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We are UPVIA. In a world where 90% of startups fail, we don't just guess—we validate. We transform raw, unproven ideas into applied, market-ready reality through rigorous scientific methodology. We'll start by examining the pervasive problem that UPVIA addresses.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established our strategic position, and now we clarify our competitive edge. UPVIA offers deep analysis at a competitive price, a unique quadrant enabled by our digital-first pod structure. Unlike accelerators, we take no equity, ensuring our recommendations are 100% unbiased. Our 32-POV methodology provides scientific rigor, delivering results in days or weeks, not months. This positions us distinctly against both shallow AI tools and equity-demanding accelerators. Next, we'll address what we don't yet know.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we're confident in our competitive edge, we approach this venture with intellectual humility. Our 10-POV methodology, though theoretically sound, requires empirical validation through real-world client engagements. Our financial projections, while robust, rely on estimated conversion rates, which remain a critical unknown. And as a student team, our capacity is finite, demanding rigorous project management. This transparency underscores our research-driven mindset. Now, we turn to you for a directed dialogue.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Doctor, we value your expertise, and we're here to learn, not to convince. We've prepared three specific questions to guide our dialogue. First, do you identify any gaps in our 10-POV validation methodology? Second, are our financial assumptions realistic for the current Egyptian market? Finally, which scientific frameworks should we prioritize in our initial client engagements? We eagerly await your insights.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world is full of ideas that die before they're born. Most fail because they lack validation. They solve problems that don't exist or use models that don't scale. This is the 'Idea Death Valley'—and UPVIA exists to bridge it. This problem demands a systematic, scientific approach, which we'll explore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built a system to save them. UPVIA isn't just a consulting firm; it's a laboratory for ideas. We apply 10 proven scientific frameworks and a proprietary 32-POV stress test to ensure every idea is grounded in reality before a single pound is spent. This rigorous validation is only possible with a diverse and capable team, which we'll introduce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rigorous validation is only possible with a diverse and capable team, which we'll introduce now. We've structured our team using a classic functional model, emphasizing clear accountability and specialized expertise. This approach allows each of our ten members to focus deeply on their area, from sales and intake to quality and client success. We believe this functional structure provides the most robust foundation for our operations, ensuring every aspect of our validation process is handled by an expert. This multidisciplinary approach is critical for our unique 10-POV stress test.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our proprietary 10-POV Stress Test. It's a multi-lens analytical engine designed to eliminate blind spots in any business idea. Each perspective, from the Devil's Advocate to the Historian's Judgment, provides a critical filter. This comprehensive analysis ensures that every facet of an idea is rigorously examined, leaving no stone unturned.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analytical engine, these 10 scientific approaches, form the bedrock of our validation process. We don't just pick one; we integrate them systematically for a truly unbiased assessment. This isn't just a list of buzzwords; it's a carefully curated toolkit. We leverage Lean Startup for rapid iteration and Design Thinking for deep user empathy. And we combine First Principles thinking with Blue Ocean strategy to uncover truly novel opportunities. This rigorous integration ensures we stress-test every idea from multiple, critical perspectives. Now, let's see how we applied a similar rigorous approach to our own business model.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applied the SCAMPER framework to our own business model, ensuring our innovation is as robust as the ideas we validate. We substituted traditional, ad-hoc consulting with digital-first, structured frameworks. We adapted the 'Medical Second Opinion' model to provide independent, rigorous validation for business ideas. And we modified our team structure into autonomous pods, significantly boosting our capacity and depth. This self-application of our principles demonstrates our commitment to continuous improvement. This innovation architecture directly informs our tiered service offerings, which I'll discuss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service tiers offer scalable validation, meeting entrepreneurs at every stage of their journey. From the 'Quick Scan,' a rapid 48-hour feasibility check, to the 'Launch-Ready' complete execution blueprint, we provide tailored solutions. The 'Medical Second Opinion' concept, which we adapted, underpins our Quick Scan, offering fast, critical feedback. And our Advisory tier provides continuous strategic support, acting as an external R&amp;D department. These tiers ensure accessibility and relevance across the entrepreneurial spectrum. But how do these services position us strategically in the market?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SWOT analysis provides a clear picture of our strategic position, highlighting both our advantages and the challenges we face. Our multidisciplinary team and proprietary 32-POV methodology are significant strengths, allowing us to offer unparalleled depth. We acknowledge our weaknesses, particularly our lack of a track record and time constraints due to our student status. However, the growing Egyptian startup ecosystem presents a massive opportunity, especially the underserved idea-stage segment. We are mindful of threats from established players and free AI tools, but our unique value proposition sets us apart. This realistic assessment informs our competitive strategy, which I'll detail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e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jpe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image" Target="../media/image-10-9.png"/><Relationship Id="rId10" Type="http://schemas.openxmlformats.org/officeDocument/2006/relationships/slideLayout" Target="../slideLayouts/slideLayout1.xml"/><Relationship Id="rId11"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jpe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jpe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image-2-1.jpe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jpe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jpe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image" Target="../media/image-4-10.png"/><Relationship Id="rId11" Type="http://schemas.openxmlformats.org/officeDocument/2006/relationships/image" Target="../media/image-4-11.png"/><Relationship Id="rId12" Type="http://schemas.openxmlformats.org/officeDocument/2006/relationships/image" Target="../media/image-4-12.png"/><Relationship Id="rId13" Type="http://schemas.openxmlformats.org/officeDocument/2006/relationships/image" Target="../media/image-4-13.png"/><Relationship Id="rId14" Type="http://schemas.openxmlformats.org/officeDocument/2006/relationships/slideLayout" Target="../slideLayouts/slideLayout1.xml"/><Relationship Id="rId1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jpe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image" Target="../media/image-5-11.png"/><Relationship Id="rId12" Type="http://schemas.openxmlformats.org/officeDocument/2006/relationships/slideLayout" Target="../slideLayouts/slideLayout1.xml"/><Relationship Id="rId1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jpe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jpe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jpe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image" Target="../media/image-8-8.png"/><Relationship Id="rId9" Type="http://schemas.openxmlformats.org/officeDocument/2006/relationships/image" Target="../media/image-8-9.png"/><Relationship Id="rId10" Type="http://schemas.openxmlformats.org/officeDocument/2006/relationships/slideLayout" Target="../slideLayouts/slideLayout1.xml"/><Relationship Id="rId11"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jpe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857250"/>
            <a:ext cx="5943600" cy="1271588"/>
          </a:xfrm>
          <a:prstGeom prst="rect">
            <a:avLst/>
          </a:prstGeom>
          <a:noFill/>
          <a:ln/>
        </p:spPr>
        <p:txBody>
          <a:bodyPr wrap="none" lIns="0" tIns="0" rIns="0" bIns="0" rtlCol="0" anchor="t">
            <a:spAutoFit/>
          </a:bodyPr>
          <a:lstStyle/>
          <a:p>
            <a:pPr algn="l" indent="0" marL="0">
              <a:lnSpc>
                <a:spcPts val="8100"/>
              </a:lnSpc>
              <a:buNone/>
            </a:pPr>
            <a:r>
              <a:rPr lang="en-US" sz="6615" spc="9" kern="0" dirty="0">
                <a:solidFill>
                  <a:srgbClr val="E17055"/>
                </a:solidFill>
                <a:latin typeface="Oswald" pitchFamily="34" charset="0"/>
                <a:ea typeface="Oswald" pitchFamily="34" charset="-122"/>
                <a:cs typeface="Oswald" pitchFamily="34" charset="-120"/>
              </a:rPr>
              <a:t>UPVIA</a:t>
            </a:r>
            <a:endParaRPr lang="en-US" sz="6615" dirty="0"/>
          </a:p>
        </p:txBody>
      </p:sp>
      <p:sp>
        <p:nvSpPr>
          <p:cNvPr id="5" name="Text 1"/>
          <p:cNvSpPr/>
          <p:nvPr/>
        </p:nvSpPr>
        <p:spPr>
          <a:xfrm>
            <a:off x="571500" y="2200275"/>
            <a:ext cx="4286250" cy="640035"/>
          </a:xfrm>
          <a:prstGeom prst="rect">
            <a:avLst/>
          </a:prstGeom>
          <a:noFill/>
          <a:ln/>
        </p:spPr>
        <p:txBody>
          <a:bodyPr wrap="square" lIns="0" tIns="0" rIns="0" bIns="0" rtlCol="0" anchor="t">
            <a:spAutoFit/>
          </a:bodyPr>
          <a:lstStyle/>
          <a:p>
            <a:pPr algn="l" indent="0" marL="0">
              <a:lnSpc>
                <a:spcPts val="2500"/>
              </a:lnSpc>
              <a:buNone/>
            </a:pPr>
            <a:r>
              <a:rPr lang="en-US" sz="1704" dirty="0">
                <a:solidFill>
                  <a:srgbClr val="B2BEC3"/>
                </a:solidFill>
                <a:latin typeface="Roboto Slab" pitchFamily="34" charset="0"/>
                <a:ea typeface="Roboto Slab" pitchFamily="34" charset="-122"/>
                <a:cs typeface="Roboto Slab" pitchFamily="34" charset="-120"/>
              </a:rPr>
              <a:t>Transforming Raw Ideas into Applied Reality</a:t>
            </a:r>
            <a:endParaRPr lang="en-US" sz="1704" dirty="0"/>
          </a:p>
        </p:txBody>
      </p:sp>
      <p:sp>
        <p:nvSpPr>
          <p:cNvPr id="6" name="Text 2"/>
          <p:cNvSpPr/>
          <p:nvPr/>
        </p:nvSpPr>
        <p:spPr>
          <a:xfrm>
            <a:off x="1228725" y="3011760"/>
            <a:ext cx="3070027" cy="255389"/>
          </a:xfrm>
          <a:prstGeom prst="rect">
            <a:avLst/>
          </a:prstGeom>
          <a:noFill/>
          <a:ln/>
        </p:spPr>
        <p:txBody>
          <a:bodyPr wrap="none" lIns="0" tIns="0" rIns="0" bIns="0" rtlCol="0" anchor="t">
            <a:spAutoFit/>
          </a:bodyPr>
          <a:lstStyle/>
          <a:p>
            <a:pPr algn="l" indent="0" marL="0">
              <a:lnSpc>
                <a:spcPts val="1600"/>
              </a:lnSpc>
              <a:buNone/>
            </a:pPr>
            <a:r>
              <a:rPr lang="en-US" sz="1269" spc="3" kern="0" dirty="0">
                <a:solidFill>
                  <a:srgbClr val="DFE6E9"/>
                </a:solidFill>
                <a:latin typeface="Oswald" pitchFamily="34" charset="0"/>
                <a:ea typeface="Oswald" pitchFamily="34" charset="-122"/>
                <a:cs typeface="Oswald" pitchFamily="34" charset="-120"/>
              </a:rPr>
              <a:t>THE SCIENCE OF IDEA VALIDATION</a:t>
            </a:r>
            <a:endParaRPr lang="en-US" sz="1269" dirty="0"/>
          </a:p>
        </p:txBody>
      </p:sp>
      <p:sp>
        <p:nvSpPr>
          <p:cNvPr id="7" name="Shape 3"/>
          <p:cNvSpPr/>
          <p:nvPr/>
        </p:nvSpPr>
        <p:spPr>
          <a:xfrm>
            <a:off x="6515100" y="0"/>
            <a:ext cx="3543300" cy="5143500"/>
          </a:xfrm>
          <a:prstGeom prst="rect">
            <a:avLst/>
          </a:prstGeom>
          <a:solidFill>
            <a:srgbClr val="3D4548"/>
          </a:solidFill>
          <a:ln/>
        </p:spPr>
      </p:sp>
      <p:sp>
        <p:nvSpPr>
          <p:cNvPr id="8" name="Shape 4"/>
          <p:cNvSpPr/>
          <p:nvPr/>
        </p:nvSpPr>
        <p:spPr>
          <a:xfrm>
            <a:off x="6515100" y="0"/>
            <a:ext cx="57150" cy="5143500"/>
          </a:xfrm>
          <a:prstGeom prst="rect">
            <a:avLst/>
          </a:prstGeom>
          <a:solidFill>
            <a:srgbClr val="E17055"/>
          </a:solidFill>
          <a:ln/>
        </p:spPr>
      </p:sp>
      <p:sp>
        <p:nvSpPr>
          <p:cNvPr id="9" name="Text 5"/>
          <p:cNvSpPr/>
          <p:nvPr/>
        </p:nvSpPr>
        <p:spPr>
          <a:xfrm>
            <a:off x="6800850" y="4135171"/>
            <a:ext cx="3200400" cy="148233"/>
          </a:xfrm>
          <a:prstGeom prst="rect">
            <a:avLst/>
          </a:prstGeom>
          <a:noFill/>
          <a:ln/>
        </p:spPr>
        <p:txBody>
          <a:bodyPr wrap="none" lIns="0" tIns="0" rIns="0" bIns="0" rtlCol="0" anchor="t">
            <a:spAutoFit/>
          </a:bodyPr>
          <a:lstStyle/>
          <a:p>
            <a:pPr algn="l" indent="0" marL="0">
              <a:lnSpc>
                <a:spcPts val="900"/>
              </a:lnSpc>
              <a:buNone/>
            </a:pPr>
            <a:r>
              <a:rPr lang="en-US" sz="727" spc="2" kern="0" dirty="0">
                <a:solidFill>
                  <a:srgbClr val="E17055"/>
                </a:solidFill>
                <a:latin typeface="Oswald" pitchFamily="34" charset="0"/>
                <a:ea typeface="Oswald" pitchFamily="34" charset="-122"/>
                <a:cs typeface="Oswald" pitchFamily="34" charset="-120"/>
              </a:rPr>
              <a:t>PRESENTED BY</a:t>
            </a:r>
            <a:endParaRPr lang="en-US" sz="727" dirty="0"/>
          </a:p>
        </p:txBody>
      </p:sp>
      <p:sp>
        <p:nvSpPr>
          <p:cNvPr id="10" name="Text 6"/>
          <p:cNvSpPr/>
          <p:nvPr/>
        </p:nvSpPr>
        <p:spPr>
          <a:xfrm>
            <a:off x="6800850" y="4326266"/>
            <a:ext cx="3200400" cy="360034"/>
          </a:xfrm>
          <a:prstGeom prst="rect">
            <a:avLst/>
          </a:prstGeom>
          <a:noFill/>
          <a:ln/>
        </p:spPr>
        <p:txBody>
          <a:bodyPr wrap="square" lIns="0" tIns="0" rIns="0" bIns="0" rtlCol="0" anchor="t">
            <a:spAutoFit/>
          </a:bodyPr>
          <a:lstStyle/>
          <a:p>
            <a:pPr algn="l" indent="0" marL="0">
              <a:lnSpc>
                <a:spcPts val="1400"/>
              </a:lnSpc>
              <a:buNone/>
            </a:pPr>
            <a:r>
              <a:rPr lang="en-US" sz="942" dirty="0">
                <a:solidFill>
                  <a:srgbClr val="B2BEC3"/>
                </a:solidFill>
                <a:latin typeface="Roboto Slab" pitchFamily="34" charset="0"/>
                <a:ea typeface="Roboto Slab" pitchFamily="34" charset="-122"/>
                <a:cs typeface="Roboto Slab" pitchFamily="34" charset="-120"/>
              </a:rPr>
              <a:t>Hamdy, Abdallah, Khaled, Ziad, Sherif,</a:t>
            </a:r>
            <a:pPr algn="l" indent="0" marL="0">
              <a:lnSpc>
                <a:spcPts val="1400"/>
              </a:lnSpc>
              <a:buNone/>
            </a:pPr>
            <a:r>
              <a:rPr lang="en-US" sz="942" dirty="0">
                <a:solidFill>
                  <a:srgbClr val="B2BEC3"/>
                </a:solidFill>
                <a:latin typeface="Roboto Slab" pitchFamily="34" charset="0"/>
                <a:ea typeface="Roboto Slab" pitchFamily="34" charset="-122"/>
                <a:cs typeface="Roboto Slab" pitchFamily="34" charset="-120"/>
              </a:rPr>
              <a:t>
</a:t>
            </a:r>
            <a:pPr algn="l" indent="0" marL="0">
              <a:lnSpc>
                <a:spcPts val="1400"/>
              </a:lnSpc>
              <a:buNone/>
            </a:pPr>
            <a:r>
              <a:rPr lang="en-US" sz="942" dirty="0">
                <a:solidFill>
                  <a:srgbClr val="B2BEC3"/>
                </a:solidFill>
                <a:latin typeface="Roboto Slab" pitchFamily="34" charset="0"/>
                <a:ea typeface="Roboto Slab" pitchFamily="34" charset="-122"/>
                <a:cs typeface="Roboto Slab" pitchFamily="34" charset="-120"/>
              </a:rPr>
              <a:t> Nour, Abdelrahman, Omar S., Omar Y., Mostafa</a:t>
            </a:r>
            <a:endParaRPr lang="en-US" sz="942"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WHY UPVIA?</a:t>
            </a:r>
            <a:endParaRPr lang="en-US" sz="2436" dirty="0"/>
          </a:p>
        </p:txBody>
      </p:sp>
      <p:sp>
        <p:nvSpPr>
          <p:cNvPr id="5" name="Text 1"/>
          <p:cNvSpPr/>
          <p:nvPr/>
        </p:nvSpPr>
        <p:spPr>
          <a:xfrm>
            <a:off x="571500" y="1221581"/>
            <a:ext cx="3214688" cy="232172"/>
          </a:xfrm>
          <a:prstGeom prst="rect">
            <a:avLst/>
          </a:prstGeom>
          <a:noFill/>
          <a:ln/>
        </p:spPr>
        <p:txBody>
          <a:bodyPr wrap="none" lIns="127508" tIns="0" rIns="0" bIns="0" rtlCol="0" anchor="t">
            <a:spAutoFit/>
          </a:bodyPr>
          <a:lstStyle/>
          <a:p>
            <a:pPr algn="l" indent="0" marL="0">
              <a:lnSpc>
                <a:spcPts val="1500"/>
              </a:lnSpc>
              <a:buNone/>
            </a:pPr>
            <a:r>
              <a:rPr lang="en-US" sz="1159" spc="2" kern="0" dirty="0">
                <a:solidFill>
                  <a:srgbClr val="DFE6E9"/>
                </a:solidFill>
                <a:latin typeface="Oswald" pitchFamily="34" charset="0"/>
                <a:ea typeface="Oswald" pitchFamily="34" charset="-122"/>
                <a:cs typeface="Oswald" pitchFamily="34" charset="-120"/>
              </a:rPr>
              <a:t>MARKET POSITIONING</a:t>
            </a:r>
            <a:endParaRPr lang="en-US" sz="1159" dirty="0"/>
          </a:p>
        </p:txBody>
      </p:sp>
      <p:sp>
        <p:nvSpPr>
          <p:cNvPr id="6" name="Shape 2"/>
          <p:cNvSpPr/>
          <p:nvPr/>
        </p:nvSpPr>
        <p:spPr>
          <a:xfrm>
            <a:off x="571500" y="1596628"/>
            <a:ext cx="3214688" cy="2514600"/>
          </a:xfrm>
          <a:prstGeom prst="rect">
            <a:avLst/>
          </a:prstGeom>
          <a:solidFill>
            <a:srgbClr val="3D4548"/>
          </a:solidFill>
          <a:ln w="9144">
            <a:solidFill>
              <a:srgbClr val="4D5558"/>
            </a:solidFill>
            <a:prstDash val="solid"/>
          </a:ln>
        </p:spPr>
      </p:sp>
      <p:sp>
        <p:nvSpPr>
          <p:cNvPr id="7" name="Text 3"/>
          <p:cNvSpPr/>
          <p:nvPr/>
        </p:nvSpPr>
        <p:spPr>
          <a:xfrm rot="-5400000">
            <a:off x="642938" y="1668066"/>
            <a:ext cx="503634" cy="126802"/>
          </a:xfrm>
          <a:prstGeom prst="rect">
            <a:avLst/>
          </a:prstGeom>
          <a:noFill/>
          <a:ln/>
        </p:spPr>
        <p:txBody>
          <a:bodyPr wrap="none" lIns="0" tIns="0" rIns="0" bIns="0" rtlCol="0" anchor="t">
            <a:spAutoFit/>
          </a:bodyPr>
          <a:lstStyle/>
          <a:p>
            <a:pPr algn="l" indent="0" marL="0">
              <a:lnSpc>
                <a:spcPts val="800"/>
              </a:lnSpc>
              <a:buNone/>
            </a:pPr>
            <a:r>
              <a:rPr lang="en-US" sz="621" dirty="0">
                <a:solidFill>
                  <a:srgbClr val="B2BEC3"/>
                </a:solidFill>
                <a:latin typeface="Oswald" pitchFamily="34" charset="0"/>
                <a:ea typeface="Oswald" pitchFamily="34" charset="-122"/>
                <a:cs typeface="Oswald" pitchFamily="34" charset="-120"/>
              </a:rPr>
              <a:t>DEEP ANALYSIS</a:t>
            </a:r>
            <a:endParaRPr lang="en-US" sz="621" dirty="0"/>
          </a:p>
        </p:txBody>
      </p:sp>
      <p:sp>
        <p:nvSpPr>
          <p:cNvPr id="8" name="Text 4"/>
          <p:cNvSpPr/>
          <p:nvPr/>
        </p:nvSpPr>
        <p:spPr>
          <a:xfrm rot="-5400000">
            <a:off x="642938" y="3612952"/>
            <a:ext cx="317897" cy="126802"/>
          </a:xfrm>
          <a:prstGeom prst="rect">
            <a:avLst/>
          </a:prstGeom>
          <a:noFill/>
          <a:ln/>
        </p:spPr>
        <p:txBody>
          <a:bodyPr wrap="none" lIns="0" tIns="0" rIns="0" bIns="0" rtlCol="0" anchor="t">
            <a:spAutoFit/>
          </a:bodyPr>
          <a:lstStyle/>
          <a:p>
            <a:pPr algn="l" indent="0" marL="0">
              <a:lnSpc>
                <a:spcPts val="800"/>
              </a:lnSpc>
              <a:buNone/>
            </a:pPr>
            <a:r>
              <a:rPr lang="en-US" sz="621" dirty="0">
                <a:solidFill>
                  <a:srgbClr val="B2BEC3"/>
                </a:solidFill>
                <a:latin typeface="Oswald" pitchFamily="34" charset="0"/>
                <a:ea typeface="Oswald" pitchFamily="34" charset="-122"/>
                <a:cs typeface="Oswald" pitchFamily="34" charset="-120"/>
              </a:rPr>
              <a:t>SHALLOW</a:t>
            </a:r>
            <a:endParaRPr lang="en-US" sz="621" dirty="0"/>
          </a:p>
        </p:txBody>
      </p:sp>
      <p:sp>
        <p:nvSpPr>
          <p:cNvPr id="9" name="Text 5"/>
          <p:cNvSpPr/>
          <p:nvPr/>
        </p:nvSpPr>
        <p:spPr>
          <a:xfrm>
            <a:off x="1000125" y="3862983"/>
            <a:ext cx="366117" cy="126802"/>
          </a:xfrm>
          <a:prstGeom prst="rect">
            <a:avLst/>
          </a:prstGeom>
          <a:noFill/>
          <a:ln/>
        </p:spPr>
        <p:txBody>
          <a:bodyPr wrap="none" lIns="0" tIns="0" rIns="0" bIns="0" rtlCol="0" anchor="t">
            <a:spAutoFit/>
          </a:bodyPr>
          <a:lstStyle/>
          <a:p>
            <a:pPr algn="l" indent="0" marL="0">
              <a:lnSpc>
                <a:spcPts val="800"/>
              </a:lnSpc>
              <a:buNone/>
            </a:pPr>
            <a:r>
              <a:rPr lang="en-US" sz="621" dirty="0">
                <a:solidFill>
                  <a:srgbClr val="B2BEC3"/>
                </a:solidFill>
                <a:latin typeface="Oswald" pitchFamily="34" charset="0"/>
                <a:ea typeface="Oswald" pitchFamily="34" charset="-122"/>
                <a:cs typeface="Oswald" pitchFamily="34" charset="-120"/>
              </a:rPr>
              <a:t>LOW PRICE</a:t>
            </a:r>
            <a:endParaRPr lang="en-US" sz="621" dirty="0"/>
          </a:p>
        </p:txBody>
      </p:sp>
      <p:sp>
        <p:nvSpPr>
          <p:cNvPr id="10" name="Text 6"/>
          <p:cNvSpPr/>
          <p:nvPr/>
        </p:nvSpPr>
        <p:spPr>
          <a:xfrm>
            <a:off x="3250406" y="3862983"/>
            <a:ext cx="392906" cy="126802"/>
          </a:xfrm>
          <a:prstGeom prst="rect">
            <a:avLst/>
          </a:prstGeom>
          <a:noFill/>
          <a:ln/>
        </p:spPr>
        <p:txBody>
          <a:bodyPr wrap="none" lIns="0" tIns="0" rIns="0" bIns="0" rtlCol="0" anchor="t">
            <a:spAutoFit/>
          </a:bodyPr>
          <a:lstStyle/>
          <a:p>
            <a:pPr algn="l" indent="0" marL="0">
              <a:lnSpc>
                <a:spcPts val="800"/>
              </a:lnSpc>
              <a:buNone/>
            </a:pPr>
            <a:r>
              <a:rPr lang="en-US" sz="621" dirty="0">
                <a:solidFill>
                  <a:srgbClr val="B2BEC3"/>
                </a:solidFill>
                <a:latin typeface="Oswald" pitchFamily="34" charset="0"/>
                <a:ea typeface="Oswald" pitchFamily="34" charset="-122"/>
                <a:cs typeface="Oswald" pitchFamily="34" charset="-120"/>
              </a:rPr>
              <a:t>HIGH PRICE</a:t>
            </a:r>
            <a:endParaRPr lang="en-US" sz="621" dirty="0"/>
          </a:p>
        </p:txBody>
      </p:sp>
      <p:sp>
        <p:nvSpPr>
          <p:cNvPr id="11" name="Text 7"/>
          <p:cNvSpPr/>
          <p:nvPr/>
        </p:nvSpPr>
        <p:spPr>
          <a:xfrm>
            <a:off x="1285875" y="3341489"/>
            <a:ext cx="328613" cy="148233"/>
          </a:xfrm>
          <a:prstGeom prst="rect">
            <a:avLst/>
          </a:prstGeom>
          <a:noFill/>
          <a:ln/>
        </p:spPr>
        <p:txBody>
          <a:bodyPr wrap="none" lIns="0" tIns="0" rIns="0" bIns="0" rtlCol="0" anchor="t">
            <a:spAutoFit/>
          </a:bodyPr>
          <a:lstStyle/>
          <a:p>
            <a:pPr algn="l" indent="0" marL="0">
              <a:lnSpc>
                <a:spcPts val="900"/>
              </a:lnSpc>
              <a:buNone/>
            </a:pPr>
            <a:r>
              <a:rPr lang="en-US" sz="727" dirty="0">
                <a:solidFill>
                  <a:srgbClr val="DFE6E9"/>
                </a:solidFill>
                <a:latin typeface="Oswald" pitchFamily="34" charset="0"/>
                <a:ea typeface="Oswald" pitchFamily="34" charset="-122"/>
                <a:cs typeface="Oswald" pitchFamily="34" charset="-120"/>
              </a:rPr>
              <a:t>ChatGPT</a:t>
            </a:r>
            <a:endParaRPr lang="en-US" sz="727" dirty="0"/>
          </a:p>
        </p:txBody>
      </p:sp>
      <p:sp>
        <p:nvSpPr>
          <p:cNvPr id="12" name="Text 8"/>
          <p:cNvSpPr/>
          <p:nvPr/>
        </p:nvSpPr>
        <p:spPr>
          <a:xfrm>
            <a:off x="1785938" y="2627114"/>
            <a:ext cx="483989" cy="148233"/>
          </a:xfrm>
          <a:prstGeom prst="rect">
            <a:avLst/>
          </a:prstGeom>
          <a:noFill/>
          <a:ln/>
        </p:spPr>
        <p:txBody>
          <a:bodyPr wrap="none" lIns="0" tIns="0" rIns="0" bIns="0" rtlCol="0" anchor="t">
            <a:spAutoFit/>
          </a:bodyPr>
          <a:lstStyle/>
          <a:p>
            <a:pPr algn="l" indent="0" marL="0">
              <a:lnSpc>
                <a:spcPts val="900"/>
              </a:lnSpc>
              <a:buNone/>
            </a:pPr>
            <a:r>
              <a:rPr lang="en-US" sz="727" dirty="0">
                <a:solidFill>
                  <a:srgbClr val="DFE6E9"/>
                </a:solidFill>
                <a:latin typeface="Oswald" pitchFamily="34" charset="0"/>
                <a:ea typeface="Oswald" pitchFamily="34" charset="-122"/>
                <a:cs typeface="Oswald" pitchFamily="34" charset="-120"/>
              </a:rPr>
              <a:t>Accelerators</a:t>
            </a:r>
            <a:endParaRPr lang="en-US" sz="727" dirty="0"/>
          </a:p>
        </p:txBody>
      </p:sp>
      <p:sp>
        <p:nvSpPr>
          <p:cNvPr id="13" name="Text 9"/>
          <p:cNvSpPr/>
          <p:nvPr/>
        </p:nvSpPr>
        <p:spPr>
          <a:xfrm>
            <a:off x="2857500" y="2912864"/>
            <a:ext cx="446484" cy="148233"/>
          </a:xfrm>
          <a:prstGeom prst="rect">
            <a:avLst/>
          </a:prstGeom>
          <a:noFill/>
          <a:ln/>
        </p:spPr>
        <p:txBody>
          <a:bodyPr wrap="none" lIns="0" tIns="0" rIns="0" bIns="0" rtlCol="0" anchor="t">
            <a:spAutoFit/>
          </a:bodyPr>
          <a:lstStyle/>
          <a:p>
            <a:pPr algn="l" indent="0" marL="0">
              <a:lnSpc>
                <a:spcPts val="900"/>
              </a:lnSpc>
              <a:buNone/>
            </a:pPr>
            <a:r>
              <a:rPr lang="en-US" sz="727" dirty="0">
                <a:solidFill>
                  <a:srgbClr val="DFE6E9"/>
                </a:solidFill>
                <a:latin typeface="Oswald" pitchFamily="34" charset="0"/>
                <a:ea typeface="Oswald" pitchFamily="34" charset="-122"/>
                <a:cs typeface="Oswald" pitchFamily="34" charset="-120"/>
              </a:rPr>
              <a:t>Freelancers</a:t>
            </a:r>
            <a:endParaRPr lang="en-US" sz="727" dirty="0"/>
          </a:p>
        </p:txBody>
      </p:sp>
      <p:sp>
        <p:nvSpPr>
          <p:cNvPr id="14" name="Text 10"/>
          <p:cNvSpPr/>
          <p:nvPr/>
        </p:nvSpPr>
        <p:spPr>
          <a:xfrm>
            <a:off x="1607344" y="1769864"/>
            <a:ext cx="241102" cy="148233"/>
          </a:xfrm>
          <a:prstGeom prst="rect">
            <a:avLst/>
          </a:prstGeom>
          <a:noFill/>
          <a:ln/>
        </p:spPr>
        <p:txBody>
          <a:bodyPr wrap="none" lIns="0" tIns="0" rIns="0" bIns="0" rtlCol="0" anchor="t">
            <a:spAutoFit/>
          </a:bodyPr>
          <a:lstStyle/>
          <a:p>
            <a:pPr algn="l" indent="0" marL="0">
              <a:lnSpc>
                <a:spcPts val="900"/>
              </a:lnSpc>
              <a:buNone/>
            </a:pPr>
            <a:r>
              <a:rPr lang="en-US" sz="727" dirty="0">
                <a:solidFill>
                  <a:srgbClr val="E17055"/>
                </a:solidFill>
                <a:latin typeface="Oswald" pitchFamily="34" charset="0"/>
                <a:ea typeface="Oswald" pitchFamily="34" charset="-122"/>
                <a:cs typeface="Oswald" pitchFamily="34" charset="-120"/>
              </a:rPr>
              <a:t>UPVIA</a:t>
            </a:r>
            <a:endParaRPr lang="en-US" sz="727" dirty="0"/>
          </a:p>
        </p:txBody>
      </p:sp>
      <p:sp>
        <p:nvSpPr>
          <p:cNvPr id="15" name="Text 11"/>
          <p:cNvSpPr/>
          <p:nvPr/>
        </p:nvSpPr>
        <p:spPr>
          <a:xfrm>
            <a:off x="571500" y="4239816"/>
            <a:ext cx="3214688"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UPVIA occupies the unique quadrant of </a:t>
            </a:r>
            <a:pPr algn="l" indent="0" marL="0">
              <a:lnSpc>
                <a:spcPts val="1300"/>
              </a:lnSpc>
              <a:buNone/>
            </a:pPr>
            <a:r>
              <a:rPr lang="en-US" sz="784" b="1" dirty="0">
                <a:solidFill>
                  <a:srgbClr val="B2BEC3"/>
                </a:solidFill>
                <a:latin typeface="Roboto Slab" pitchFamily="34" charset="0"/>
                <a:ea typeface="Roboto Slab" pitchFamily="34" charset="-122"/>
                <a:cs typeface="Roboto Slab" pitchFamily="34" charset="-120"/>
              </a:rPr>
              <a:t>Deep Analysis</a:t>
            </a:r>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 at a </a:t>
            </a:r>
            <a:pPr algn="l" indent="0" marL="0">
              <a:lnSpc>
                <a:spcPts val="1300"/>
              </a:lnSpc>
              <a:buNone/>
            </a:pPr>
            <a:r>
              <a:rPr lang="en-US" sz="784" b="1" dirty="0">
                <a:solidFill>
                  <a:srgbClr val="B2BEC3"/>
                </a:solidFill>
                <a:latin typeface="Roboto Slab" pitchFamily="34" charset="0"/>
                <a:ea typeface="Roboto Slab" pitchFamily="34" charset="-122"/>
                <a:cs typeface="Roboto Slab" pitchFamily="34" charset="-120"/>
              </a:rPr>
              <a:t>Competitive Price</a:t>
            </a:r>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 enabled by our digital-first pod structure.</a:t>
            </a:r>
            <a:endParaRPr lang="en-US" sz="834" dirty="0"/>
          </a:p>
        </p:txBody>
      </p:sp>
      <p:sp>
        <p:nvSpPr>
          <p:cNvPr id="16" name="Text 12"/>
          <p:cNvSpPr/>
          <p:nvPr/>
        </p:nvSpPr>
        <p:spPr>
          <a:xfrm>
            <a:off x="4143375" y="1221581"/>
            <a:ext cx="4429125" cy="232172"/>
          </a:xfrm>
          <a:prstGeom prst="rect">
            <a:avLst/>
          </a:prstGeom>
          <a:noFill/>
          <a:ln/>
        </p:spPr>
        <p:txBody>
          <a:bodyPr wrap="none" lIns="127508" tIns="0" rIns="0" bIns="0" rtlCol="0" anchor="t">
            <a:spAutoFit/>
          </a:bodyPr>
          <a:lstStyle/>
          <a:p>
            <a:pPr algn="l" indent="0" marL="0">
              <a:lnSpc>
                <a:spcPts val="1500"/>
              </a:lnSpc>
              <a:buNone/>
            </a:pPr>
            <a:r>
              <a:rPr lang="en-US" sz="1159" spc="2" kern="0" dirty="0">
                <a:solidFill>
                  <a:srgbClr val="DFE6E9"/>
                </a:solidFill>
                <a:latin typeface="Oswald" pitchFamily="34" charset="0"/>
                <a:ea typeface="Oswald" pitchFamily="34" charset="-122"/>
                <a:cs typeface="Oswald" pitchFamily="34" charset="-120"/>
              </a:rPr>
              <a:t>THE COMPETITIVE EDGE</a:t>
            </a:r>
            <a:endParaRPr lang="en-US" sz="1159" dirty="0"/>
          </a:p>
        </p:txBody>
      </p:sp>
      <p:sp>
        <p:nvSpPr>
          <p:cNvPr id="17" name="Text 13"/>
          <p:cNvSpPr/>
          <p:nvPr/>
        </p:nvSpPr>
        <p:spPr>
          <a:xfrm>
            <a:off x="4143375" y="1596628"/>
            <a:ext cx="1650150" cy="248245"/>
          </a:xfrm>
          <a:prstGeom prst="rect">
            <a:avLst/>
          </a:prstGeom>
          <a:noFill/>
          <a:ln/>
        </p:spPr>
        <p:txBody>
          <a:bodyPr wrap="square" lIns="85090" tIns="102108" rIns="8509" bIns="8509" rtlCol="0" anchor="ctr">
            <a:spAutoFit/>
          </a:bodyPr>
          <a:lstStyle/>
          <a:p>
            <a:pPr algn="l" indent="0" marL="0">
              <a:lnSpc>
                <a:spcPts val="900"/>
              </a:lnSpc>
              <a:buNone/>
            </a:pPr>
            <a:r>
              <a:rPr lang="en-US" sz="683" b="1" spc="1" kern="0" dirty="0">
                <a:solidFill>
                  <a:srgbClr val="E17055"/>
                </a:solidFill>
                <a:latin typeface="Oswald" pitchFamily="34" charset="0"/>
                <a:ea typeface="Oswald" pitchFamily="34" charset="-122"/>
                <a:cs typeface="Oswald" pitchFamily="34" charset="-120"/>
              </a:rPr>
              <a:t>FEATURE</a:t>
            </a:r>
            <a:endParaRPr lang="en-US" sz="683" dirty="0"/>
          </a:p>
        </p:txBody>
      </p:sp>
      <p:sp>
        <p:nvSpPr>
          <p:cNvPr id="18" name="Text 14"/>
          <p:cNvSpPr/>
          <p:nvPr/>
        </p:nvSpPr>
        <p:spPr>
          <a:xfrm>
            <a:off x="5793525" y="1596628"/>
            <a:ext cx="751573" cy="248245"/>
          </a:xfrm>
          <a:prstGeom prst="rect">
            <a:avLst/>
          </a:prstGeom>
          <a:noFill/>
          <a:ln/>
        </p:spPr>
        <p:txBody>
          <a:bodyPr wrap="square" lIns="85090" tIns="102108" rIns="8509" bIns="8509" rtlCol="0" anchor="ctr">
            <a:spAutoFit/>
          </a:bodyPr>
          <a:lstStyle/>
          <a:p>
            <a:pPr algn="l" indent="0" marL="0">
              <a:lnSpc>
                <a:spcPts val="900"/>
              </a:lnSpc>
              <a:buNone/>
            </a:pPr>
            <a:r>
              <a:rPr lang="en-US" sz="683" b="1" spc="1" kern="0" dirty="0">
                <a:solidFill>
                  <a:srgbClr val="E17055"/>
                </a:solidFill>
                <a:latin typeface="Oswald" pitchFamily="34" charset="0"/>
                <a:ea typeface="Oswald" pitchFamily="34" charset="-122"/>
                <a:cs typeface="Oswald" pitchFamily="34" charset="-120"/>
              </a:rPr>
              <a:t>CHATGPT</a:t>
            </a:r>
            <a:endParaRPr lang="en-US" sz="683" dirty="0"/>
          </a:p>
        </p:txBody>
      </p:sp>
      <p:sp>
        <p:nvSpPr>
          <p:cNvPr id="19" name="Text 15"/>
          <p:cNvSpPr/>
          <p:nvPr/>
        </p:nvSpPr>
        <p:spPr>
          <a:xfrm>
            <a:off x="6545098" y="1596628"/>
            <a:ext cx="1178691" cy="248245"/>
          </a:xfrm>
          <a:prstGeom prst="rect">
            <a:avLst/>
          </a:prstGeom>
          <a:noFill/>
          <a:ln/>
        </p:spPr>
        <p:txBody>
          <a:bodyPr wrap="square" lIns="85090" tIns="102108" rIns="8509" bIns="8509" rtlCol="0" anchor="ctr">
            <a:spAutoFit/>
          </a:bodyPr>
          <a:lstStyle/>
          <a:p>
            <a:pPr algn="l" indent="0" marL="0">
              <a:lnSpc>
                <a:spcPts val="900"/>
              </a:lnSpc>
              <a:buNone/>
            </a:pPr>
            <a:r>
              <a:rPr lang="en-US" sz="683" b="1" spc="1" kern="0" dirty="0">
                <a:solidFill>
                  <a:srgbClr val="E17055"/>
                </a:solidFill>
                <a:latin typeface="Oswald" pitchFamily="34" charset="0"/>
                <a:ea typeface="Oswald" pitchFamily="34" charset="-122"/>
                <a:cs typeface="Oswald" pitchFamily="34" charset="-120"/>
              </a:rPr>
              <a:t>ACCELERATORS</a:t>
            </a:r>
            <a:endParaRPr lang="en-US" sz="683" dirty="0"/>
          </a:p>
        </p:txBody>
      </p:sp>
      <p:sp>
        <p:nvSpPr>
          <p:cNvPr id="20" name="Text 16"/>
          <p:cNvSpPr/>
          <p:nvPr/>
        </p:nvSpPr>
        <p:spPr>
          <a:xfrm>
            <a:off x="7723789" y="1596628"/>
            <a:ext cx="848711" cy="248245"/>
          </a:xfrm>
          <a:prstGeom prst="rect">
            <a:avLst/>
          </a:prstGeom>
          <a:noFill/>
          <a:ln/>
        </p:spPr>
        <p:txBody>
          <a:bodyPr wrap="square" lIns="85090" tIns="102108" rIns="8509" bIns="8509" rtlCol="0" anchor="ctr">
            <a:spAutoFit/>
          </a:bodyPr>
          <a:lstStyle/>
          <a:p>
            <a:pPr algn="l" indent="0" marL="0">
              <a:lnSpc>
                <a:spcPts val="900"/>
              </a:lnSpc>
              <a:buNone/>
            </a:pPr>
            <a:r>
              <a:rPr lang="en-US" sz="683" b="1" spc="1" kern="0" dirty="0">
                <a:solidFill>
                  <a:srgbClr val="E17055"/>
                </a:solidFill>
                <a:latin typeface="Oswald" pitchFamily="34" charset="0"/>
                <a:ea typeface="Oswald" pitchFamily="34" charset="-122"/>
                <a:cs typeface="Oswald" pitchFamily="34" charset="-120"/>
              </a:rPr>
              <a:t>UPVIA</a:t>
            </a:r>
            <a:endParaRPr lang="en-US" sz="683" dirty="0"/>
          </a:p>
        </p:txBody>
      </p:sp>
      <p:sp>
        <p:nvSpPr>
          <p:cNvPr id="21" name="Text 17"/>
          <p:cNvSpPr/>
          <p:nvPr/>
        </p:nvSpPr>
        <p:spPr>
          <a:xfrm>
            <a:off x="4143375" y="1844873"/>
            <a:ext cx="1650150" cy="235744"/>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32-POV Methodology</a:t>
            </a:r>
            <a:endParaRPr lang="en-US" sz="727" dirty="0"/>
          </a:p>
        </p:txBody>
      </p:sp>
      <p:pic>
        <p:nvPicPr>
          <p:cNvPr id="22" name="Image 1" descr="preencoded.png">    </p:cNvPr>
          <p:cNvPicPr>
            <a:picLocks noChangeAspect="1"/>
          </p:cNvPicPr>
          <p:nvPr/>
        </p:nvPicPr>
        <p:blipFill>
          <a:blip r:embed="rId2"/>
          <a:stretch>
            <a:fillRect/>
          </a:stretch>
        </p:blipFill>
        <p:spPr>
          <a:xfrm>
            <a:off x="5864963" y="1955602"/>
            <a:ext cx="62508" cy="100013"/>
          </a:xfrm>
          <a:prstGeom prst="rect">
            <a:avLst/>
          </a:prstGeom>
        </p:spPr>
      </p:pic>
      <p:pic>
        <p:nvPicPr>
          <p:cNvPr id="23" name="Image 2" descr="preencoded.png">    </p:cNvPr>
          <p:cNvPicPr>
            <a:picLocks noChangeAspect="1"/>
          </p:cNvPicPr>
          <p:nvPr/>
        </p:nvPicPr>
        <p:blipFill>
          <a:blip r:embed="rId3"/>
          <a:stretch>
            <a:fillRect/>
          </a:stretch>
        </p:blipFill>
        <p:spPr>
          <a:xfrm>
            <a:off x="6616536" y="1955602"/>
            <a:ext cx="89297" cy="100013"/>
          </a:xfrm>
          <a:prstGeom prst="rect">
            <a:avLst/>
          </a:prstGeom>
        </p:spPr>
      </p:pic>
      <p:pic>
        <p:nvPicPr>
          <p:cNvPr id="24" name="Image 3" descr="preencoded.png">    </p:cNvPr>
          <p:cNvPicPr>
            <a:picLocks noChangeAspect="1"/>
          </p:cNvPicPr>
          <p:nvPr/>
        </p:nvPicPr>
        <p:blipFill>
          <a:blip r:embed="rId4"/>
          <a:stretch>
            <a:fillRect/>
          </a:stretch>
        </p:blipFill>
        <p:spPr>
          <a:xfrm>
            <a:off x="7795227" y="1955602"/>
            <a:ext cx="100013" cy="100013"/>
          </a:xfrm>
          <a:prstGeom prst="rect">
            <a:avLst/>
          </a:prstGeom>
        </p:spPr>
      </p:pic>
      <p:sp>
        <p:nvSpPr>
          <p:cNvPr id="25" name="Text 18"/>
          <p:cNvSpPr/>
          <p:nvPr/>
        </p:nvSpPr>
        <p:spPr>
          <a:xfrm>
            <a:off x="4143375" y="2080617"/>
            <a:ext cx="1650150"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Turnaround Time</a:t>
            </a:r>
            <a:endParaRPr lang="en-US" sz="727" dirty="0"/>
          </a:p>
        </p:txBody>
      </p:sp>
      <p:sp>
        <p:nvSpPr>
          <p:cNvPr id="26" name="Text 19"/>
          <p:cNvSpPr/>
          <p:nvPr/>
        </p:nvSpPr>
        <p:spPr>
          <a:xfrm>
            <a:off x="5793525" y="2080617"/>
            <a:ext cx="751573" cy="232172"/>
          </a:xfrm>
          <a:prstGeom prst="rect">
            <a:avLst/>
          </a:prstGeom>
          <a:noFill/>
          <a:ln/>
        </p:spPr>
        <p:txBody>
          <a:bodyPr wrap="square" lIns="85090" tIns="102108" rIns="8509" bIns="8509" rtlCol="0" anchor="ctr">
            <a:spAutoFit/>
          </a:bodyPr>
          <a:lstStyle/>
          <a:p>
            <a:pPr algn="l" indent="0" marL="0">
              <a:lnSpc>
                <a:spcPts val="900"/>
              </a:lnSpc>
              <a:buNone/>
            </a:pPr>
            <a:r>
              <a:rPr lang="en-US" sz="683" b="1" dirty="0">
                <a:solidFill>
                  <a:srgbClr val="DFE6E9"/>
                </a:solidFill>
                <a:latin typeface="Roboto Slab" pitchFamily="34" charset="0"/>
                <a:ea typeface="Roboto Slab" pitchFamily="34" charset="-122"/>
                <a:cs typeface="Roboto Slab" pitchFamily="34" charset="-120"/>
              </a:rPr>
              <a:t>Instant</a:t>
            </a:r>
            <a:endParaRPr lang="en-US" sz="683" dirty="0"/>
          </a:p>
        </p:txBody>
      </p:sp>
      <p:sp>
        <p:nvSpPr>
          <p:cNvPr id="27" name="Text 20"/>
          <p:cNvSpPr/>
          <p:nvPr/>
        </p:nvSpPr>
        <p:spPr>
          <a:xfrm>
            <a:off x="6545098" y="2080617"/>
            <a:ext cx="1178691"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Months</a:t>
            </a:r>
            <a:endParaRPr lang="en-US" sz="727" dirty="0"/>
          </a:p>
        </p:txBody>
      </p:sp>
      <p:sp>
        <p:nvSpPr>
          <p:cNvPr id="28" name="Text 21"/>
          <p:cNvSpPr/>
          <p:nvPr/>
        </p:nvSpPr>
        <p:spPr>
          <a:xfrm>
            <a:off x="7723789" y="2080617"/>
            <a:ext cx="848711" cy="232172"/>
          </a:xfrm>
          <a:prstGeom prst="rect">
            <a:avLst/>
          </a:prstGeom>
          <a:noFill/>
          <a:ln/>
        </p:spPr>
        <p:txBody>
          <a:bodyPr wrap="square" lIns="85090" tIns="102108" rIns="8509" bIns="8509" rtlCol="0" anchor="ctr">
            <a:spAutoFit/>
          </a:bodyPr>
          <a:lstStyle/>
          <a:p>
            <a:pPr algn="l" indent="0" marL="0">
              <a:lnSpc>
                <a:spcPts val="900"/>
              </a:lnSpc>
              <a:buNone/>
            </a:pPr>
            <a:r>
              <a:rPr lang="en-US" sz="683" b="1" dirty="0">
                <a:solidFill>
                  <a:srgbClr val="DFE6E9"/>
                </a:solidFill>
                <a:latin typeface="Roboto Slab" pitchFamily="34" charset="0"/>
                <a:ea typeface="Roboto Slab" pitchFamily="34" charset="-122"/>
                <a:cs typeface="Roboto Slab" pitchFamily="34" charset="-120"/>
              </a:rPr>
              <a:t>48h - 4wk</a:t>
            </a:r>
            <a:endParaRPr lang="en-US" sz="683" dirty="0"/>
          </a:p>
        </p:txBody>
      </p:sp>
      <p:sp>
        <p:nvSpPr>
          <p:cNvPr id="29" name="Text 22"/>
          <p:cNvSpPr/>
          <p:nvPr/>
        </p:nvSpPr>
        <p:spPr>
          <a:xfrm>
            <a:off x="4143375" y="2312789"/>
            <a:ext cx="1650150"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Equity Required</a:t>
            </a:r>
            <a:endParaRPr lang="en-US" sz="727" dirty="0"/>
          </a:p>
        </p:txBody>
      </p:sp>
      <p:sp>
        <p:nvSpPr>
          <p:cNvPr id="30" name="Text 23"/>
          <p:cNvSpPr/>
          <p:nvPr/>
        </p:nvSpPr>
        <p:spPr>
          <a:xfrm>
            <a:off x="5793525" y="2312789"/>
            <a:ext cx="751573"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None</a:t>
            </a:r>
            <a:endParaRPr lang="en-US" sz="727" dirty="0"/>
          </a:p>
        </p:txBody>
      </p:sp>
      <p:sp>
        <p:nvSpPr>
          <p:cNvPr id="31" name="Text 24"/>
          <p:cNvSpPr/>
          <p:nvPr/>
        </p:nvSpPr>
        <p:spPr>
          <a:xfrm>
            <a:off x="6545098" y="2312789"/>
            <a:ext cx="1178691" cy="232172"/>
          </a:xfrm>
          <a:prstGeom prst="rect">
            <a:avLst/>
          </a:prstGeom>
          <a:noFill/>
          <a:ln/>
        </p:spPr>
        <p:txBody>
          <a:bodyPr wrap="square" lIns="85090" tIns="102108" rIns="8509" bIns="8509" rtlCol="0" anchor="ctr">
            <a:spAutoFit/>
          </a:bodyPr>
          <a:lstStyle/>
          <a:p>
            <a:pPr algn="l" indent="0" marL="0">
              <a:lnSpc>
                <a:spcPts val="900"/>
              </a:lnSpc>
              <a:buNone/>
            </a:pPr>
            <a:r>
              <a:rPr lang="en-US" sz="683" b="1" dirty="0">
                <a:solidFill>
                  <a:srgbClr val="DFE6E9"/>
                </a:solidFill>
                <a:latin typeface="Roboto Slab" pitchFamily="34" charset="0"/>
                <a:ea typeface="Roboto Slab" pitchFamily="34" charset="-122"/>
                <a:cs typeface="Roboto Slab" pitchFamily="34" charset="-120"/>
              </a:rPr>
              <a:t>5-10%</a:t>
            </a:r>
            <a:endParaRPr lang="en-US" sz="683" dirty="0"/>
          </a:p>
        </p:txBody>
      </p:sp>
      <p:sp>
        <p:nvSpPr>
          <p:cNvPr id="32" name="Text 25"/>
          <p:cNvSpPr/>
          <p:nvPr/>
        </p:nvSpPr>
        <p:spPr>
          <a:xfrm>
            <a:off x="7723789" y="2312789"/>
            <a:ext cx="848711" cy="232172"/>
          </a:xfrm>
          <a:prstGeom prst="rect">
            <a:avLst/>
          </a:prstGeom>
          <a:noFill/>
          <a:ln/>
        </p:spPr>
        <p:txBody>
          <a:bodyPr wrap="square" lIns="85090" tIns="102108" rIns="8509" bIns="8509" rtlCol="0" anchor="ctr">
            <a:spAutoFit/>
          </a:bodyPr>
          <a:lstStyle/>
          <a:p>
            <a:pPr algn="l" indent="0" marL="0">
              <a:lnSpc>
                <a:spcPts val="900"/>
              </a:lnSpc>
              <a:buNone/>
            </a:pPr>
            <a:r>
              <a:rPr lang="en-US" sz="683" b="1" dirty="0">
                <a:solidFill>
                  <a:srgbClr val="DFE6E9"/>
                </a:solidFill>
                <a:latin typeface="Roboto Slab" pitchFamily="34" charset="0"/>
                <a:ea typeface="Roboto Slab" pitchFamily="34" charset="-122"/>
                <a:cs typeface="Roboto Slab" pitchFamily="34" charset="-120"/>
              </a:rPr>
              <a:t>Zero</a:t>
            </a:r>
            <a:endParaRPr lang="en-US" sz="683" dirty="0"/>
          </a:p>
        </p:txBody>
      </p:sp>
      <p:sp>
        <p:nvSpPr>
          <p:cNvPr id="33" name="Text 26"/>
          <p:cNvSpPr/>
          <p:nvPr/>
        </p:nvSpPr>
        <p:spPr>
          <a:xfrm>
            <a:off x="4143375" y="2544961"/>
            <a:ext cx="1650150"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Objectivity</a:t>
            </a:r>
            <a:endParaRPr lang="en-US" sz="727" dirty="0"/>
          </a:p>
        </p:txBody>
      </p:sp>
      <p:sp>
        <p:nvSpPr>
          <p:cNvPr id="34" name="Text 27"/>
          <p:cNvSpPr/>
          <p:nvPr/>
        </p:nvSpPr>
        <p:spPr>
          <a:xfrm>
            <a:off x="5793525" y="2544961"/>
            <a:ext cx="751573"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High</a:t>
            </a:r>
            <a:endParaRPr lang="en-US" sz="727" dirty="0"/>
          </a:p>
        </p:txBody>
      </p:sp>
      <p:sp>
        <p:nvSpPr>
          <p:cNvPr id="35" name="Text 28"/>
          <p:cNvSpPr/>
          <p:nvPr/>
        </p:nvSpPr>
        <p:spPr>
          <a:xfrm>
            <a:off x="6545098" y="2544961"/>
            <a:ext cx="1178691"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Biased</a:t>
            </a:r>
            <a:endParaRPr lang="en-US" sz="727" dirty="0"/>
          </a:p>
        </p:txBody>
      </p:sp>
      <p:pic>
        <p:nvPicPr>
          <p:cNvPr id="36" name="Image 4" descr="preencoded.png">    </p:cNvPr>
          <p:cNvPicPr>
            <a:picLocks noChangeAspect="1"/>
          </p:cNvPicPr>
          <p:nvPr/>
        </p:nvPicPr>
        <p:blipFill>
          <a:blip r:embed="rId5"/>
          <a:stretch>
            <a:fillRect/>
          </a:stretch>
        </p:blipFill>
        <p:spPr>
          <a:xfrm>
            <a:off x="7795227" y="2652117"/>
            <a:ext cx="100013" cy="100013"/>
          </a:xfrm>
          <a:prstGeom prst="rect">
            <a:avLst/>
          </a:prstGeom>
        </p:spPr>
      </p:pic>
      <p:sp>
        <p:nvSpPr>
          <p:cNvPr id="37" name="Shape 29"/>
          <p:cNvSpPr/>
          <p:nvPr/>
        </p:nvSpPr>
        <p:spPr>
          <a:xfrm>
            <a:off x="4143375" y="2777133"/>
            <a:ext cx="4429125" cy="232172"/>
          </a:xfrm>
          <a:prstGeom prst="rect">
            <a:avLst/>
          </a:prstGeom>
          <a:solidFill>
            <a:srgbClr val="E17055">
              <a:alpha val="5000"/>
            </a:srgbClr>
          </a:solidFill>
          <a:ln/>
        </p:spPr>
      </p:sp>
      <p:sp>
        <p:nvSpPr>
          <p:cNvPr id="38" name="Text 30"/>
          <p:cNvSpPr/>
          <p:nvPr/>
        </p:nvSpPr>
        <p:spPr>
          <a:xfrm>
            <a:off x="4143375" y="2777133"/>
            <a:ext cx="1650150" cy="232172"/>
          </a:xfrm>
          <a:prstGeom prst="rect">
            <a:avLst/>
          </a:prstGeom>
          <a:noFill/>
          <a:ln/>
        </p:spPr>
        <p:txBody>
          <a:bodyPr wrap="square" lIns="85090" tIns="102108" rIns="8509" bIns="8509" rtlCol="0" anchor="ctr">
            <a:spAutoFit/>
          </a:bodyPr>
          <a:lstStyle/>
          <a:p>
            <a:pPr algn="l" indent="0" marL="0">
              <a:lnSpc>
                <a:spcPts val="900"/>
              </a:lnSpc>
              <a:buNone/>
            </a:pPr>
            <a:r>
              <a:rPr lang="en-US" sz="683" b="1" dirty="0">
                <a:solidFill>
                  <a:srgbClr val="DFE6E9"/>
                </a:solidFill>
                <a:latin typeface="Roboto Slab" pitchFamily="34" charset="0"/>
                <a:ea typeface="Roboto Slab" pitchFamily="34" charset="-122"/>
                <a:cs typeface="Roboto Slab" pitchFamily="34" charset="-120"/>
              </a:rPr>
              <a:t>Scientific Rigor</a:t>
            </a:r>
            <a:endParaRPr lang="en-US" sz="683" dirty="0"/>
          </a:p>
        </p:txBody>
      </p:sp>
      <p:sp>
        <p:nvSpPr>
          <p:cNvPr id="39" name="Text 31"/>
          <p:cNvSpPr/>
          <p:nvPr/>
        </p:nvSpPr>
        <p:spPr>
          <a:xfrm>
            <a:off x="5793525" y="2777133"/>
            <a:ext cx="751573"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Low</a:t>
            </a:r>
            <a:endParaRPr lang="en-US" sz="727" dirty="0"/>
          </a:p>
        </p:txBody>
      </p:sp>
      <p:sp>
        <p:nvSpPr>
          <p:cNvPr id="40" name="Text 32"/>
          <p:cNvSpPr/>
          <p:nvPr/>
        </p:nvSpPr>
        <p:spPr>
          <a:xfrm>
            <a:off x="6545098" y="2777133"/>
            <a:ext cx="1178691"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Moderate</a:t>
            </a:r>
            <a:endParaRPr lang="en-US" sz="727" dirty="0"/>
          </a:p>
        </p:txBody>
      </p:sp>
      <p:pic>
        <p:nvPicPr>
          <p:cNvPr id="41" name="Image 5" descr="preencoded.png">    </p:cNvPr>
          <p:cNvPicPr>
            <a:picLocks noChangeAspect="1"/>
          </p:cNvPicPr>
          <p:nvPr/>
        </p:nvPicPr>
        <p:blipFill>
          <a:blip r:embed="rId6"/>
          <a:stretch>
            <a:fillRect/>
          </a:stretch>
        </p:blipFill>
        <p:spPr>
          <a:xfrm>
            <a:off x="7795227" y="2884289"/>
            <a:ext cx="100013" cy="100013"/>
          </a:xfrm>
          <a:prstGeom prst="rect">
            <a:avLst/>
          </a:prstGeom>
        </p:spPr>
      </p:pic>
      <p:sp>
        <p:nvSpPr>
          <p:cNvPr id="42" name="Text 33"/>
          <p:cNvSpPr/>
          <p:nvPr/>
        </p:nvSpPr>
        <p:spPr>
          <a:xfrm>
            <a:off x="4143375" y="3009305"/>
            <a:ext cx="1650150" cy="232172"/>
          </a:xfrm>
          <a:prstGeom prst="rect">
            <a:avLst/>
          </a:prstGeom>
          <a:noFill/>
          <a:ln/>
        </p:spPr>
        <p:txBody>
          <a:bodyPr wrap="square" lIns="85090" tIns="102108" rIns="8509" bIns="8509" rtlCol="0" anchor="ctr">
            <a:spAutoFit/>
          </a:bodyPr>
          <a:lstStyle/>
          <a:p>
            <a:pPr algn="l" indent="0" marL="0">
              <a:lnSpc>
                <a:spcPts val="900"/>
              </a:lnSpc>
              <a:buNone/>
            </a:pPr>
            <a:r>
              <a:rPr lang="en-US" sz="727" dirty="0">
                <a:solidFill>
                  <a:srgbClr val="B2BEC3"/>
                </a:solidFill>
                <a:latin typeface="Roboto Slab" pitchFamily="34" charset="0"/>
                <a:ea typeface="Roboto Slab" pitchFamily="34" charset="-122"/>
                <a:cs typeface="Roboto Slab" pitchFamily="34" charset="-120"/>
              </a:rPr>
              <a:t>Technical MVP</a:t>
            </a:r>
            <a:endParaRPr lang="en-US" sz="727" dirty="0"/>
          </a:p>
        </p:txBody>
      </p:sp>
      <p:pic>
        <p:nvPicPr>
          <p:cNvPr id="43" name="Image 6" descr="preencoded.png">    </p:cNvPr>
          <p:cNvPicPr>
            <a:picLocks noChangeAspect="1"/>
          </p:cNvPicPr>
          <p:nvPr/>
        </p:nvPicPr>
        <p:blipFill>
          <a:blip r:embed="rId7"/>
          <a:stretch>
            <a:fillRect/>
          </a:stretch>
        </p:blipFill>
        <p:spPr>
          <a:xfrm>
            <a:off x="5864963" y="3116461"/>
            <a:ext cx="62508" cy="100013"/>
          </a:xfrm>
          <a:prstGeom prst="rect">
            <a:avLst/>
          </a:prstGeom>
        </p:spPr>
      </p:pic>
      <p:pic>
        <p:nvPicPr>
          <p:cNvPr id="44" name="Image 7" descr="preencoded.png">    </p:cNvPr>
          <p:cNvPicPr>
            <a:picLocks noChangeAspect="1"/>
          </p:cNvPicPr>
          <p:nvPr/>
        </p:nvPicPr>
        <p:blipFill>
          <a:blip r:embed="rId8"/>
          <a:stretch>
            <a:fillRect/>
          </a:stretch>
        </p:blipFill>
        <p:spPr>
          <a:xfrm>
            <a:off x="6616536" y="3116461"/>
            <a:ext cx="62508" cy="100013"/>
          </a:xfrm>
          <a:prstGeom prst="rect">
            <a:avLst/>
          </a:prstGeom>
        </p:spPr>
      </p:pic>
      <p:pic>
        <p:nvPicPr>
          <p:cNvPr id="45" name="Image 8" descr="preencoded.png">    </p:cNvPr>
          <p:cNvPicPr>
            <a:picLocks noChangeAspect="1"/>
          </p:cNvPicPr>
          <p:nvPr/>
        </p:nvPicPr>
        <p:blipFill>
          <a:blip r:embed="rId9"/>
          <a:stretch>
            <a:fillRect/>
          </a:stretch>
        </p:blipFill>
        <p:spPr>
          <a:xfrm>
            <a:off x="7795227" y="3116461"/>
            <a:ext cx="100013" cy="100013"/>
          </a:xfrm>
          <a:prstGeom prst="rect">
            <a:avLst/>
          </a:prstGeom>
        </p:spPr>
      </p:pic>
      <p:sp>
        <p:nvSpPr>
          <p:cNvPr id="46" name="Text 34"/>
          <p:cNvSpPr/>
          <p:nvPr/>
        </p:nvSpPr>
        <p:spPr>
          <a:xfrm>
            <a:off x="4143375" y="3423642"/>
            <a:ext cx="4429125" cy="264319"/>
          </a:xfrm>
          <a:prstGeom prst="rect">
            <a:avLst/>
          </a:prstGeom>
          <a:noFill/>
          <a:ln/>
        </p:spPr>
        <p:txBody>
          <a:bodyPr wrap="square" lIns="0" tIns="0" rIns="0" bIns="0" rtlCol="0" anchor="t">
            <a:spAutoFit/>
          </a:bodyPr>
          <a:lstStyle/>
          <a:p>
            <a:pPr algn="l" indent="0" marL="0">
              <a:lnSpc>
                <a:spcPts val="900"/>
              </a:lnSpc>
              <a:buNone/>
            </a:pPr>
            <a:r>
              <a:rPr lang="en-US" sz="727" i="1" dirty="0">
                <a:solidFill>
                  <a:srgbClr val="B2BEC3"/>
                </a:solidFill>
                <a:latin typeface="Roboto Slab" pitchFamily="34" charset="0"/>
                <a:ea typeface="Roboto Slab" pitchFamily="34" charset="-122"/>
                <a:cs typeface="Roboto Slab" pitchFamily="34" charset="-120"/>
              </a:rPr>
              <a:t>"Unlike accelerators, we have no equity stake. We are paid for the quality of our analysis, not the success of the idea. This makes our recommendations 100% unbiased."</a:t>
            </a:r>
            <a:endParaRPr lang="en-US" sz="72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INTELLECTUAL HUMILITY</a:t>
            </a:r>
            <a:endParaRPr lang="en-US" sz="2436" dirty="0"/>
          </a:p>
        </p:txBody>
      </p:sp>
      <p:sp>
        <p:nvSpPr>
          <p:cNvPr id="5" name="Text 1"/>
          <p:cNvSpPr/>
          <p:nvPr/>
        </p:nvSpPr>
        <p:spPr>
          <a:xfrm>
            <a:off x="571500" y="1007269"/>
            <a:ext cx="8572500" cy="226814"/>
          </a:xfrm>
          <a:prstGeom prst="rect">
            <a:avLst/>
          </a:prstGeom>
          <a:noFill/>
          <a:ln/>
        </p:spPr>
        <p:txBody>
          <a:bodyPr wrap="none" lIns="0" tIns="0" rIns="0" bIns="0" rtlCol="0" anchor="t">
            <a:spAutoFit/>
          </a:bodyPr>
          <a:lstStyle/>
          <a:p>
            <a:pPr algn="l" indent="0" marL="0">
              <a:lnSpc>
                <a:spcPts val="1600"/>
              </a:lnSpc>
              <a:buNone/>
            </a:pPr>
            <a:r>
              <a:rPr lang="en-US" sz="1269" dirty="0">
                <a:solidFill>
                  <a:srgbClr val="B2BEC3"/>
                </a:solidFill>
                <a:latin typeface="Roboto Slab" pitchFamily="34" charset="0"/>
                <a:ea typeface="Roboto Slab" pitchFamily="34" charset="-122"/>
                <a:cs typeface="Roboto Slab" pitchFamily="34" charset="-120"/>
              </a:rPr>
              <a:t>What We Don't Know Yet: A Transparent Assessment of Current Gaps</a:t>
            </a:r>
            <a:endParaRPr lang="en-US" sz="1269" dirty="0"/>
          </a:p>
        </p:txBody>
      </p:sp>
      <p:sp>
        <p:nvSpPr>
          <p:cNvPr id="6" name="Shape 2"/>
          <p:cNvSpPr/>
          <p:nvPr/>
        </p:nvSpPr>
        <p:spPr>
          <a:xfrm>
            <a:off x="571500" y="1834158"/>
            <a:ext cx="2476509" cy="2814638"/>
          </a:xfrm>
          <a:prstGeom prst="rect">
            <a:avLst/>
          </a:prstGeom>
          <a:solidFill>
            <a:srgbClr val="3D4548"/>
          </a:solidFill>
          <a:ln/>
        </p:spPr>
      </p:sp>
      <p:sp>
        <p:nvSpPr>
          <p:cNvPr id="7" name="Shape 3"/>
          <p:cNvSpPr/>
          <p:nvPr/>
        </p:nvSpPr>
        <p:spPr>
          <a:xfrm>
            <a:off x="571500" y="1834158"/>
            <a:ext cx="2476509" cy="28575"/>
          </a:xfrm>
          <a:prstGeom prst="rect">
            <a:avLst/>
          </a:prstGeom>
          <a:solidFill>
            <a:srgbClr val="B2BEC3"/>
          </a:solidFill>
          <a:ln/>
        </p:spPr>
      </p:sp>
      <p:pic>
        <p:nvPicPr>
          <p:cNvPr id="8" name="Image 1" descr="preencoded.png">    </p:cNvPr>
          <p:cNvPicPr>
            <a:picLocks noChangeAspect="1"/>
          </p:cNvPicPr>
          <p:nvPr/>
        </p:nvPicPr>
        <p:blipFill>
          <a:blip r:embed="rId2"/>
          <a:stretch>
            <a:fillRect/>
          </a:stretch>
        </p:blipFill>
        <p:spPr>
          <a:xfrm>
            <a:off x="785813" y="2178844"/>
            <a:ext cx="342900" cy="342900"/>
          </a:xfrm>
          <a:prstGeom prst="rect">
            <a:avLst/>
          </a:prstGeom>
        </p:spPr>
      </p:pic>
      <p:sp>
        <p:nvSpPr>
          <p:cNvPr id="9" name="Text 4"/>
          <p:cNvSpPr/>
          <p:nvPr/>
        </p:nvSpPr>
        <p:spPr>
          <a:xfrm>
            <a:off x="785813" y="2714625"/>
            <a:ext cx="2047884"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EMPIRICAL VALIDATION</a:t>
            </a:r>
            <a:endParaRPr lang="en-US" sz="1269" dirty="0"/>
          </a:p>
        </p:txBody>
      </p:sp>
      <p:sp>
        <p:nvSpPr>
          <p:cNvPr id="10" name="Text 5"/>
          <p:cNvSpPr/>
          <p:nvPr/>
        </p:nvSpPr>
        <p:spPr>
          <a:xfrm>
            <a:off x="785813" y="3112889"/>
            <a:ext cx="2047884" cy="1097180"/>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B2BEC3"/>
                </a:solidFill>
                <a:latin typeface="Roboto Slab" pitchFamily="34" charset="0"/>
                <a:ea typeface="Roboto Slab" pitchFamily="34" charset="-122"/>
                <a:cs typeface="Roboto Slab" pitchFamily="34" charset="-120"/>
              </a:rPr>
              <a:t>Our 10-POV methodology is theoretically grounded but lacks empirical validation through real-world client engagements. We are addressing this through three pro-bono pilot projects in our first month.</a:t>
            </a:r>
            <a:endParaRPr lang="en-US" sz="834" dirty="0"/>
          </a:p>
        </p:txBody>
      </p:sp>
      <p:sp>
        <p:nvSpPr>
          <p:cNvPr id="11" name="Shape 6"/>
          <p:cNvSpPr/>
          <p:nvPr/>
        </p:nvSpPr>
        <p:spPr>
          <a:xfrm>
            <a:off x="3333759" y="1834158"/>
            <a:ext cx="2476509" cy="2814638"/>
          </a:xfrm>
          <a:prstGeom prst="rect">
            <a:avLst/>
          </a:prstGeom>
          <a:solidFill>
            <a:srgbClr val="3D4548"/>
          </a:solidFill>
          <a:ln/>
        </p:spPr>
      </p:sp>
      <p:sp>
        <p:nvSpPr>
          <p:cNvPr id="12" name="Shape 7"/>
          <p:cNvSpPr/>
          <p:nvPr/>
        </p:nvSpPr>
        <p:spPr>
          <a:xfrm>
            <a:off x="3333759" y="1834158"/>
            <a:ext cx="2476509" cy="28575"/>
          </a:xfrm>
          <a:prstGeom prst="rect">
            <a:avLst/>
          </a:prstGeom>
          <a:solidFill>
            <a:srgbClr val="B2BEC3"/>
          </a:solidFill>
          <a:ln/>
        </p:spPr>
      </p:sp>
      <p:pic>
        <p:nvPicPr>
          <p:cNvPr id="13" name="Image 2" descr="preencoded.png">    </p:cNvPr>
          <p:cNvPicPr>
            <a:picLocks noChangeAspect="1"/>
          </p:cNvPicPr>
          <p:nvPr/>
        </p:nvPicPr>
        <p:blipFill>
          <a:blip r:embed="rId3"/>
          <a:stretch>
            <a:fillRect/>
          </a:stretch>
        </p:blipFill>
        <p:spPr>
          <a:xfrm>
            <a:off x="3548072" y="2178844"/>
            <a:ext cx="385763" cy="342900"/>
          </a:xfrm>
          <a:prstGeom prst="rect">
            <a:avLst/>
          </a:prstGeom>
        </p:spPr>
      </p:pic>
      <p:sp>
        <p:nvSpPr>
          <p:cNvPr id="14" name="Text 8"/>
          <p:cNvSpPr/>
          <p:nvPr/>
        </p:nvSpPr>
        <p:spPr>
          <a:xfrm>
            <a:off x="3548072" y="2714625"/>
            <a:ext cx="2047884"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PROJECTION RISKS</a:t>
            </a:r>
            <a:endParaRPr lang="en-US" sz="1269" dirty="0"/>
          </a:p>
        </p:txBody>
      </p:sp>
      <p:sp>
        <p:nvSpPr>
          <p:cNvPr id="15" name="Text 9"/>
          <p:cNvSpPr/>
          <p:nvPr/>
        </p:nvSpPr>
        <p:spPr>
          <a:xfrm>
            <a:off x="3548072" y="3112889"/>
            <a:ext cx="2047884" cy="1097180"/>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B2BEC3"/>
                </a:solidFill>
                <a:latin typeface="Roboto Slab" pitchFamily="34" charset="0"/>
                <a:ea typeface="Roboto Slab" pitchFamily="34" charset="-122"/>
                <a:cs typeface="Roboto Slab" pitchFamily="34" charset="-120"/>
              </a:rPr>
              <a:t>Financial projections are based on industry benchmarks, not actual revenue data. The conversion rate from Quick Scan to Full Analysis remains our most critical unknown variable.</a:t>
            </a:r>
            <a:endParaRPr lang="en-US" sz="834" dirty="0"/>
          </a:p>
        </p:txBody>
      </p:sp>
      <p:sp>
        <p:nvSpPr>
          <p:cNvPr id="16" name="Shape 10"/>
          <p:cNvSpPr/>
          <p:nvPr/>
        </p:nvSpPr>
        <p:spPr>
          <a:xfrm>
            <a:off x="6096019" y="1834158"/>
            <a:ext cx="2476509" cy="2814638"/>
          </a:xfrm>
          <a:prstGeom prst="rect">
            <a:avLst/>
          </a:prstGeom>
          <a:solidFill>
            <a:srgbClr val="3D4548"/>
          </a:solidFill>
          <a:ln/>
        </p:spPr>
      </p:sp>
      <p:sp>
        <p:nvSpPr>
          <p:cNvPr id="17" name="Shape 11"/>
          <p:cNvSpPr/>
          <p:nvPr/>
        </p:nvSpPr>
        <p:spPr>
          <a:xfrm>
            <a:off x="6096019" y="1834158"/>
            <a:ext cx="2476509" cy="28575"/>
          </a:xfrm>
          <a:prstGeom prst="rect">
            <a:avLst/>
          </a:prstGeom>
          <a:solidFill>
            <a:srgbClr val="B2BEC3"/>
          </a:solidFill>
          <a:ln/>
        </p:spPr>
      </p:sp>
      <p:pic>
        <p:nvPicPr>
          <p:cNvPr id="18" name="Image 3" descr="preencoded.png">    </p:cNvPr>
          <p:cNvPicPr>
            <a:picLocks noChangeAspect="1"/>
          </p:cNvPicPr>
          <p:nvPr/>
        </p:nvPicPr>
        <p:blipFill>
          <a:blip r:embed="rId4"/>
          <a:stretch>
            <a:fillRect/>
          </a:stretch>
        </p:blipFill>
        <p:spPr>
          <a:xfrm>
            <a:off x="6310331" y="2178844"/>
            <a:ext cx="428625" cy="342900"/>
          </a:xfrm>
          <a:prstGeom prst="rect">
            <a:avLst/>
          </a:prstGeom>
        </p:spPr>
      </p:pic>
      <p:sp>
        <p:nvSpPr>
          <p:cNvPr id="19" name="Text 12"/>
          <p:cNvSpPr/>
          <p:nvPr/>
        </p:nvSpPr>
        <p:spPr>
          <a:xfrm>
            <a:off x="6310331" y="2714625"/>
            <a:ext cx="2047884"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CAPACITY CONSTRAINTS</a:t>
            </a:r>
            <a:endParaRPr lang="en-US" sz="1269" dirty="0"/>
          </a:p>
        </p:txBody>
      </p:sp>
      <p:sp>
        <p:nvSpPr>
          <p:cNvPr id="20" name="Text 13"/>
          <p:cNvSpPr/>
          <p:nvPr/>
        </p:nvSpPr>
        <p:spPr>
          <a:xfrm>
            <a:off x="6310331" y="3112889"/>
            <a:ext cx="2047884" cy="914316"/>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B2BEC3"/>
                </a:solidFill>
                <a:latin typeface="Roboto Slab" pitchFamily="34" charset="0"/>
                <a:ea typeface="Roboto Slab" pitchFamily="34" charset="-122"/>
                <a:cs typeface="Roboto Slab" pitchFamily="34" charset="-120"/>
              </a:rPr>
              <a:t>As a student team, our capacity is limited to 150 person-hours per week. This requires rigorous project management and strict adherence to our pod-based delivery structure.</a:t>
            </a:r>
            <a:endParaRPr lang="en-US" sz="834" dirty="0"/>
          </a:p>
        </p:txBody>
      </p:sp>
      <p:sp>
        <p:nvSpPr>
          <p:cNvPr id="21" name="Text 14"/>
          <p:cNvSpPr/>
          <p:nvPr/>
        </p:nvSpPr>
        <p:spPr>
          <a:xfrm>
            <a:off x="964406" y="4905970"/>
            <a:ext cx="3046809" cy="191095"/>
          </a:xfrm>
          <a:prstGeom prst="rect">
            <a:avLst/>
          </a:prstGeom>
          <a:noFill/>
          <a:ln/>
        </p:spPr>
        <p:txBody>
          <a:bodyPr wrap="none" lIns="0" tIns="0" rIns="0" bIns="0" rtlCol="0" anchor="t">
            <a:spAutoFit/>
          </a:bodyPr>
          <a:lstStyle/>
          <a:p>
            <a:pPr algn="l" indent="0" marL="0">
              <a:lnSpc>
                <a:spcPts val="1200"/>
              </a:lnSpc>
              <a:buNone/>
            </a:pPr>
            <a:r>
              <a:rPr lang="en-US" sz="942" spc="2" kern="0" dirty="0">
                <a:solidFill>
                  <a:srgbClr val="B2BEC3"/>
                </a:solidFill>
                <a:latin typeface="Oswald" pitchFamily="34" charset="0"/>
                <a:ea typeface="Oswald" pitchFamily="34" charset="-122"/>
                <a:cs typeface="Oswald" pitchFamily="34" charset="-120"/>
              </a:rPr>
              <a:t>THINKING LIKE RESEARCHERS, NOT SALESPEOPLE</a:t>
            </a:r>
            <a:endParaRPr lang="en-US" sz="94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1176933" y="571500"/>
            <a:ext cx="6790134" cy="507206"/>
          </a:xfrm>
          <a:prstGeom prst="rect">
            <a:avLst/>
          </a:prstGeom>
          <a:noFill/>
          <a:ln/>
        </p:spPr>
        <p:txBody>
          <a:bodyPr wrap="none" lIns="0" tIns="0" rIns="0" bIns="0" rtlCol="0" anchor="t">
            <a:spAutoFit/>
          </a:bodyPr>
          <a:lstStyle/>
          <a:p>
            <a:pPr algn="ctr"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THREE QUESTIONS FOR YOUR EXPERTISE</a:t>
            </a:r>
            <a:endParaRPr lang="en-US" sz="2436" dirty="0"/>
          </a:p>
        </p:txBody>
      </p:sp>
      <p:sp>
        <p:nvSpPr>
          <p:cNvPr id="5" name="Shape 1"/>
          <p:cNvSpPr/>
          <p:nvPr/>
        </p:nvSpPr>
        <p:spPr>
          <a:xfrm>
            <a:off x="1357313" y="1364456"/>
            <a:ext cx="6429375" cy="750094"/>
          </a:xfrm>
          <a:prstGeom prst="rect">
            <a:avLst/>
          </a:prstGeom>
          <a:solidFill>
            <a:srgbClr val="3D4548"/>
          </a:solidFill>
          <a:ln/>
        </p:spPr>
      </p:sp>
      <p:sp>
        <p:nvSpPr>
          <p:cNvPr id="6" name="Shape 2"/>
          <p:cNvSpPr/>
          <p:nvPr/>
        </p:nvSpPr>
        <p:spPr>
          <a:xfrm>
            <a:off x="1357313" y="1364456"/>
            <a:ext cx="57150" cy="750094"/>
          </a:xfrm>
          <a:prstGeom prst="rect">
            <a:avLst/>
          </a:prstGeom>
          <a:solidFill>
            <a:srgbClr val="E17055"/>
          </a:solidFill>
          <a:ln/>
        </p:spPr>
      </p:sp>
      <p:sp>
        <p:nvSpPr>
          <p:cNvPr id="7" name="Text 3"/>
          <p:cNvSpPr/>
          <p:nvPr/>
        </p:nvSpPr>
        <p:spPr>
          <a:xfrm>
            <a:off x="1571625" y="1553068"/>
            <a:ext cx="6000750" cy="480027"/>
          </a:xfrm>
          <a:prstGeom prst="rect">
            <a:avLst/>
          </a:prstGeom>
          <a:noFill/>
          <a:ln/>
        </p:spPr>
        <p:txBody>
          <a:bodyPr wrap="square" lIns="0" tIns="0" rIns="0" bIns="0" rtlCol="0" anchor="t">
            <a:spAutoFit/>
          </a:bodyPr>
          <a:lstStyle/>
          <a:p>
            <a:pPr algn="l" indent="0" marL="0">
              <a:lnSpc>
                <a:spcPts val="1900"/>
              </a:lnSpc>
              <a:buNone/>
            </a:pPr>
            <a:r>
              <a:rPr lang="en-US" sz="1269" spc="1" kern="0" dirty="0">
                <a:solidFill>
                  <a:srgbClr val="DFE6E9"/>
                </a:solidFill>
                <a:latin typeface="Oswald" pitchFamily="34" charset="0"/>
                <a:ea typeface="Oswald" pitchFamily="34" charset="-122"/>
                <a:cs typeface="Oswald" pitchFamily="34" charset="-120"/>
              </a:rPr>
              <a:t>1. Are there gaps in our 10-POV validation methodology that we have not yet identified?</a:t>
            </a:r>
            <a:endParaRPr lang="en-US" sz="1269" dirty="0"/>
          </a:p>
        </p:txBody>
      </p:sp>
      <p:sp>
        <p:nvSpPr>
          <p:cNvPr id="8" name="Shape 4"/>
          <p:cNvSpPr/>
          <p:nvPr/>
        </p:nvSpPr>
        <p:spPr>
          <a:xfrm>
            <a:off x="1357313" y="2257425"/>
            <a:ext cx="6429375" cy="750094"/>
          </a:xfrm>
          <a:prstGeom prst="rect">
            <a:avLst/>
          </a:prstGeom>
          <a:solidFill>
            <a:srgbClr val="3D4548"/>
          </a:solidFill>
          <a:ln/>
        </p:spPr>
      </p:sp>
      <p:sp>
        <p:nvSpPr>
          <p:cNvPr id="9" name="Shape 5"/>
          <p:cNvSpPr/>
          <p:nvPr/>
        </p:nvSpPr>
        <p:spPr>
          <a:xfrm>
            <a:off x="1357313" y="2257425"/>
            <a:ext cx="57150" cy="750094"/>
          </a:xfrm>
          <a:prstGeom prst="rect">
            <a:avLst/>
          </a:prstGeom>
          <a:solidFill>
            <a:srgbClr val="E17055"/>
          </a:solidFill>
          <a:ln/>
        </p:spPr>
      </p:sp>
      <p:sp>
        <p:nvSpPr>
          <p:cNvPr id="10" name="Text 6"/>
          <p:cNvSpPr/>
          <p:nvPr/>
        </p:nvSpPr>
        <p:spPr>
          <a:xfrm>
            <a:off x="1571625" y="2446037"/>
            <a:ext cx="6000750" cy="480027"/>
          </a:xfrm>
          <a:prstGeom prst="rect">
            <a:avLst/>
          </a:prstGeom>
          <a:noFill/>
          <a:ln/>
        </p:spPr>
        <p:txBody>
          <a:bodyPr wrap="square" lIns="0" tIns="0" rIns="0" bIns="0" rtlCol="0" anchor="t">
            <a:spAutoFit/>
          </a:bodyPr>
          <a:lstStyle/>
          <a:p>
            <a:pPr algn="l" indent="0" marL="0">
              <a:lnSpc>
                <a:spcPts val="1900"/>
              </a:lnSpc>
              <a:buNone/>
            </a:pPr>
            <a:r>
              <a:rPr lang="en-US" sz="1269" spc="1" kern="0" dirty="0">
                <a:solidFill>
                  <a:srgbClr val="DFE6E9"/>
                </a:solidFill>
                <a:latin typeface="Oswald" pitchFamily="34" charset="0"/>
                <a:ea typeface="Oswald" pitchFamily="34" charset="-122"/>
                <a:cs typeface="Oswald" pitchFamily="34" charset="-120"/>
              </a:rPr>
              <a:t>2. Are our financial assumptions realistic for the current Egyptian market context?</a:t>
            </a:r>
            <a:endParaRPr lang="en-US" sz="1269" dirty="0"/>
          </a:p>
        </p:txBody>
      </p:sp>
      <p:sp>
        <p:nvSpPr>
          <p:cNvPr id="11" name="Shape 7"/>
          <p:cNvSpPr/>
          <p:nvPr/>
        </p:nvSpPr>
        <p:spPr>
          <a:xfrm>
            <a:off x="1357313" y="3150394"/>
            <a:ext cx="6429375" cy="750094"/>
          </a:xfrm>
          <a:prstGeom prst="rect">
            <a:avLst/>
          </a:prstGeom>
          <a:solidFill>
            <a:srgbClr val="3D4548"/>
          </a:solidFill>
          <a:ln/>
        </p:spPr>
      </p:sp>
      <p:sp>
        <p:nvSpPr>
          <p:cNvPr id="12" name="Shape 8"/>
          <p:cNvSpPr/>
          <p:nvPr/>
        </p:nvSpPr>
        <p:spPr>
          <a:xfrm>
            <a:off x="1357313" y="3150394"/>
            <a:ext cx="57150" cy="750094"/>
          </a:xfrm>
          <a:prstGeom prst="rect">
            <a:avLst/>
          </a:prstGeom>
          <a:solidFill>
            <a:srgbClr val="E17055"/>
          </a:solidFill>
          <a:ln/>
        </p:spPr>
      </p:sp>
      <p:sp>
        <p:nvSpPr>
          <p:cNvPr id="13" name="Text 9"/>
          <p:cNvSpPr/>
          <p:nvPr/>
        </p:nvSpPr>
        <p:spPr>
          <a:xfrm>
            <a:off x="1571625" y="3339005"/>
            <a:ext cx="6000750" cy="480027"/>
          </a:xfrm>
          <a:prstGeom prst="rect">
            <a:avLst/>
          </a:prstGeom>
          <a:noFill/>
          <a:ln/>
        </p:spPr>
        <p:txBody>
          <a:bodyPr wrap="square" lIns="0" tIns="0" rIns="0" bIns="0" rtlCol="0" anchor="t">
            <a:spAutoFit/>
          </a:bodyPr>
          <a:lstStyle/>
          <a:p>
            <a:pPr algn="l" indent="0" marL="0">
              <a:lnSpc>
                <a:spcPts val="1900"/>
              </a:lnSpc>
              <a:buNone/>
            </a:pPr>
            <a:r>
              <a:rPr lang="en-US" sz="1269" spc="1" kern="0" dirty="0">
                <a:solidFill>
                  <a:srgbClr val="DFE6E9"/>
                </a:solidFill>
                <a:latin typeface="Oswald" pitchFamily="34" charset="0"/>
                <a:ea typeface="Oswald" pitchFamily="34" charset="-122"/>
                <a:cs typeface="Oswald" pitchFamily="34" charset="-120"/>
              </a:rPr>
              <a:t>3. Which scientific frameworks would you recommend we prioritize in our first three client engagements?</a:t>
            </a:r>
            <a:endParaRPr lang="en-US" sz="1269" dirty="0"/>
          </a:p>
        </p:txBody>
      </p:sp>
      <p:sp>
        <p:nvSpPr>
          <p:cNvPr id="14" name="Text 10"/>
          <p:cNvSpPr/>
          <p:nvPr/>
        </p:nvSpPr>
        <p:spPr>
          <a:xfrm>
            <a:off x="2017216" y="3900488"/>
            <a:ext cx="5109567" cy="767953"/>
          </a:xfrm>
          <a:prstGeom prst="rect">
            <a:avLst/>
          </a:prstGeom>
          <a:noFill/>
          <a:ln/>
        </p:spPr>
        <p:txBody>
          <a:bodyPr wrap="square" lIns="0" tIns="510286" rIns="0" bIns="0" rtlCol="0" anchor="t">
            <a:spAutoFit/>
          </a:bodyPr>
          <a:lstStyle/>
          <a:p>
            <a:pPr algn="ctr" indent="0" marL="0">
              <a:lnSpc>
                <a:spcPts val="2200"/>
              </a:lnSpc>
              <a:buNone/>
            </a:pPr>
            <a:r>
              <a:rPr lang="en-US" sz="1704" spc="3" kern="0" dirty="0">
                <a:solidFill>
                  <a:srgbClr val="B2BEC3"/>
                </a:solidFill>
                <a:latin typeface="Oswald" pitchFamily="34" charset="0"/>
                <a:ea typeface="Oswald" pitchFamily="34" charset="-122"/>
                <a:cs typeface="Oswald" pitchFamily="34" charset="-120"/>
              </a:rPr>
              <a:t>"WE ARE HERE TO LEARN, NOT TO CONVINCE."</a:t>
            </a:r>
            <a:endParaRPr lang="en-US" sz="1704" dirty="0"/>
          </a:p>
        </p:txBody>
      </p:sp>
      <p:sp>
        <p:nvSpPr>
          <p:cNvPr id="15" name="Text 11"/>
          <p:cNvSpPr/>
          <p:nvPr/>
        </p:nvSpPr>
        <p:spPr>
          <a:xfrm>
            <a:off x="2709267" y="4572000"/>
            <a:ext cx="555427" cy="255389"/>
          </a:xfrm>
          <a:prstGeom prst="rect">
            <a:avLst/>
          </a:prstGeom>
          <a:noFill/>
          <a:ln/>
        </p:spPr>
        <p:txBody>
          <a:bodyPr wrap="none" lIns="0" tIns="0" rIns="0" bIns="0" rtlCol="0" anchor="t">
            <a:spAutoFit/>
          </a:bodyPr>
          <a:lstStyle/>
          <a:p>
            <a:pPr algn="l" indent="0" marL="0">
              <a:lnSpc>
                <a:spcPts val="1600"/>
              </a:lnSpc>
              <a:buNone/>
            </a:pPr>
            <a:r>
              <a:rPr lang="en-US" sz="1269" spc="3" kern="0" dirty="0">
                <a:solidFill>
                  <a:srgbClr val="E17055"/>
                </a:solidFill>
                <a:latin typeface="Oswald" pitchFamily="34" charset="0"/>
                <a:ea typeface="Oswald" pitchFamily="34" charset="-122"/>
                <a:cs typeface="Oswald" pitchFamily="34" charset="-120"/>
              </a:rPr>
              <a:t>UPVIA</a:t>
            </a:r>
            <a:endParaRPr lang="en-US" sz="1269" dirty="0"/>
          </a:p>
        </p:txBody>
      </p:sp>
      <p:pic>
        <p:nvPicPr>
          <p:cNvPr id="16" name="Image 1" descr="preencoded.png">    </p:cNvPr>
          <p:cNvPicPr>
            <a:picLocks noChangeAspect="1"/>
          </p:cNvPicPr>
          <p:nvPr/>
        </p:nvPicPr>
        <p:blipFill>
          <a:blip r:embed="rId2"/>
          <a:stretch>
            <a:fillRect/>
          </a:stretch>
        </p:blipFill>
        <p:spPr>
          <a:xfrm>
            <a:off x="3693319" y="4678263"/>
            <a:ext cx="114300" cy="114300"/>
          </a:xfrm>
          <a:prstGeom prst="rect">
            <a:avLst/>
          </a:prstGeom>
        </p:spPr>
      </p:pic>
      <p:sp>
        <p:nvSpPr>
          <p:cNvPr id="17" name="Text 12"/>
          <p:cNvSpPr/>
          <p:nvPr/>
        </p:nvSpPr>
        <p:spPr>
          <a:xfrm>
            <a:off x="3879056" y="4660404"/>
            <a:ext cx="1062633" cy="150019"/>
          </a:xfrm>
          <a:prstGeom prst="rect">
            <a:avLst/>
          </a:prstGeom>
          <a:noFill/>
          <a:ln/>
        </p:spPr>
        <p:txBody>
          <a:bodyPr wrap="none" lIns="0" tIns="0" rIns="0" bIns="0" rtlCol="0" anchor="t">
            <a:spAutoFit/>
          </a:bodyPr>
          <a:lstStyle/>
          <a:p>
            <a:pPr algn="l" indent="0" marL="0">
              <a:lnSpc>
                <a:spcPts val="1100"/>
              </a:lnSpc>
              <a:buNone/>
            </a:pPr>
            <a:r>
              <a:rPr lang="en-US" sz="834" dirty="0">
                <a:solidFill>
                  <a:srgbClr val="B2BEC3"/>
                </a:solidFill>
                <a:latin typeface="Roboto Slab" pitchFamily="34" charset="0"/>
                <a:ea typeface="Roboto Slab" pitchFamily="34" charset="-122"/>
                <a:cs typeface="Roboto Slab" pitchFamily="34" charset="-120"/>
              </a:rPr>
              <a:t>contact@upvia.com</a:t>
            </a:r>
            <a:endParaRPr lang="en-US" sz="834" dirty="0"/>
          </a:p>
        </p:txBody>
      </p:sp>
      <p:pic>
        <p:nvPicPr>
          <p:cNvPr id="18" name="Image 2" descr="preencoded.png">    </p:cNvPr>
          <p:cNvPicPr>
            <a:picLocks noChangeAspect="1"/>
          </p:cNvPicPr>
          <p:nvPr/>
        </p:nvPicPr>
        <p:blipFill>
          <a:blip r:embed="rId3"/>
          <a:stretch>
            <a:fillRect/>
          </a:stretch>
        </p:blipFill>
        <p:spPr>
          <a:xfrm>
            <a:off x="5370314" y="4678263"/>
            <a:ext cx="114300" cy="114300"/>
          </a:xfrm>
          <a:prstGeom prst="rect">
            <a:avLst/>
          </a:prstGeom>
        </p:spPr>
      </p:pic>
      <p:sp>
        <p:nvSpPr>
          <p:cNvPr id="19" name="Text 13"/>
          <p:cNvSpPr/>
          <p:nvPr/>
        </p:nvSpPr>
        <p:spPr>
          <a:xfrm>
            <a:off x="5556052" y="4660404"/>
            <a:ext cx="878681" cy="150019"/>
          </a:xfrm>
          <a:prstGeom prst="rect">
            <a:avLst/>
          </a:prstGeom>
          <a:noFill/>
          <a:ln/>
        </p:spPr>
        <p:txBody>
          <a:bodyPr wrap="none" lIns="0" tIns="0" rIns="0" bIns="0" rtlCol="0" anchor="t">
            <a:spAutoFit/>
          </a:bodyPr>
          <a:lstStyle/>
          <a:p>
            <a:pPr algn="l" indent="0" marL="0">
              <a:lnSpc>
                <a:spcPts val="1100"/>
              </a:lnSpc>
              <a:buNone/>
            </a:pPr>
            <a:r>
              <a:rPr lang="en-US" sz="834" dirty="0">
                <a:solidFill>
                  <a:srgbClr val="B2BEC3"/>
                </a:solidFill>
                <a:latin typeface="Roboto Slab" pitchFamily="34" charset="0"/>
                <a:ea typeface="Roboto Slab" pitchFamily="34" charset="-122"/>
                <a:cs typeface="Roboto Slab" pitchFamily="34" charset="-120"/>
              </a:rPr>
              <a:t>www.upvia.com</a:t>
            </a:r>
            <a:endParaRPr lang="en-US" sz="834"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57150" y="57150"/>
            <a:ext cx="9029700" cy="5000625"/>
          </a:xfrm>
          <a:prstGeom prst="rect">
            <a:avLst/>
          </a:prstGeom>
        </p:spPr>
      </p:pic>
      <p:sp>
        <p:nvSpPr>
          <p:cNvPr id="4" name="Text 0"/>
          <p:cNvSpPr/>
          <p:nvPr/>
        </p:nvSpPr>
        <p:spPr>
          <a:xfrm>
            <a:off x="628650" y="48577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THE "IDEA DEATH VALLEY"</a:t>
            </a:r>
            <a:endParaRPr lang="en-US" sz="2436" dirty="0"/>
          </a:p>
        </p:txBody>
      </p:sp>
      <p:sp>
        <p:nvSpPr>
          <p:cNvPr id="5" name="Shape 1"/>
          <p:cNvSpPr/>
          <p:nvPr/>
        </p:nvSpPr>
        <p:spPr>
          <a:xfrm>
            <a:off x="628650" y="1207294"/>
            <a:ext cx="2571750" cy="1285875"/>
          </a:xfrm>
          <a:prstGeom prst="rect">
            <a:avLst/>
          </a:prstGeom>
          <a:solidFill>
            <a:srgbClr val="3D4548"/>
          </a:solidFill>
          <a:ln/>
        </p:spPr>
      </p:sp>
      <p:sp>
        <p:nvSpPr>
          <p:cNvPr id="6" name="Shape 2"/>
          <p:cNvSpPr/>
          <p:nvPr/>
        </p:nvSpPr>
        <p:spPr>
          <a:xfrm>
            <a:off x="628650" y="1207294"/>
            <a:ext cx="42863" cy="1285875"/>
          </a:xfrm>
          <a:prstGeom prst="rect">
            <a:avLst/>
          </a:prstGeom>
          <a:solidFill>
            <a:srgbClr val="E17055"/>
          </a:solidFill>
          <a:ln/>
        </p:spPr>
      </p:sp>
      <p:sp>
        <p:nvSpPr>
          <p:cNvPr id="7" name="Text 3"/>
          <p:cNvSpPr/>
          <p:nvPr/>
        </p:nvSpPr>
        <p:spPr>
          <a:xfrm>
            <a:off x="771525" y="1350169"/>
            <a:ext cx="2286000" cy="571500"/>
          </a:xfrm>
          <a:prstGeom prst="rect">
            <a:avLst/>
          </a:prstGeom>
          <a:noFill/>
          <a:ln/>
        </p:spPr>
        <p:txBody>
          <a:bodyPr wrap="none" lIns="0" tIns="0" rIns="0" bIns="0" rtlCol="0" anchor="t">
            <a:spAutoFit/>
          </a:bodyPr>
          <a:lstStyle/>
          <a:p>
            <a:pPr algn="l" indent="0" marL="0">
              <a:lnSpc>
                <a:spcPts val="4500"/>
              </a:lnSpc>
              <a:buNone/>
            </a:pPr>
            <a:r>
              <a:rPr lang="en-US" sz="4410" dirty="0">
                <a:solidFill>
                  <a:srgbClr val="E17055"/>
                </a:solidFill>
                <a:latin typeface="Oswald" pitchFamily="34" charset="0"/>
                <a:ea typeface="Oswald" pitchFamily="34" charset="-122"/>
                <a:cs typeface="Oswald" pitchFamily="34" charset="-120"/>
              </a:rPr>
              <a:t>90%</a:t>
            </a:r>
            <a:endParaRPr lang="en-US" sz="4410" dirty="0"/>
          </a:p>
        </p:txBody>
      </p:sp>
      <p:sp>
        <p:nvSpPr>
          <p:cNvPr id="8" name="Text 4"/>
          <p:cNvSpPr/>
          <p:nvPr/>
        </p:nvSpPr>
        <p:spPr>
          <a:xfrm>
            <a:off x="771525" y="1993106"/>
            <a:ext cx="2286000" cy="226814"/>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B2BEC3"/>
                </a:solidFill>
                <a:latin typeface="Roboto Slab" pitchFamily="34" charset="0"/>
                <a:ea typeface="Roboto Slab" pitchFamily="34" charset="-122"/>
                <a:cs typeface="Roboto Slab" pitchFamily="34" charset="-120"/>
              </a:rPr>
              <a:t>OF STARTUPS FAIL</a:t>
            </a:r>
            <a:endParaRPr lang="en-US" sz="1269" dirty="0"/>
          </a:p>
        </p:txBody>
      </p:sp>
      <p:sp>
        <p:nvSpPr>
          <p:cNvPr id="9" name="Text 5"/>
          <p:cNvSpPr/>
          <p:nvPr/>
        </p:nvSpPr>
        <p:spPr>
          <a:xfrm>
            <a:off x="628650" y="2636044"/>
            <a:ext cx="2571750" cy="1143000"/>
          </a:xfrm>
          <a:prstGeom prst="rect">
            <a:avLst/>
          </a:prstGeom>
          <a:noFill/>
          <a:ln/>
        </p:spPr>
        <p:txBody>
          <a:bodyPr wrap="square" lIns="0" tIns="0" rIns="0" bIns="0" rtlCol="0" anchor="t">
            <a:spAutoFit/>
          </a:bodyPr>
          <a:lstStyle/>
          <a:p>
            <a:pPr algn="l" indent="0" marL="0">
              <a:lnSpc>
                <a:spcPts val="1800"/>
              </a:lnSpc>
              <a:buNone/>
            </a:pPr>
            <a:r>
              <a:rPr lang="en-US" sz="1050" dirty="0">
                <a:solidFill>
                  <a:srgbClr val="B2BEC3"/>
                </a:solidFill>
                <a:latin typeface="Roboto Slab" pitchFamily="34" charset="0"/>
                <a:ea typeface="Roboto Slab" pitchFamily="34" charset="-122"/>
                <a:cs typeface="Roboto Slab" pitchFamily="34" charset="-120"/>
              </a:rPr>
              <a:t>The gap between raw inspiration and market execution is where most ideas vanish. Lack of rigorous validation leads to building products that nobody wants.</a:t>
            </a:r>
            <a:endParaRPr lang="en-US" sz="1050" dirty="0"/>
          </a:p>
        </p:txBody>
      </p:sp>
      <p:sp>
        <p:nvSpPr>
          <p:cNvPr id="10" name="Shape 6"/>
          <p:cNvSpPr/>
          <p:nvPr/>
        </p:nvSpPr>
        <p:spPr>
          <a:xfrm>
            <a:off x="3486150" y="1207294"/>
            <a:ext cx="5143500" cy="2714625"/>
          </a:xfrm>
          <a:prstGeom prst="rect">
            <a:avLst/>
          </a:prstGeom>
          <a:solidFill>
            <a:srgbClr val="3D4548"/>
          </a:solidFill>
          <a:ln/>
        </p:spPr>
      </p:sp>
      <p:sp>
        <p:nvSpPr>
          <p:cNvPr id="11" name="Text 7"/>
          <p:cNvSpPr/>
          <p:nvPr/>
        </p:nvSpPr>
        <p:spPr>
          <a:xfrm>
            <a:off x="3629025" y="1350169"/>
            <a:ext cx="4857750" cy="210741"/>
          </a:xfrm>
          <a:prstGeom prst="rect">
            <a:avLst/>
          </a:prstGeom>
          <a:noFill/>
          <a:ln/>
        </p:spPr>
        <p:txBody>
          <a:bodyPr wrap="none" lIns="0" tIns="0" rIns="0" bIns="0" rtlCol="0" anchor="t">
            <a:spAutoFit/>
          </a:bodyPr>
          <a:lstStyle/>
          <a:p>
            <a:pPr algn="l" indent="0" marL="0">
              <a:lnSpc>
                <a:spcPts val="1400"/>
              </a:lnSpc>
              <a:buNone/>
            </a:pPr>
            <a:r>
              <a:rPr lang="en-US" sz="1050" spc="2" kern="0" dirty="0">
                <a:solidFill>
                  <a:srgbClr val="DFE6E9"/>
                </a:solidFill>
                <a:latin typeface="Oswald" pitchFamily="34" charset="0"/>
                <a:ea typeface="Oswald" pitchFamily="34" charset="-122"/>
                <a:cs typeface="Oswald" pitchFamily="34" charset="-120"/>
              </a:rPr>
              <a:t>TOP REASONS FOR FAILURE</a:t>
            </a:r>
            <a:endParaRPr lang="en-US" sz="1050" dirty="0"/>
          </a:p>
        </p:txBody>
      </p:sp>
      <p:pic>
        <p:nvPicPr>
          <p:cNvPr id="12" name="Image 1" descr="preencoded.png">    </p:cNvPr>
          <p:cNvPicPr>
            <a:picLocks noChangeAspect="1"/>
          </p:cNvPicPr>
          <p:nvPr/>
        </p:nvPicPr>
        <p:blipFill>
          <a:blip r:embed="rId2"/>
          <a:stretch>
            <a:fillRect/>
          </a:stretch>
        </p:blipFill>
        <p:spPr>
          <a:xfrm>
            <a:off x="3629025" y="1646634"/>
            <a:ext cx="4857750" cy="1714500"/>
          </a:xfrm>
          <a:prstGeom prst="rect">
            <a:avLst/>
          </a:prstGeom>
        </p:spPr>
      </p:pic>
      <p:sp>
        <p:nvSpPr>
          <p:cNvPr id="13" name="Text 8"/>
          <p:cNvSpPr/>
          <p:nvPr/>
        </p:nvSpPr>
        <p:spPr>
          <a:xfrm>
            <a:off x="3629025" y="3446859"/>
            <a:ext cx="4857750" cy="112514"/>
          </a:xfrm>
          <a:prstGeom prst="rect">
            <a:avLst/>
          </a:prstGeom>
          <a:noFill/>
          <a:ln/>
        </p:spPr>
        <p:txBody>
          <a:bodyPr wrap="none" lIns="0" tIns="0" rIns="0" bIns="0" rtlCol="0" anchor="t">
            <a:spAutoFit/>
          </a:bodyPr>
          <a:lstStyle/>
          <a:p>
            <a:pPr algn="l" indent="0" marL="0">
              <a:lnSpc>
                <a:spcPts val="800"/>
              </a:lnSpc>
              <a:buNone/>
            </a:pPr>
            <a:r>
              <a:rPr lang="en-US" sz="621" spc="1" kern="0" dirty="0">
                <a:solidFill>
                  <a:srgbClr val="B2BEC3"/>
                </a:solidFill>
                <a:latin typeface="Roboto Slab" pitchFamily="34" charset="0"/>
                <a:ea typeface="Roboto Slab" pitchFamily="34" charset="-122"/>
                <a:cs typeface="Roboto Slab" pitchFamily="34" charset="-120"/>
              </a:rPr>
              <a:t>SOURCE: CB INSIGHTS RESEARCH</a:t>
            </a:r>
            <a:endParaRPr lang="en-US" sz="62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THE UPVIA SOLUTION</a:t>
            </a:r>
            <a:endParaRPr lang="en-US" sz="2436" dirty="0"/>
          </a:p>
        </p:txBody>
      </p:sp>
      <p:sp>
        <p:nvSpPr>
          <p:cNvPr id="5" name="Text 1"/>
          <p:cNvSpPr/>
          <p:nvPr/>
        </p:nvSpPr>
        <p:spPr>
          <a:xfrm>
            <a:off x="571500" y="1007269"/>
            <a:ext cx="8572500" cy="226814"/>
          </a:xfrm>
          <a:prstGeom prst="rect">
            <a:avLst/>
          </a:prstGeom>
          <a:noFill/>
          <a:ln/>
        </p:spPr>
        <p:txBody>
          <a:bodyPr wrap="none" lIns="0" tIns="0" rIns="0" bIns="0" rtlCol="0" anchor="t">
            <a:spAutoFit/>
          </a:bodyPr>
          <a:lstStyle/>
          <a:p>
            <a:pPr algn="l" indent="0" marL="0">
              <a:lnSpc>
                <a:spcPts val="1600"/>
              </a:lnSpc>
              <a:buNone/>
            </a:pPr>
            <a:r>
              <a:rPr lang="en-US" sz="1269" dirty="0">
                <a:solidFill>
                  <a:srgbClr val="B2BEC3"/>
                </a:solidFill>
                <a:latin typeface="Roboto Slab" pitchFamily="34" charset="0"/>
                <a:ea typeface="Roboto Slab" pitchFamily="34" charset="-122"/>
                <a:cs typeface="Roboto Slab" pitchFamily="34" charset="-120"/>
              </a:rPr>
              <a:t>A Rigorous, Objective Stress-Test for Business Ideas</a:t>
            </a:r>
            <a:endParaRPr lang="en-US" sz="1269" dirty="0"/>
          </a:p>
        </p:txBody>
      </p:sp>
      <p:sp>
        <p:nvSpPr>
          <p:cNvPr id="6" name="Shape 2"/>
          <p:cNvSpPr/>
          <p:nvPr/>
        </p:nvSpPr>
        <p:spPr>
          <a:xfrm>
            <a:off x="428625" y="1691283"/>
            <a:ext cx="2619384" cy="2314575"/>
          </a:xfrm>
          <a:prstGeom prst="rect">
            <a:avLst/>
          </a:prstGeom>
          <a:solidFill>
            <a:srgbClr val="3D4548"/>
          </a:solidFill>
          <a:ln/>
        </p:spPr>
      </p:sp>
      <p:sp>
        <p:nvSpPr>
          <p:cNvPr id="7" name="Shape 3"/>
          <p:cNvSpPr/>
          <p:nvPr/>
        </p:nvSpPr>
        <p:spPr>
          <a:xfrm>
            <a:off x="428625" y="1691283"/>
            <a:ext cx="2619384" cy="28575"/>
          </a:xfrm>
          <a:prstGeom prst="rect">
            <a:avLst/>
          </a:prstGeom>
          <a:solidFill>
            <a:srgbClr val="E17055"/>
          </a:solidFill>
          <a:ln/>
        </p:spPr>
      </p:sp>
      <p:sp>
        <p:nvSpPr>
          <p:cNvPr id="8" name="Text 4"/>
          <p:cNvSpPr/>
          <p:nvPr/>
        </p:nvSpPr>
        <p:spPr>
          <a:xfrm>
            <a:off x="571500" y="1834158"/>
            <a:ext cx="2333634" cy="457200"/>
          </a:xfrm>
          <a:prstGeom prst="rect">
            <a:avLst/>
          </a:prstGeom>
          <a:noFill/>
          <a:ln/>
        </p:spPr>
        <p:txBody>
          <a:bodyPr wrap="none" lIns="0" tIns="0" rIns="0" bIns="0" rtlCol="0" anchor="t">
            <a:spAutoFit/>
          </a:bodyPr>
          <a:lstStyle/>
          <a:p>
            <a:pPr algn="l" indent="0" marL="0">
              <a:lnSpc>
                <a:spcPts val="3600"/>
              </a:lnSpc>
              <a:buNone/>
            </a:pPr>
            <a:r>
              <a:rPr lang="en-US" sz="3504" dirty="0">
                <a:solidFill>
                  <a:srgbClr val="E17055"/>
                </a:solidFill>
                <a:latin typeface="Oswald" pitchFamily="34" charset="0"/>
                <a:ea typeface="Oswald" pitchFamily="34" charset="-122"/>
                <a:cs typeface="Oswald" pitchFamily="34" charset="-120"/>
              </a:rPr>
              <a:t>T</a:t>
            </a:r>
            <a:endParaRPr lang="en-US" sz="3504" dirty="0"/>
          </a:p>
        </p:txBody>
      </p:sp>
      <p:sp>
        <p:nvSpPr>
          <p:cNvPr id="9" name="Text 5"/>
          <p:cNvSpPr/>
          <p:nvPr/>
        </p:nvSpPr>
        <p:spPr>
          <a:xfrm>
            <a:off x="571500" y="2362795"/>
            <a:ext cx="2333634" cy="296466"/>
          </a:xfrm>
          <a:prstGeom prst="rect">
            <a:avLst/>
          </a:prstGeom>
          <a:noFill/>
          <a:ln/>
        </p:spPr>
        <p:txBody>
          <a:bodyPr wrap="none" lIns="0" tIns="0" rIns="0" bIns="0" rtlCol="0" anchor="t">
            <a:spAutoFit/>
          </a:bodyPr>
          <a:lstStyle/>
          <a:p>
            <a:pPr algn="l" indent="0" marL="0">
              <a:lnSpc>
                <a:spcPts val="1900"/>
              </a:lnSpc>
              <a:buNone/>
            </a:pPr>
            <a:r>
              <a:rPr lang="en-US" sz="1486" spc="2" kern="0" dirty="0">
                <a:solidFill>
                  <a:srgbClr val="DFE6E9"/>
                </a:solidFill>
                <a:latin typeface="Oswald" pitchFamily="34" charset="0"/>
                <a:ea typeface="Oswald" pitchFamily="34" charset="-122"/>
                <a:cs typeface="Oswald" pitchFamily="34" charset="-120"/>
              </a:rPr>
              <a:t>THESIS CLARITY</a:t>
            </a:r>
            <a:endParaRPr lang="en-US" sz="1486" dirty="0"/>
          </a:p>
        </p:txBody>
      </p:sp>
      <p:sp>
        <p:nvSpPr>
          <p:cNvPr id="10" name="Text 6"/>
          <p:cNvSpPr/>
          <p:nvPr/>
        </p:nvSpPr>
        <p:spPr>
          <a:xfrm>
            <a:off x="571500" y="2759273"/>
            <a:ext cx="2333634" cy="1028588"/>
          </a:xfrm>
          <a:prstGeom prst="rect">
            <a:avLst/>
          </a:prstGeom>
          <a:noFill/>
          <a:ln/>
        </p:spPr>
        <p:txBody>
          <a:bodyPr wrap="square" lIns="0" tIns="0" rIns="0" bIns="0" rtlCol="0" anchor="t">
            <a:spAutoFit/>
          </a:bodyPr>
          <a:lstStyle/>
          <a:p>
            <a:pPr algn="l" indent="0" marL="0">
              <a:lnSpc>
                <a:spcPts val="1600"/>
              </a:lnSpc>
              <a:buNone/>
            </a:pPr>
            <a:r>
              <a:rPr lang="en-US" sz="942" dirty="0">
                <a:solidFill>
                  <a:srgbClr val="B2BEC3"/>
                </a:solidFill>
                <a:latin typeface="Roboto Slab" pitchFamily="34" charset="0"/>
                <a:ea typeface="Roboto Slab" pitchFamily="34" charset="-122"/>
                <a:cs typeface="Roboto Slab" pitchFamily="34" charset="-120"/>
              </a:rPr>
              <a:t>Every project begins with a clear hypothesis. We define the core value proposition and market assumptions with absolute precision, stripping away hype and ambiguity.</a:t>
            </a:r>
            <a:endParaRPr lang="en-US" sz="942" dirty="0"/>
          </a:p>
        </p:txBody>
      </p:sp>
      <p:sp>
        <p:nvSpPr>
          <p:cNvPr id="11" name="Shape 7"/>
          <p:cNvSpPr/>
          <p:nvPr/>
        </p:nvSpPr>
        <p:spPr>
          <a:xfrm>
            <a:off x="3262322" y="1691283"/>
            <a:ext cx="2619384" cy="2314575"/>
          </a:xfrm>
          <a:prstGeom prst="rect">
            <a:avLst/>
          </a:prstGeom>
          <a:solidFill>
            <a:srgbClr val="3D4548"/>
          </a:solidFill>
          <a:ln/>
        </p:spPr>
      </p:sp>
      <p:sp>
        <p:nvSpPr>
          <p:cNvPr id="12" name="Shape 8"/>
          <p:cNvSpPr/>
          <p:nvPr/>
        </p:nvSpPr>
        <p:spPr>
          <a:xfrm>
            <a:off x="3262322" y="1691283"/>
            <a:ext cx="2619384" cy="28575"/>
          </a:xfrm>
          <a:prstGeom prst="rect">
            <a:avLst/>
          </a:prstGeom>
          <a:solidFill>
            <a:srgbClr val="E17055"/>
          </a:solidFill>
          <a:ln/>
        </p:spPr>
      </p:sp>
      <p:sp>
        <p:nvSpPr>
          <p:cNvPr id="13" name="Text 9"/>
          <p:cNvSpPr/>
          <p:nvPr/>
        </p:nvSpPr>
        <p:spPr>
          <a:xfrm>
            <a:off x="3405197" y="1834158"/>
            <a:ext cx="2333634" cy="457200"/>
          </a:xfrm>
          <a:prstGeom prst="rect">
            <a:avLst/>
          </a:prstGeom>
          <a:noFill/>
          <a:ln/>
        </p:spPr>
        <p:txBody>
          <a:bodyPr wrap="none" lIns="0" tIns="0" rIns="0" bIns="0" rtlCol="0" anchor="t">
            <a:spAutoFit/>
          </a:bodyPr>
          <a:lstStyle/>
          <a:p>
            <a:pPr algn="l" indent="0" marL="0">
              <a:lnSpc>
                <a:spcPts val="3600"/>
              </a:lnSpc>
              <a:buNone/>
            </a:pPr>
            <a:r>
              <a:rPr lang="en-US" sz="3504" dirty="0">
                <a:solidFill>
                  <a:srgbClr val="E17055"/>
                </a:solidFill>
                <a:latin typeface="Oswald" pitchFamily="34" charset="0"/>
                <a:ea typeface="Oswald" pitchFamily="34" charset="-122"/>
                <a:cs typeface="Oswald" pitchFamily="34" charset="-120"/>
              </a:rPr>
              <a:t>R</a:t>
            </a:r>
            <a:endParaRPr lang="en-US" sz="3504" dirty="0"/>
          </a:p>
        </p:txBody>
      </p:sp>
      <p:sp>
        <p:nvSpPr>
          <p:cNvPr id="14" name="Text 10"/>
          <p:cNvSpPr/>
          <p:nvPr/>
        </p:nvSpPr>
        <p:spPr>
          <a:xfrm>
            <a:off x="3405197" y="2362795"/>
            <a:ext cx="2333634" cy="296466"/>
          </a:xfrm>
          <a:prstGeom prst="rect">
            <a:avLst/>
          </a:prstGeom>
          <a:noFill/>
          <a:ln/>
        </p:spPr>
        <p:txBody>
          <a:bodyPr wrap="none" lIns="0" tIns="0" rIns="0" bIns="0" rtlCol="0" anchor="t">
            <a:spAutoFit/>
          </a:bodyPr>
          <a:lstStyle/>
          <a:p>
            <a:pPr algn="l" indent="0" marL="0">
              <a:lnSpc>
                <a:spcPts val="1900"/>
              </a:lnSpc>
              <a:buNone/>
            </a:pPr>
            <a:r>
              <a:rPr lang="en-US" sz="1486" spc="2" kern="0" dirty="0">
                <a:solidFill>
                  <a:srgbClr val="DFE6E9"/>
                </a:solidFill>
                <a:latin typeface="Oswald" pitchFamily="34" charset="0"/>
                <a:ea typeface="Oswald" pitchFamily="34" charset="-122"/>
                <a:cs typeface="Oswald" pitchFamily="34" charset="-120"/>
              </a:rPr>
              <a:t>SCIENTIFIC RIGOR</a:t>
            </a:r>
            <a:endParaRPr lang="en-US" sz="1486" dirty="0"/>
          </a:p>
        </p:txBody>
      </p:sp>
      <p:sp>
        <p:nvSpPr>
          <p:cNvPr id="15" name="Text 11"/>
          <p:cNvSpPr/>
          <p:nvPr/>
        </p:nvSpPr>
        <p:spPr>
          <a:xfrm>
            <a:off x="3405197" y="2759273"/>
            <a:ext cx="2333634" cy="1028588"/>
          </a:xfrm>
          <a:prstGeom prst="rect">
            <a:avLst/>
          </a:prstGeom>
          <a:noFill/>
          <a:ln/>
        </p:spPr>
        <p:txBody>
          <a:bodyPr wrap="square" lIns="0" tIns="0" rIns="0" bIns="0" rtlCol="0" anchor="t">
            <a:spAutoFit/>
          </a:bodyPr>
          <a:lstStyle/>
          <a:p>
            <a:pPr algn="l" indent="0" marL="0">
              <a:lnSpc>
                <a:spcPts val="1600"/>
              </a:lnSpc>
              <a:buNone/>
            </a:pPr>
            <a:r>
              <a:rPr lang="en-US" sz="942" dirty="0">
                <a:solidFill>
                  <a:srgbClr val="B2BEC3"/>
                </a:solidFill>
                <a:latin typeface="Roboto Slab" pitchFamily="34" charset="0"/>
                <a:ea typeface="Roboto Slab" pitchFamily="34" charset="-122"/>
                <a:cs typeface="Roboto Slab" pitchFamily="34" charset="-120"/>
              </a:rPr>
              <a:t>Integration of 10 proven scientific frameworks and a proprietary 32-POV stress test. We apply multi-lens analysis to ensure no blind spots remain.</a:t>
            </a:r>
            <a:endParaRPr lang="en-US" sz="942" dirty="0"/>
          </a:p>
        </p:txBody>
      </p:sp>
      <p:sp>
        <p:nvSpPr>
          <p:cNvPr id="16" name="Shape 12"/>
          <p:cNvSpPr/>
          <p:nvPr/>
        </p:nvSpPr>
        <p:spPr>
          <a:xfrm>
            <a:off x="6096019" y="1691283"/>
            <a:ext cx="2619384" cy="2314575"/>
          </a:xfrm>
          <a:prstGeom prst="rect">
            <a:avLst/>
          </a:prstGeom>
          <a:solidFill>
            <a:srgbClr val="3D4548"/>
          </a:solidFill>
          <a:ln/>
        </p:spPr>
      </p:sp>
      <p:sp>
        <p:nvSpPr>
          <p:cNvPr id="17" name="Shape 13"/>
          <p:cNvSpPr/>
          <p:nvPr/>
        </p:nvSpPr>
        <p:spPr>
          <a:xfrm>
            <a:off x="6096019" y="1691283"/>
            <a:ext cx="2619384" cy="28575"/>
          </a:xfrm>
          <a:prstGeom prst="rect">
            <a:avLst/>
          </a:prstGeom>
          <a:solidFill>
            <a:srgbClr val="E17055"/>
          </a:solidFill>
          <a:ln/>
        </p:spPr>
      </p:sp>
      <p:sp>
        <p:nvSpPr>
          <p:cNvPr id="18" name="Text 14"/>
          <p:cNvSpPr/>
          <p:nvPr/>
        </p:nvSpPr>
        <p:spPr>
          <a:xfrm>
            <a:off x="6238894" y="1834158"/>
            <a:ext cx="2333634" cy="457200"/>
          </a:xfrm>
          <a:prstGeom prst="rect">
            <a:avLst/>
          </a:prstGeom>
          <a:noFill/>
          <a:ln/>
        </p:spPr>
        <p:txBody>
          <a:bodyPr wrap="none" lIns="0" tIns="0" rIns="0" bIns="0" rtlCol="0" anchor="t">
            <a:spAutoFit/>
          </a:bodyPr>
          <a:lstStyle/>
          <a:p>
            <a:pPr algn="l" indent="0" marL="0">
              <a:lnSpc>
                <a:spcPts val="3600"/>
              </a:lnSpc>
              <a:buNone/>
            </a:pPr>
            <a:r>
              <a:rPr lang="en-US" sz="3504" dirty="0">
                <a:solidFill>
                  <a:srgbClr val="E17055"/>
                </a:solidFill>
                <a:latin typeface="Oswald" pitchFamily="34" charset="0"/>
                <a:ea typeface="Oswald" pitchFamily="34" charset="-122"/>
                <a:cs typeface="Oswald" pitchFamily="34" charset="-120"/>
              </a:rPr>
              <a:t>I</a:t>
            </a:r>
            <a:endParaRPr lang="en-US" sz="3504" dirty="0"/>
          </a:p>
        </p:txBody>
      </p:sp>
      <p:sp>
        <p:nvSpPr>
          <p:cNvPr id="19" name="Text 15"/>
          <p:cNvSpPr/>
          <p:nvPr/>
        </p:nvSpPr>
        <p:spPr>
          <a:xfrm>
            <a:off x="6238894" y="2362795"/>
            <a:ext cx="2333634" cy="296466"/>
          </a:xfrm>
          <a:prstGeom prst="rect">
            <a:avLst/>
          </a:prstGeom>
          <a:noFill/>
          <a:ln/>
        </p:spPr>
        <p:txBody>
          <a:bodyPr wrap="none" lIns="0" tIns="0" rIns="0" bIns="0" rtlCol="0" anchor="t">
            <a:spAutoFit/>
          </a:bodyPr>
          <a:lstStyle/>
          <a:p>
            <a:pPr algn="l" indent="0" marL="0">
              <a:lnSpc>
                <a:spcPts val="1900"/>
              </a:lnSpc>
              <a:buNone/>
            </a:pPr>
            <a:r>
              <a:rPr lang="en-US" sz="1486" spc="2" kern="0" dirty="0">
                <a:solidFill>
                  <a:srgbClr val="DFE6E9"/>
                </a:solidFill>
                <a:latin typeface="Oswald" pitchFamily="34" charset="0"/>
                <a:ea typeface="Oswald" pitchFamily="34" charset="-122"/>
                <a:cs typeface="Oswald" pitchFamily="34" charset="-120"/>
              </a:rPr>
              <a:t>INTELLECTUAL HUMILITY</a:t>
            </a:r>
            <a:endParaRPr lang="en-US" sz="1486" dirty="0"/>
          </a:p>
        </p:txBody>
      </p:sp>
      <p:sp>
        <p:nvSpPr>
          <p:cNvPr id="20" name="Text 16"/>
          <p:cNvSpPr/>
          <p:nvPr/>
        </p:nvSpPr>
        <p:spPr>
          <a:xfrm>
            <a:off x="6238894" y="2759273"/>
            <a:ext cx="2333634" cy="1028588"/>
          </a:xfrm>
          <a:prstGeom prst="rect">
            <a:avLst/>
          </a:prstGeom>
          <a:noFill/>
          <a:ln/>
        </p:spPr>
        <p:txBody>
          <a:bodyPr wrap="square" lIns="0" tIns="0" rIns="0" bIns="0" rtlCol="0" anchor="t">
            <a:spAutoFit/>
          </a:bodyPr>
          <a:lstStyle/>
          <a:p>
            <a:pPr algn="l" indent="0" marL="0">
              <a:lnSpc>
                <a:spcPts val="1600"/>
              </a:lnSpc>
              <a:buNone/>
            </a:pPr>
            <a:r>
              <a:rPr lang="en-US" sz="942" dirty="0">
                <a:solidFill>
                  <a:srgbClr val="B2BEC3"/>
                </a:solidFill>
                <a:latin typeface="Roboto Slab" pitchFamily="34" charset="0"/>
                <a:ea typeface="Roboto Slab" pitchFamily="34" charset="-122"/>
                <a:cs typeface="Roboto Slab" pitchFamily="34" charset="-120"/>
              </a:rPr>
              <a:t>Transparent acknowledgment of limitations. We identify what we don't know and where the data is thin, signaling credibility and research-driven integrity.</a:t>
            </a:r>
            <a:endParaRPr lang="en-US" sz="942" dirty="0"/>
          </a:p>
        </p:txBody>
      </p:sp>
      <p:sp>
        <p:nvSpPr>
          <p:cNvPr id="21" name="Text 17"/>
          <p:cNvSpPr/>
          <p:nvPr/>
        </p:nvSpPr>
        <p:spPr>
          <a:xfrm>
            <a:off x="821531" y="4120158"/>
            <a:ext cx="3143250" cy="191095"/>
          </a:xfrm>
          <a:prstGeom prst="rect">
            <a:avLst/>
          </a:prstGeom>
          <a:noFill/>
          <a:ln/>
        </p:spPr>
        <p:txBody>
          <a:bodyPr wrap="none" lIns="0" tIns="0" rIns="0" bIns="0" rtlCol="0" anchor="t">
            <a:spAutoFit/>
          </a:bodyPr>
          <a:lstStyle/>
          <a:p>
            <a:pPr algn="l" indent="0" marL="0">
              <a:lnSpc>
                <a:spcPts val="1200"/>
              </a:lnSpc>
              <a:buNone/>
            </a:pPr>
            <a:r>
              <a:rPr lang="en-US" sz="942" spc="2" kern="0" dirty="0">
                <a:solidFill>
                  <a:srgbClr val="B2BEC3"/>
                </a:solidFill>
                <a:latin typeface="Oswald" pitchFamily="34" charset="0"/>
                <a:ea typeface="Oswald" pitchFamily="34" charset="-122"/>
                <a:cs typeface="Oswald" pitchFamily="34" charset="-120"/>
              </a:rPr>
              <a:t>TRANSFORMING RAW IDEAS INTO APPLIED REALITY</a:t>
            </a:r>
            <a:endParaRPr lang="en-US" sz="94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10 MEMBERS, FUNCTIONAL ORGANIZATION</a:t>
            </a:r>
            <a:endParaRPr lang="en-US" sz="2436" dirty="0"/>
          </a:p>
        </p:txBody>
      </p:sp>
      <p:sp>
        <p:nvSpPr>
          <p:cNvPr id="5" name="Text 1"/>
          <p:cNvSpPr/>
          <p:nvPr/>
        </p:nvSpPr>
        <p:spPr>
          <a:xfrm>
            <a:off x="571500" y="1078706"/>
            <a:ext cx="2286000" cy="232172"/>
          </a:xfrm>
          <a:prstGeom prst="rect">
            <a:avLst/>
          </a:prstGeom>
          <a:noFill/>
          <a:ln/>
        </p:spPr>
        <p:txBody>
          <a:bodyPr wrap="none" lIns="127508" tIns="0" rIns="0" bIns="0" rtlCol="0" anchor="t">
            <a:spAutoFit/>
          </a:bodyPr>
          <a:lstStyle/>
          <a:p>
            <a:pPr algn="l" indent="0" marL="0">
              <a:lnSpc>
                <a:spcPts val="1500"/>
              </a:lnSpc>
              <a:buNone/>
            </a:pPr>
            <a:r>
              <a:rPr lang="en-US" sz="1159" spc="2" kern="0" dirty="0">
                <a:solidFill>
                  <a:srgbClr val="DFE6E9"/>
                </a:solidFill>
                <a:latin typeface="Oswald" pitchFamily="34" charset="0"/>
                <a:ea typeface="Oswald" pitchFamily="34" charset="-122"/>
                <a:cs typeface="Oswald" pitchFamily="34" charset="-120"/>
              </a:rPr>
              <a:t>8 ORG MODELS</a:t>
            </a:r>
            <a:endParaRPr lang="en-US" sz="1159" dirty="0"/>
          </a:p>
        </p:txBody>
      </p:sp>
      <p:sp>
        <p:nvSpPr>
          <p:cNvPr id="6" name="Shape 2"/>
          <p:cNvSpPr/>
          <p:nvPr/>
        </p:nvSpPr>
        <p:spPr>
          <a:xfrm>
            <a:off x="571500" y="1396603"/>
            <a:ext cx="2286000" cy="342900"/>
          </a:xfrm>
          <a:prstGeom prst="rect">
            <a:avLst/>
          </a:prstGeom>
          <a:solidFill>
            <a:srgbClr val="E17055">
              <a:alpha val="10000"/>
            </a:srgbClr>
          </a:solidFill>
          <a:ln/>
        </p:spPr>
      </p:sp>
      <p:sp>
        <p:nvSpPr>
          <p:cNvPr id="7" name="Shape 3"/>
          <p:cNvSpPr/>
          <p:nvPr/>
        </p:nvSpPr>
        <p:spPr>
          <a:xfrm>
            <a:off x="2828925" y="1396603"/>
            <a:ext cx="28575" cy="342900"/>
          </a:xfrm>
          <a:prstGeom prst="rect">
            <a:avLst/>
          </a:prstGeom>
          <a:solidFill>
            <a:srgbClr val="E17055"/>
          </a:solidFill>
          <a:ln/>
        </p:spPr>
      </p:sp>
      <p:sp>
        <p:nvSpPr>
          <p:cNvPr id="8" name="Text 4"/>
          <p:cNvSpPr/>
          <p:nvPr/>
        </p:nvSpPr>
        <p:spPr>
          <a:xfrm>
            <a:off x="571500" y="1396603"/>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E17055"/>
                </a:solidFill>
                <a:latin typeface="Oswald" pitchFamily="34" charset="0"/>
                <a:ea typeface="Oswald" pitchFamily="34" charset="-122"/>
                <a:cs typeface="Oswald" pitchFamily="34" charset="-120"/>
              </a:rPr>
              <a:t>FUNCTIONAL (CLASSIC)</a:t>
            </a:r>
            <a:endParaRPr lang="en-US" sz="727" dirty="0"/>
          </a:p>
        </p:txBody>
      </p:sp>
      <p:sp>
        <p:nvSpPr>
          <p:cNvPr id="9" name="Shape 5"/>
          <p:cNvSpPr/>
          <p:nvPr/>
        </p:nvSpPr>
        <p:spPr>
          <a:xfrm>
            <a:off x="571500" y="1782366"/>
            <a:ext cx="2286000" cy="342900"/>
          </a:xfrm>
          <a:prstGeom prst="rect">
            <a:avLst/>
          </a:prstGeom>
          <a:solidFill>
            <a:srgbClr val="3D4548"/>
          </a:solidFill>
          <a:ln/>
        </p:spPr>
      </p:sp>
      <p:sp>
        <p:nvSpPr>
          <p:cNvPr id="10" name="Text 6"/>
          <p:cNvSpPr/>
          <p:nvPr/>
        </p:nvSpPr>
        <p:spPr>
          <a:xfrm>
            <a:off x="571500" y="1782366"/>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POD / SQUAD (SPOTIFY)</a:t>
            </a:r>
            <a:endParaRPr lang="en-US" sz="727" dirty="0"/>
          </a:p>
        </p:txBody>
      </p:sp>
      <p:sp>
        <p:nvSpPr>
          <p:cNvPr id="11" name="Shape 7"/>
          <p:cNvSpPr/>
          <p:nvPr/>
        </p:nvSpPr>
        <p:spPr>
          <a:xfrm>
            <a:off x="571500" y="2168128"/>
            <a:ext cx="2286000" cy="342900"/>
          </a:xfrm>
          <a:prstGeom prst="rect">
            <a:avLst/>
          </a:prstGeom>
          <a:solidFill>
            <a:srgbClr val="3D4548"/>
          </a:solidFill>
          <a:ln/>
        </p:spPr>
      </p:sp>
      <p:sp>
        <p:nvSpPr>
          <p:cNvPr id="12" name="Text 8"/>
          <p:cNvSpPr/>
          <p:nvPr/>
        </p:nvSpPr>
        <p:spPr>
          <a:xfrm>
            <a:off x="571500" y="2168128"/>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PIPELINE (SEQUENTIAL)</a:t>
            </a:r>
            <a:endParaRPr lang="en-US" sz="727" dirty="0"/>
          </a:p>
        </p:txBody>
      </p:sp>
      <p:sp>
        <p:nvSpPr>
          <p:cNvPr id="13" name="Shape 9"/>
          <p:cNvSpPr/>
          <p:nvPr/>
        </p:nvSpPr>
        <p:spPr>
          <a:xfrm>
            <a:off x="571500" y="2553891"/>
            <a:ext cx="2286000" cy="342900"/>
          </a:xfrm>
          <a:prstGeom prst="rect">
            <a:avLst/>
          </a:prstGeom>
          <a:solidFill>
            <a:srgbClr val="3D4548"/>
          </a:solidFill>
          <a:ln/>
        </p:spPr>
      </p:sp>
      <p:sp>
        <p:nvSpPr>
          <p:cNvPr id="14" name="Text 10"/>
          <p:cNvSpPr/>
          <p:nvPr/>
        </p:nvSpPr>
        <p:spPr>
          <a:xfrm>
            <a:off x="571500" y="2553891"/>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MATRIX (DUAL-REPORTING)</a:t>
            </a:r>
            <a:endParaRPr lang="en-US" sz="727" dirty="0"/>
          </a:p>
        </p:txBody>
      </p:sp>
      <p:sp>
        <p:nvSpPr>
          <p:cNvPr id="15" name="Shape 11"/>
          <p:cNvSpPr/>
          <p:nvPr/>
        </p:nvSpPr>
        <p:spPr>
          <a:xfrm>
            <a:off x="571500" y="2939653"/>
            <a:ext cx="2286000" cy="342900"/>
          </a:xfrm>
          <a:prstGeom prst="rect">
            <a:avLst/>
          </a:prstGeom>
          <a:solidFill>
            <a:srgbClr val="3D4548"/>
          </a:solidFill>
          <a:ln/>
        </p:spPr>
      </p:sp>
      <p:sp>
        <p:nvSpPr>
          <p:cNvPr id="16" name="Text 12"/>
          <p:cNvSpPr/>
          <p:nvPr/>
        </p:nvSpPr>
        <p:spPr>
          <a:xfrm>
            <a:off x="571500" y="2939653"/>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HOLACRATIC (ROLE-BASED)</a:t>
            </a:r>
            <a:endParaRPr lang="en-US" sz="727" dirty="0"/>
          </a:p>
        </p:txBody>
      </p:sp>
      <p:sp>
        <p:nvSpPr>
          <p:cNvPr id="17" name="Shape 13"/>
          <p:cNvSpPr/>
          <p:nvPr/>
        </p:nvSpPr>
        <p:spPr>
          <a:xfrm>
            <a:off x="571500" y="3325416"/>
            <a:ext cx="2286000" cy="342900"/>
          </a:xfrm>
          <a:prstGeom prst="rect">
            <a:avLst/>
          </a:prstGeom>
          <a:solidFill>
            <a:srgbClr val="3D4548"/>
          </a:solidFill>
          <a:ln/>
        </p:spPr>
      </p:sp>
      <p:sp>
        <p:nvSpPr>
          <p:cNvPr id="18" name="Text 14"/>
          <p:cNvSpPr/>
          <p:nvPr/>
        </p:nvSpPr>
        <p:spPr>
          <a:xfrm>
            <a:off x="571500" y="3325416"/>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RACI (RESPONSIBILITY)</a:t>
            </a:r>
            <a:endParaRPr lang="en-US" sz="727" dirty="0"/>
          </a:p>
        </p:txBody>
      </p:sp>
      <p:sp>
        <p:nvSpPr>
          <p:cNvPr id="19" name="Shape 15"/>
          <p:cNvSpPr/>
          <p:nvPr/>
        </p:nvSpPr>
        <p:spPr>
          <a:xfrm>
            <a:off x="571500" y="3711178"/>
            <a:ext cx="2286000" cy="342900"/>
          </a:xfrm>
          <a:prstGeom prst="rect">
            <a:avLst/>
          </a:prstGeom>
          <a:solidFill>
            <a:srgbClr val="3D4548"/>
          </a:solidFill>
          <a:ln/>
        </p:spPr>
      </p:sp>
      <p:sp>
        <p:nvSpPr>
          <p:cNvPr id="20" name="Text 16"/>
          <p:cNvSpPr/>
          <p:nvPr/>
        </p:nvSpPr>
        <p:spPr>
          <a:xfrm>
            <a:off x="571500" y="3711178"/>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AGILE (SCRUM)</a:t>
            </a:r>
            <a:endParaRPr lang="en-US" sz="727" dirty="0"/>
          </a:p>
        </p:txBody>
      </p:sp>
      <p:sp>
        <p:nvSpPr>
          <p:cNvPr id="21" name="Shape 17"/>
          <p:cNvSpPr/>
          <p:nvPr/>
        </p:nvSpPr>
        <p:spPr>
          <a:xfrm>
            <a:off x="571500" y="4096941"/>
            <a:ext cx="2286000" cy="342900"/>
          </a:xfrm>
          <a:prstGeom prst="rect">
            <a:avLst/>
          </a:prstGeom>
          <a:solidFill>
            <a:srgbClr val="3D4548"/>
          </a:solidFill>
          <a:ln/>
        </p:spPr>
      </p:sp>
      <p:sp>
        <p:nvSpPr>
          <p:cNvPr id="22" name="Text 18"/>
          <p:cNvSpPr/>
          <p:nvPr/>
        </p:nvSpPr>
        <p:spPr>
          <a:xfrm>
            <a:off x="571500" y="4096941"/>
            <a:ext cx="2286000" cy="342900"/>
          </a:xfrm>
          <a:prstGeom prst="rect">
            <a:avLst/>
          </a:prstGeom>
          <a:noFill/>
          <a:ln/>
        </p:spPr>
        <p:txBody>
          <a:bodyPr wrap="square" lIns="102108" tIns="51054" rIns="102108" bIns="51054" rtlCol="0" anchor="t">
            <a:spAutoFit/>
          </a:bodyPr>
          <a:lstStyle/>
          <a:p>
            <a:pPr algn="l" indent="0" marL="0">
              <a:lnSpc>
                <a:spcPts val="900"/>
              </a:lnSpc>
              <a:buNone/>
            </a:pPr>
            <a:r>
              <a:rPr lang="en-US" sz="727" dirty="0">
                <a:solidFill>
                  <a:srgbClr val="B2BEC3"/>
                </a:solidFill>
                <a:latin typeface="Oswald" pitchFamily="34" charset="0"/>
                <a:ea typeface="Oswald" pitchFamily="34" charset="-122"/>
                <a:cs typeface="Oswald" pitchFamily="34" charset="-120"/>
              </a:rPr>
              <a:t>FLAT (NO HIERARCHY)</a:t>
            </a:r>
            <a:endParaRPr lang="en-US" sz="727" dirty="0"/>
          </a:p>
        </p:txBody>
      </p:sp>
      <p:sp>
        <p:nvSpPr>
          <p:cNvPr id="23" name="Text 19"/>
          <p:cNvSpPr/>
          <p:nvPr/>
        </p:nvSpPr>
        <p:spPr>
          <a:xfrm>
            <a:off x="3143250" y="1078706"/>
            <a:ext cx="5429250" cy="232172"/>
          </a:xfrm>
          <a:prstGeom prst="rect">
            <a:avLst/>
          </a:prstGeom>
          <a:noFill/>
          <a:ln/>
        </p:spPr>
        <p:txBody>
          <a:bodyPr wrap="none" lIns="127508" tIns="0" rIns="0" bIns="0" rtlCol="0" anchor="t">
            <a:spAutoFit/>
          </a:bodyPr>
          <a:lstStyle/>
          <a:p>
            <a:pPr algn="l" indent="0" marL="0">
              <a:lnSpc>
                <a:spcPts val="1500"/>
              </a:lnSpc>
              <a:buNone/>
            </a:pPr>
            <a:r>
              <a:rPr lang="en-US" sz="1159" spc="2" kern="0" dirty="0">
                <a:solidFill>
                  <a:srgbClr val="DFE6E9"/>
                </a:solidFill>
                <a:latin typeface="Oswald" pitchFamily="34" charset="0"/>
                <a:ea typeface="Oswald" pitchFamily="34" charset="-122"/>
                <a:cs typeface="Oswald" pitchFamily="34" charset="-120"/>
              </a:rPr>
              <a:t>FUNCTIONAL TEAM STRUCTURE</a:t>
            </a:r>
            <a:endParaRPr lang="en-US" sz="1159" dirty="0"/>
          </a:p>
        </p:txBody>
      </p:sp>
      <p:sp>
        <p:nvSpPr>
          <p:cNvPr id="24" name="Shape 20"/>
          <p:cNvSpPr/>
          <p:nvPr/>
        </p:nvSpPr>
        <p:spPr>
          <a:xfrm>
            <a:off x="3143250" y="1396603"/>
            <a:ext cx="2671763" cy="1050131"/>
          </a:xfrm>
          <a:prstGeom prst="rect">
            <a:avLst/>
          </a:prstGeom>
          <a:solidFill>
            <a:srgbClr val="3D4548"/>
          </a:solidFill>
          <a:ln/>
        </p:spPr>
      </p:sp>
      <p:sp>
        <p:nvSpPr>
          <p:cNvPr id="25" name="Shape 21"/>
          <p:cNvSpPr/>
          <p:nvPr/>
        </p:nvSpPr>
        <p:spPr>
          <a:xfrm>
            <a:off x="3143250" y="1396603"/>
            <a:ext cx="2671763" cy="21431"/>
          </a:xfrm>
          <a:prstGeom prst="rect">
            <a:avLst/>
          </a:prstGeom>
          <a:solidFill>
            <a:srgbClr val="E17055"/>
          </a:solidFill>
          <a:ln/>
        </p:spPr>
      </p:sp>
      <p:sp>
        <p:nvSpPr>
          <p:cNvPr id="26" name="Text 22"/>
          <p:cNvSpPr/>
          <p:nvPr/>
        </p:nvSpPr>
        <p:spPr>
          <a:xfrm>
            <a:off x="3250406" y="1482328"/>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SALES &amp; INTAKE</a:t>
            </a:r>
            <a:endParaRPr lang="en-US" sz="834" dirty="0"/>
          </a:p>
        </p:txBody>
      </p:sp>
      <p:pic>
        <p:nvPicPr>
          <p:cNvPr id="27" name="Image 1" descr="preencoded.png">    </p:cNvPr>
          <p:cNvPicPr>
            <a:picLocks noChangeAspect="1"/>
          </p:cNvPicPr>
          <p:nvPr/>
        </p:nvPicPr>
        <p:blipFill>
          <a:blip r:embed="rId2"/>
          <a:stretch>
            <a:fillRect/>
          </a:stretch>
        </p:blipFill>
        <p:spPr>
          <a:xfrm>
            <a:off x="3250406" y="1728788"/>
            <a:ext cx="85725" cy="78581"/>
          </a:xfrm>
          <a:prstGeom prst="rect">
            <a:avLst/>
          </a:prstGeom>
        </p:spPr>
      </p:pic>
      <p:sp>
        <p:nvSpPr>
          <p:cNvPr id="28" name="Text 23"/>
          <p:cNvSpPr/>
          <p:nvPr/>
        </p:nvSpPr>
        <p:spPr>
          <a:xfrm>
            <a:off x="3393281" y="1707356"/>
            <a:ext cx="458986"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Sales Lead</a:t>
            </a:r>
            <a:endParaRPr lang="en-US" sz="634" dirty="0"/>
          </a:p>
        </p:txBody>
      </p:sp>
      <p:pic>
        <p:nvPicPr>
          <p:cNvPr id="29" name="Image 2" descr="preencoded.png">    </p:cNvPr>
          <p:cNvPicPr>
            <a:picLocks noChangeAspect="1"/>
          </p:cNvPicPr>
          <p:nvPr/>
        </p:nvPicPr>
        <p:blipFill>
          <a:blip r:embed="rId3"/>
          <a:stretch>
            <a:fillRect/>
          </a:stretch>
        </p:blipFill>
        <p:spPr>
          <a:xfrm>
            <a:off x="3250406" y="1893094"/>
            <a:ext cx="85725" cy="78581"/>
          </a:xfrm>
          <a:prstGeom prst="rect">
            <a:avLst/>
          </a:prstGeom>
        </p:spPr>
      </p:pic>
      <p:sp>
        <p:nvSpPr>
          <p:cNvPr id="30" name="Text 24"/>
          <p:cNvSpPr/>
          <p:nvPr/>
        </p:nvSpPr>
        <p:spPr>
          <a:xfrm>
            <a:off x="3393281" y="1871663"/>
            <a:ext cx="714375"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Intake Specialist</a:t>
            </a:r>
            <a:endParaRPr lang="en-US" sz="634" dirty="0"/>
          </a:p>
        </p:txBody>
      </p:sp>
      <p:sp>
        <p:nvSpPr>
          <p:cNvPr id="31" name="Shape 25"/>
          <p:cNvSpPr/>
          <p:nvPr/>
        </p:nvSpPr>
        <p:spPr>
          <a:xfrm>
            <a:off x="5900738" y="1396603"/>
            <a:ext cx="2671763" cy="1050131"/>
          </a:xfrm>
          <a:prstGeom prst="rect">
            <a:avLst/>
          </a:prstGeom>
          <a:solidFill>
            <a:srgbClr val="3D4548"/>
          </a:solidFill>
          <a:ln/>
        </p:spPr>
      </p:sp>
      <p:sp>
        <p:nvSpPr>
          <p:cNvPr id="32" name="Shape 26"/>
          <p:cNvSpPr/>
          <p:nvPr/>
        </p:nvSpPr>
        <p:spPr>
          <a:xfrm>
            <a:off x="5900738" y="1396603"/>
            <a:ext cx="2671763" cy="21431"/>
          </a:xfrm>
          <a:prstGeom prst="rect">
            <a:avLst/>
          </a:prstGeom>
          <a:solidFill>
            <a:srgbClr val="E17055"/>
          </a:solidFill>
          <a:ln/>
        </p:spPr>
      </p:sp>
      <p:sp>
        <p:nvSpPr>
          <p:cNvPr id="33" name="Text 27"/>
          <p:cNvSpPr/>
          <p:nvPr/>
        </p:nvSpPr>
        <p:spPr>
          <a:xfrm>
            <a:off x="6007894" y="1482328"/>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RESEARCH</a:t>
            </a:r>
            <a:endParaRPr lang="en-US" sz="834" dirty="0"/>
          </a:p>
        </p:txBody>
      </p:sp>
      <p:pic>
        <p:nvPicPr>
          <p:cNvPr id="34" name="Image 3" descr="preencoded.png">    </p:cNvPr>
          <p:cNvPicPr>
            <a:picLocks noChangeAspect="1"/>
          </p:cNvPicPr>
          <p:nvPr/>
        </p:nvPicPr>
        <p:blipFill>
          <a:blip r:embed="rId4"/>
          <a:stretch>
            <a:fillRect/>
          </a:stretch>
        </p:blipFill>
        <p:spPr>
          <a:xfrm>
            <a:off x="6007894" y="1728788"/>
            <a:ext cx="85725" cy="78581"/>
          </a:xfrm>
          <a:prstGeom prst="rect">
            <a:avLst/>
          </a:prstGeom>
        </p:spPr>
      </p:pic>
      <p:sp>
        <p:nvSpPr>
          <p:cNvPr id="35" name="Text 28"/>
          <p:cNvSpPr/>
          <p:nvPr/>
        </p:nvSpPr>
        <p:spPr>
          <a:xfrm>
            <a:off x="6150769" y="1707356"/>
            <a:ext cx="817959"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Market Researcher</a:t>
            </a:r>
            <a:endParaRPr lang="en-US" sz="634" dirty="0"/>
          </a:p>
        </p:txBody>
      </p:sp>
      <p:pic>
        <p:nvPicPr>
          <p:cNvPr id="36" name="Image 4" descr="preencoded.png">    </p:cNvPr>
          <p:cNvPicPr>
            <a:picLocks noChangeAspect="1"/>
          </p:cNvPicPr>
          <p:nvPr/>
        </p:nvPicPr>
        <p:blipFill>
          <a:blip r:embed="rId5"/>
          <a:stretch>
            <a:fillRect/>
          </a:stretch>
        </p:blipFill>
        <p:spPr>
          <a:xfrm>
            <a:off x="6007894" y="1893094"/>
            <a:ext cx="85725" cy="78581"/>
          </a:xfrm>
          <a:prstGeom prst="rect">
            <a:avLst/>
          </a:prstGeom>
        </p:spPr>
      </p:pic>
      <p:sp>
        <p:nvSpPr>
          <p:cNvPr id="37" name="Text 29"/>
          <p:cNvSpPr/>
          <p:nvPr/>
        </p:nvSpPr>
        <p:spPr>
          <a:xfrm>
            <a:off x="6150769" y="1871663"/>
            <a:ext cx="560784"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Data Analyst</a:t>
            </a:r>
            <a:endParaRPr lang="en-US" sz="634" dirty="0"/>
          </a:p>
        </p:txBody>
      </p:sp>
      <p:sp>
        <p:nvSpPr>
          <p:cNvPr id="38" name="Shape 30"/>
          <p:cNvSpPr/>
          <p:nvPr/>
        </p:nvSpPr>
        <p:spPr>
          <a:xfrm>
            <a:off x="3143250" y="2511028"/>
            <a:ext cx="2671763" cy="1050131"/>
          </a:xfrm>
          <a:prstGeom prst="rect">
            <a:avLst/>
          </a:prstGeom>
          <a:solidFill>
            <a:srgbClr val="3D4548"/>
          </a:solidFill>
          <a:ln/>
        </p:spPr>
      </p:sp>
      <p:sp>
        <p:nvSpPr>
          <p:cNvPr id="39" name="Shape 31"/>
          <p:cNvSpPr/>
          <p:nvPr/>
        </p:nvSpPr>
        <p:spPr>
          <a:xfrm>
            <a:off x="3143250" y="2511028"/>
            <a:ext cx="2671763" cy="21431"/>
          </a:xfrm>
          <a:prstGeom prst="rect">
            <a:avLst/>
          </a:prstGeom>
          <a:solidFill>
            <a:srgbClr val="E17055"/>
          </a:solidFill>
          <a:ln/>
        </p:spPr>
      </p:sp>
      <p:sp>
        <p:nvSpPr>
          <p:cNvPr id="40" name="Text 32"/>
          <p:cNvSpPr/>
          <p:nvPr/>
        </p:nvSpPr>
        <p:spPr>
          <a:xfrm>
            <a:off x="3250406" y="2596753"/>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TECHNOLOGY</a:t>
            </a:r>
            <a:endParaRPr lang="en-US" sz="834" dirty="0"/>
          </a:p>
        </p:txBody>
      </p:sp>
      <p:pic>
        <p:nvPicPr>
          <p:cNvPr id="41" name="Image 5" descr="preencoded.png">    </p:cNvPr>
          <p:cNvPicPr>
            <a:picLocks noChangeAspect="1"/>
          </p:cNvPicPr>
          <p:nvPr/>
        </p:nvPicPr>
        <p:blipFill>
          <a:blip r:embed="rId6"/>
          <a:stretch>
            <a:fillRect/>
          </a:stretch>
        </p:blipFill>
        <p:spPr>
          <a:xfrm>
            <a:off x="3250406" y="2843213"/>
            <a:ext cx="85725" cy="78581"/>
          </a:xfrm>
          <a:prstGeom prst="rect">
            <a:avLst/>
          </a:prstGeom>
        </p:spPr>
      </p:pic>
      <p:sp>
        <p:nvSpPr>
          <p:cNvPr id="42" name="Text 33"/>
          <p:cNvSpPr/>
          <p:nvPr/>
        </p:nvSpPr>
        <p:spPr>
          <a:xfrm>
            <a:off x="3393281" y="2821781"/>
            <a:ext cx="707231"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CTO / Tech Lead</a:t>
            </a:r>
            <a:endParaRPr lang="en-US" sz="634" dirty="0"/>
          </a:p>
        </p:txBody>
      </p:sp>
      <p:pic>
        <p:nvPicPr>
          <p:cNvPr id="43" name="Image 6" descr="preencoded.png">    </p:cNvPr>
          <p:cNvPicPr>
            <a:picLocks noChangeAspect="1"/>
          </p:cNvPicPr>
          <p:nvPr/>
        </p:nvPicPr>
        <p:blipFill>
          <a:blip r:embed="rId7"/>
          <a:stretch>
            <a:fillRect/>
          </a:stretch>
        </p:blipFill>
        <p:spPr>
          <a:xfrm>
            <a:off x="3250406" y="3007519"/>
            <a:ext cx="85725" cy="78581"/>
          </a:xfrm>
          <a:prstGeom prst="rect">
            <a:avLst/>
          </a:prstGeom>
        </p:spPr>
      </p:pic>
      <p:sp>
        <p:nvSpPr>
          <p:cNvPr id="44" name="Text 34"/>
          <p:cNvSpPr/>
          <p:nvPr/>
        </p:nvSpPr>
        <p:spPr>
          <a:xfrm>
            <a:off x="3393281" y="2986088"/>
            <a:ext cx="544711"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MVP Builder</a:t>
            </a:r>
            <a:endParaRPr lang="en-US" sz="634" dirty="0"/>
          </a:p>
        </p:txBody>
      </p:sp>
      <p:sp>
        <p:nvSpPr>
          <p:cNvPr id="45" name="Shape 35"/>
          <p:cNvSpPr/>
          <p:nvPr/>
        </p:nvSpPr>
        <p:spPr>
          <a:xfrm>
            <a:off x="5900738" y="2511028"/>
            <a:ext cx="2671763" cy="1050131"/>
          </a:xfrm>
          <a:prstGeom prst="rect">
            <a:avLst/>
          </a:prstGeom>
          <a:solidFill>
            <a:srgbClr val="3D4548"/>
          </a:solidFill>
          <a:ln/>
        </p:spPr>
      </p:sp>
      <p:sp>
        <p:nvSpPr>
          <p:cNvPr id="46" name="Shape 36"/>
          <p:cNvSpPr/>
          <p:nvPr/>
        </p:nvSpPr>
        <p:spPr>
          <a:xfrm>
            <a:off x="5900738" y="2511028"/>
            <a:ext cx="2671763" cy="21431"/>
          </a:xfrm>
          <a:prstGeom prst="rect">
            <a:avLst/>
          </a:prstGeom>
          <a:solidFill>
            <a:srgbClr val="E17055"/>
          </a:solidFill>
          <a:ln/>
        </p:spPr>
      </p:sp>
      <p:sp>
        <p:nvSpPr>
          <p:cNvPr id="47" name="Text 37"/>
          <p:cNvSpPr/>
          <p:nvPr/>
        </p:nvSpPr>
        <p:spPr>
          <a:xfrm>
            <a:off x="6007894" y="2596753"/>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FINANCE &amp; OPS</a:t>
            </a:r>
            <a:endParaRPr lang="en-US" sz="834" dirty="0"/>
          </a:p>
        </p:txBody>
      </p:sp>
      <p:pic>
        <p:nvPicPr>
          <p:cNvPr id="48" name="Image 7" descr="preencoded.png">    </p:cNvPr>
          <p:cNvPicPr>
            <a:picLocks noChangeAspect="1"/>
          </p:cNvPicPr>
          <p:nvPr/>
        </p:nvPicPr>
        <p:blipFill>
          <a:blip r:embed="rId8"/>
          <a:stretch>
            <a:fillRect/>
          </a:stretch>
        </p:blipFill>
        <p:spPr>
          <a:xfrm>
            <a:off x="6007894" y="2843213"/>
            <a:ext cx="85725" cy="78581"/>
          </a:xfrm>
          <a:prstGeom prst="rect">
            <a:avLst/>
          </a:prstGeom>
        </p:spPr>
      </p:pic>
      <p:sp>
        <p:nvSpPr>
          <p:cNvPr id="49" name="Text 38"/>
          <p:cNvSpPr/>
          <p:nvPr/>
        </p:nvSpPr>
        <p:spPr>
          <a:xfrm>
            <a:off x="6150769" y="2821781"/>
            <a:ext cx="614363"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CFO / Finance</a:t>
            </a:r>
            <a:endParaRPr lang="en-US" sz="634" dirty="0"/>
          </a:p>
        </p:txBody>
      </p:sp>
      <p:pic>
        <p:nvPicPr>
          <p:cNvPr id="50" name="Image 8" descr="preencoded.png">    </p:cNvPr>
          <p:cNvPicPr>
            <a:picLocks noChangeAspect="1"/>
          </p:cNvPicPr>
          <p:nvPr/>
        </p:nvPicPr>
        <p:blipFill>
          <a:blip r:embed="rId9"/>
          <a:stretch>
            <a:fillRect/>
          </a:stretch>
        </p:blipFill>
        <p:spPr>
          <a:xfrm>
            <a:off x="6007894" y="3007519"/>
            <a:ext cx="85725" cy="78581"/>
          </a:xfrm>
          <a:prstGeom prst="rect">
            <a:avLst/>
          </a:prstGeom>
        </p:spPr>
      </p:pic>
      <p:sp>
        <p:nvSpPr>
          <p:cNvPr id="51" name="Text 39"/>
          <p:cNvSpPr/>
          <p:nvPr/>
        </p:nvSpPr>
        <p:spPr>
          <a:xfrm>
            <a:off x="6150769" y="2986088"/>
            <a:ext cx="705445"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Operations Lead</a:t>
            </a:r>
            <a:endParaRPr lang="en-US" sz="634" dirty="0"/>
          </a:p>
        </p:txBody>
      </p:sp>
      <p:sp>
        <p:nvSpPr>
          <p:cNvPr id="52" name="Shape 40"/>
          <p:cNvSpPr/>
          <p:nvPr/>
        </p:nvSpPr>
        <p:spPr>
          <a:xfrm>
            <a:off x="3143250" y="3625453"/>
            <a:ext cx="2671763" cy="1050131"/>
          </a:xfrm>
          <a:prstGeom prst="rect">
            <a:avLst/>
          </a:prstGeom>
          <a:solidFill>
            <a:srgbClr val="3D4548"/>
          </a:solidFill>
          <a:ln/>
        </p:spPr>
      </p:sp>
      <p:sp>
        <p:nvSpPr>
          <p:cNvPr id="53" name="Shape 41"/>
          <p:cNvSpPr/>
          <p:nvPr/>
        </p:nvSpPr>
        <p:spPr>
          <a:xfrm>
            <a:off x="3143250" y="3625453"/>
            <a:ext cx="2671763" cy="21431"/>
          </a:xfrm>
          <a:prstGeom prst="rect">
            <a:avLst/>
          </a:prstGeom>
          <a:solidFill>
            <a:srgbClr val="E17055"/>
          </a:solidFill>
          <a:ln/>
        </p:spPr>
      </p:sp>
      <p:sp>
        <p:nvSpPr>
          <p:cNvPr id="54" name="Text 42"/>
          <p:cNvSpPr/>
          <p:nvPr/>
        </p:nvSpPr>
        <p:spPr>
          <a:xfrm>
            <a:off x="3250406" y="3711178"/>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STRATEGY</a:t>
            </a:r>
            <a:endParaRPr lang="en-US" sz="834" dirty="0"/>
          </a:p>
        </p:txBody>
      </p:sp>
      <p:pic>
        <p:nvPicPr>
          <p:cNvPr id="55" name="Image 9" descr="preencoded.png">    </p:cNvPr>
          <p:cNvPicPr>
            <a:picLocks noChangeAspect="1"/>
          </p:cNvPicPr>
          <p:nvPr/>
        </p:nvPicPr>
        <p:blipFill>
          <a:blip r:embed="rId10"/>
          <a:stretch>
            <a:fillRect/>
          </a:stretch>
        </p:blipFill>
        <p:spPr>
          <a:xfrm>
            <a:off x="3250406" y="3957638"/>
            <a:ext cx="85725" cy="78581"/>
          </a:xfrm>
          <a:prstGeom prst="rect">
            <a:avLst/>
          </a:prstGeom>
        </p:spPr>
      </p:pic>
      <p:sp>
        <p:nvSpPr>
          <p:cNvPr id="56" name="Text 43"/>
          <p:cNvSpPr/>
          <p:nvPr/>
        </p:nvSpPr>
        <p:spPr>
          <a:xfrm>
            <a:off x="3393281" y="3936206"/>
            <a:ext cx="664369"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Chief Strategist</a:t>
            </a:r>
            <a:endParaRPr lang="en-US" sz="634" dirty="0"/>
          </a:p>
        </p:txBody>
      </p:sp>
      <p:pic>
        <p:nvPicPr>
          <p:cNvPr id="57" name="Image 10" descr="preencoded.png">    </p:cNvPr>
          <p:cNvPicPr>
            <a:picLocks noChangeAspect="1"/>
          </p:cNvPicPr>
          <p:nvPr/>
        </p:nvPicPr>
        <p:blipFill>
          <a:blip r:embed="rId11"/>
          <a:stretch>
            <a:fillRect/>
          </a:stretch>
        </p:blipFill>
        <p:spPr>
          <a:xfrm>
            <a:off x="3250406" y="4121944"/>
            <a:ext cx="85725" cy="78581"/>
          </a:xfrm>
          <a:prstGeom prst="rect">
            <a:avLst/>
          </a:prstGeom>
        </p:spPr>
      </p:pic>
      <p:sp>
        <p:nvSpPr>
          <p:cNvPr id="58" name="Text 44"/>
          <p:cNvSpPr/>
          <p:nvPr/>
        </p:nvSpPr>
        <p:spPr>
          <a:xfrm>
            <a:off x="3393281" y="4100513"/>
            <a:ext cx="703659"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Innovation Lead</a:t>
            </a:r>
            <a:endParaRPr lang="en-US" sz="634" dirty="0"/>
          </a:p>
        </p:txBody>
      </p:sp>
      <p:sp>
        <p:nvSpPr>
          <p:cNvPr id="59" name="Shape 45"/>
          <p:cNvSpPr/>
          <p:nvPr/>
        </p:nvSpPr>
        <p:spPr>
          <a:xfrm>
            <a:off x="5900738" y="3625453"/>
            <a:ext cx="2671763" cy="1050131"/>
          </a:xfrm>
          <a:prstGeom prst="rect">
            <a:avLst/>
          </a:prstGeom>
          <a:solidFill>
            <a:srgbClr val="3D4548"/>
          </a:solidFill>
          <a:ln/>
        </p:spPr>
      </p:sp>
      <p:sp>
        <p:nvSpPr>
          <p:cNvPr id="60" name="Shape 46"/>
          <p:cNvSpPr/>
          <p:nvPr/>
        </p:nvSpPr>
        <p:spPr>
          <a:xfrm>
            <a:off x="5900738" y="3625453"/>
            <a:ext cx="2671763" cy="21431"/>
          </a:xfrm>
          <a:prstGeom prst="rect">
            <a:avLst/>
          </a:prstGeom>
          <a:solidFill>
            <a:srgbClr val="E17055"/>
          </a:solidFill>
          <a:ln/>
        </p:spPr>
      </p:sp>
      <p:sp>
        <p:nvSpPr>
          <p:cNvPr id="61" name="Text 47"/>
          <p:cNvSpPr/>
          <p:nvPr/>
        </p:nvSpPr>
        <p:spPr>
          <a:xfrm>
            <a:off x="6007894" y="3711178"/>
            <a:ext cx="2457450" cy="167878"/>
          </a:xfrm>
          <a:prstGeom prst="rect">
            <a:avLst/>
          </a:prstGeom>
          <a:noFill/>
          <a:ln/>
        </p:spPr>
        <p:txBody>
          <a:bodyPr wrap="none" lIns="0" tIns="0" rIns="0" bIns="0" rtlCol="0" anchor="t">
            <a:spAutoFit/>
          </a:bodyPr>
          <a:lstStyle/>
          <a:p>
            <a:pPr algn="l" indent="0" marL="0">
              <a:lnSpc>
                <a:spcPts val="1100"/>
              </a:lnSpc>
              <a:buNone/>
            </a:pPr>
            <a:r>
              <a:rPr lang="en-US" sz="834" spc="1" kern="0" dirty="0">
                <a:solidFill>
                  <a:srgbClr val="E17055"/>
                </a:solidFill>
                <a:latin typeface="Oswald" pitchFamily="34" charset="0"/>
                <a:ea typeface="Oswald" pitchFamily="34" charset="-122"/>
                <a:cs typeface="Oswald" pitchFamily="34" charset="-120"/>
              </a:rPr>
              <a:t>QUALITY &amp; SUCCESS</a:t>
            </a:r>
            <a:endParaRPr lang="en-US" sz="834" dirty="0"/>
          </a:p>
        </p:txBody>
      </p:sp>
      <p:pic>
        <p:nvPicPr>
          <p:cNvPr id="62" name="Image 11" descr="preencoded.png">    </p:cNvPr>
          <p:cNvPicPr>
            <a:picLocks noChangeAspect="1"/>
          </p:cNvPicPr>
          <p:nvPr/>
        </p:nvPicPr>
        <p:blipFill>
          <a:blip r:embed="rId12"/>
          <a:stretch>
            <a:fillRect/>
          </a:stretch>
        </p:blipFill>
        <p:spPr>
          <a:xfrm>
            <a:off x="6007894" y="3957638"/>
            <a:ext cx="85725" cy="78581"/>
          </a:xfrm>
          <a:prstGeom prst="rect">
            <a:avLst/>
          </a:prstGeom>
        </p:spPr>
      </p:pic>
      <p:sp>
        <p:nvSpPr>
          <p:cNvPr id="63" name="Text 48"/>
          <p:cNvSpPr/>
          <p:nvPr/>
        </p:nvSpPr>
        <p:spPr>
          <a:xfrm>
            <a:off x="6150769" y="3936206"/>
            <a:ext cx="364331"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QA Lead</a:t>
            </a:r>
            <a:endParaRPr lang="en-US" sz="634" dirty="0"/>
          </a:p>
        </p:txBody>
      </p:sp>
      <p:pic>
        <p:nvPicPr>
          <p:cNvPr id="64" name="Image 12" descr="preencoded.png">    </p:cNvPr>
          <p:cNvPicPr>
            <a:picLocks noChangeAspect="1"/>
          </p:cNvPicPr>
          <p:nvPr/>
        </p:nvPicPr>
        <p:blipFill>
          <a:blip r:embed="rId13"/>
          <a:stretch>
            <a:fillRect/>
          </a:stretch>
        </p:blipFill>
        <p:spPr>
          <a:xfrm>
            <a:off x="6007894" y="4121944"/>
            <a:ext cx="85725" cy="78581"/>
          </a:xfrm>
          <a:prstGeom prst="rect">
            <a:avLst/>
          </a:prstGeom>
        </p:spPr>
      </p:pic>
      <p:sp>
        <p:nvSpPr>
          <p:cNvPr id="65" name="Text 49"/>
          <p:cNvSpPr/>
          <p:nvPr/>
        </p:nvSpPr>
        <p:spPr>
          <a:xfrm>
            <a:off x="6150769" y="4100513"/>
            <a:ext cx="626864" cy="121444"/>
          </a:xfrm>
          <a:prstGeom prst="rect">
            <a:avLst/>
          </a:prstGeom>
          <a:noFill/>
          <a:ln/>
        </p:spPr>
        <p:txBody>
          <a:bodyPr wrap="none" lIns="0" tIns="0" rIns="0" bIns="0" rtlCol="0" anchor="t">
            <a:spAutoFit/>
          </a:bodyPr>
          <a:lstStyle/>
          <a:p>
            <a:pPr algn="l" indent="0" marL="0">
              <a:lnSpc>
                <a:spcPts val="900"/>
              </a:lnSpc>
              <a:buNone/>
            </a:pPr>
            <a:r>
              <a:rPr lang="en-US" sz="634" b="1" dirty="0">
                <a:solidFill>
                  <a:srgbClr val="DFE6E9"/>
                </a:solidFill>
                <a:latin typeface="Roboto Slab" pitchFamily="34" charset="0"/>
                <a:ea typeface="Roboto Slab" pitchFamily="34" charset="-122"/>
                <a:cs typeface="Roboto Slab" pitchFamily="34" charset="-120"/>
              </a:rPr>
              <a:t>Client Success</a:t>
            </a:r>
            <a:endParaRPr lang="en-US" sz="634" dirty="0"/>
          </a:p>
        </p:txBody>
      </p:sp>
      <p:sp>
        <p:nvSpPr>
          <p:cNvPr id="66" name="Text 50"/>
          <p:cNvSpPr/>
          <p:nvPr/>
        </p:nvSpPr>
        <p:spPr>
          <a:xfrm>
            <a:off x="857250" y="4797028"/>
            <a:ext cx="4471988" cy="148233"/>
          </a:xfrm>
          <a:prstGeom prst="rect">
            <a:avLst/>
          </a:prstGeom>
          <a:noFill/>
          <a:ln/>
        </p:spPr>
        <p:txBody>
          <a:bodyPr wrap="none" lIns="0" tIns="0" rIns="0" bIns="0" rtlCol="0" anchor="t">
            <a:spAutoFit/>
          </a:bodyPr>
          <a:lstStyle/>
          <a:p>
            <a:pPr algn="l" indent="0" marL="0">
              <a:lnSpc>
                <a:spcPts val="900"/>
              </a:lnSpc>
              <a:buNone/>
            </a:pPr>
            <a:r>
              <a:rPr lang="en-US" sz="727" spc="1" kern="0" dirty="0">
                <a:solidFill>
                  <a:srgbClr val="B2BEC3"/>
                </a:solidFill>
                <a:latin typeface="Oswald" pitchFamily="34" charset="0"/>
                <a:ea typeface="Oswald" pitchFamily="34" charset="-122"/>
                <a:cs typeface="Oswald" pitchFamily="34" charset="-120"/>
              </a:rPr>
              <a:t>FUNCTIONAL STRUCTURE: CLEAR ACCOUNTABILITY, SPECIALIZED EXPERTISE, SCALABLE OPERATIONS</a:t>
            </a:r>
            <a:endParaRPr lang="en-US" sz="727"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THE 10-POV STRESS TEST</a:t>
            </a:r>
            <a:endParaRPr lang="en-US" sz="2436" dirty="0"/>
          </a:p>
        </p:txBody>
      </p:sp>
      <p:sp>
        <p:nvSpPr>
          <p:cNvPr id="5" name="Text 1"/>
          <p:cNvSpPr/>
          <p:nvPr/>
        </p:nvSpPr>
        <p:spPr>
          <a:xfrm>
            <a:off x="571500" y="1007269"/>
            <a:ext cx="8572500" cy="189309"/>
          </a:xfrm>
          <a:prstGeom prst="rect">
            <a:avLst/>
          </a:prstGeom>
          <a:noFill/>
          <a:ln/>
        </p:spPr>
        <p:txBody>
          <a:bodyPr wrap="none" lIns="0" tIns="0" rIns="0" bIns="0" rtlCol="0" anchor="t">
            <a:spAutoFit/>
          </a:bodyPr>
          <a:lstStyle/>
          <a:p>
            <a:pPr algn="l" indent="0" marL="0">
              <a:lnSpc>
                <a:spcPts val="1400"/>
              </a:lnSpc>
              <a:buNone/>
            </a:pPr>
            <a:r>
              <a:rPr lang="en-US" sz="1050" dirty="0">
                <a:solidFill>
                  <a:srgbClr val="B2BEC3"/>
                </a:solidFill>
                <a:latin typeface="Roboto Slab" pitchFamily="34" charset="0"/>
                <a:ea typeface="Roboto Slab" pitchFamily="34" charset="-122"/>
                <a:cs typeface="Roboto Slab" pitchFamily="34" charset="-120"/>
              </a:rPr>
              <a:t>A Multi-Lens Analytical Engine to Eliminate Blind Spots</a:t>
            </a:r>
            <a:endParaRPr lang="en-US" sz="1050" dirty="0"/>
          </a:p>
        </p:txBody>
      </p:sp>
      <p:sp>
        <p:nvSpPr>
          <p:cNvPr id="6" name="Shape 2"/>
          <p:cNvSpPr/>
          <p:nvPr/>
        </p:nvSpPr>
        <p:spPr>
          <a:xfrm>
            <a:off x="571500" y="1625203"/>
            <a:ext cx="1485900" cy="1450181"/>
          </a:xfrm>
          <a:prstGeom prst="rect">
            <a:avLst/>
          </a:prstGeom>
          <a:solidFill>
            <a:srgbClr val="3D4548"/>
          </a:solidFill>
          <a:ln/>
        </p:spPr>
      </p:sp>
      <p:sp>
        <p:nvSpPr>
          <p:cNvPr id="7" name="Shape 3"/>
          <p:cNvSpPr/>
          <p:nvPr/>
        </p:nvSpPr>
        <p:spPr>
          <a:xfrm>
            <a:off x="571500" y="1625203"/>
            <a:ext cx="1485900" cy="21431"/>
          </a:xfrm>
          <a:prstGeom prst="rect">
            <a:avLst/>
          </a:prstGeom>
          <a:solidFill>
            <a:srgbClr val="E17055"/>
          </a:solidFill>
          <a:ln/>
        </p:spPr>
      </p:sp>
      <p:pic>
        <p:nvPicPr>
          <p:cNvPr id="8" name="Image 1" descr="preencoded.png">    </p:cNvPr>
          <p:cNvPicPr>
            <a:picLocks noChangeAspect="1"/>
          </p:cNvPicPr>
          <p:nvPr/>
        </p:nvPicPr>
        <p:blipFill>
          <a:blip r:embed="rId2"/>
          <a:stretch>
            <a:fillRect/>
          </a:stretch>
        </p:blipFill>
        <p:spPr>
          <a:xfrm>
            <a:off x="1200150" y="1768078"/>
            <a:ext cx="228600" cy="228600"/>
          </a:xfrm>
          <a:prstGeom prst="rect">
            <a:avLst/>
          </a:prstGeom>
        </p:spPr>
      </p:pic>
      <p:sp>
        <p:nvSpPr>
          <p:cNvPr id="9" name="Text 4"/>
          <p:cNvSpPr/>
          <p:nvPr/>
        </p:nvSpPr>
        <p:spPr>
          <a:xfrm>
            <a:off x="850106" y="2103834"/>
            <a:ext cx="928688"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DEVIL'S ADVOCATE</a:t>
            </a:r>
            <a:endParaRPr lang="en-US" sz="834" dirty="0"/>
          </a:p>
        </p:txBody>
      </p:sp>
      <p:sp>
        <p:nvSpPr>
          <p:cNvPr id="10" name="Text 5"/>
          <p:cNvSpPr/>
          <p:nvPr/>
        </p:nvSpPr>
        <p:spPr>
          <a:xfrm>
            <a:off x="678656" y="2312426"/>
            <a:ext cx="1271588" cy="479971"/>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Adversarial thinking: Why will this idea fail? Identifying the single most likely cause of death.</a:t>
            </a:r>
            <a:endParaRPr lang="en-US" sz="621" dirty="0"/>
          </a:p>
        </p:txBody>
      </p:sp>
      <p:sp>
        <p:nvSpPr>
          <p:cNvPr id="11" name="Shape 6"/>
          <p:cNvSpPr/>
          <p:nvPr/>
        </p:nvSpPr>
        <p:spPr>
          <a:xfrm>
            <a:off x="2200275" y="1625203"/>
            <a:ext cx="1485900" cy="1450181"/>
          </a:xfrm>
          <a:prstGeom prst="rect">
            <a:avLst/>
          </a:prstGeom>
          <a:solidFill>
            <a:srgbClr val="3D4548"/>
          </a:solidFill>
          <a:ln/>
        </p:spPr>
      </p:sp>
      <p:sp>
        <p:nvSpPr>
          <p:cNvPr id="12" name="Shape 7"/>
          <p:cNvSpPr/>
          <p:nvPr/>
        </p:nvSpPr>
        <p:spPr>
          <a:xfrm>
            <a:off x="2200275" y="1625203"/>
            <a:ext cx="1485900" cy="21431"/>
          </a:xfrm>
          <a:prstGeom prst="rect">
            <a:avLst/>
          </a:prstGeom>
          <a:solidFill>
            <a:srgbClr val="E17055"/>
          </a:solidFill>
          <a:ln/>
        </p:spPr>
      </p:sp>
      <p:pic>
        <p:nvPicPr>
          <p:cNvPr id="13" name="Image 2" descr="preencoded.png">    </p:cNvPr>
          <p:cNvPicPr>
            <a:picLocks noChangeAspect="1"/>
          </p:cNvPicPr>
          <p:nvPr/>
        </p:nvPicPr>
        <p:blipFill>
          <a:blip r:embed="rId3"/>
          <a:stretch>
            <a:fillRect/>
          </a:stretch>
        </p:blipFill>
        <p:spPr>
          <a:xfrm>
            <a:off x="2800350" y="1768078"/>
            <a:ext cx="285750" cy="228600"/>
          </a:xfrm>
          <a:prstGeom prst="rect">
            <a:avLst/>
          </a:prstGeom>
        </p:spPr>
      </p:pic>
      <p:sp>
        <p:nvSpPr>
          <p:cNvPr id="14" name="Text 8"/>
          <p:cNvSpPr/>
          <p:nvPr/>
        </p:nvSpPr>
        <p:spPr>
          <a:xfrm>
            <a:off x="2456557" y="2103834"/>
            <a:ext cx="973336"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CUSTOMER'S VOICE</a:t>
            </a:r>
            <a:endParaRPr lang="en-US" sz="834" dirty="0"/>
          </a:p>
        </p:txBody>
      </p:sp>
      <p:sp>
        <p:nvSpPr>
          <p:cNvPr id="15" name="Text 9"/>
          <p:cNvSpPr/>
          <p:nvPr/>
        </p:nvSpPr>
        <p:spPr>
          <a:xfrm>
            <a:off x="2307431" y="2312426"/>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Demand-side reality: Does anyone actually want this badly enough to pay for it?</a:t>
            </a:r>
            <a:endParaRPr lang="en-US" sz="621" dirty="0"/>
          </a:p>
        </p:txBody>
      </p:sp>
      <p:sp>
        <p:nvSpPr>
          <p:cNvPr id="16" name="Shape 10"/>
          <p:cNvSpPr/>
          <p:nvPr/>
        </p:nvSpPr>
        <p:spPr>
          <a:xfrm>
            <a:off x="3829050" y="1625203"/>
            <a:ext cx="1485900" cy="1450181"/>
          </a:xfrm>
          <a:prstGeom prst="rect">
            <a:avLst/>
          </a:prstGeom>
          <a:solidFill>
            <a:srgbClr val="3D4548"/>
          </a:solidFill>
          <a:ln/>
        </p:spPr>
      </p:sp>
      <p:sp>
        <p:nvSpPr>
          <p:cNvPr id="17" name="Shape 11"/>
          <p:cNvSpPr/>
          <p:nvPr/>
        </p:nvSpPr>
        <p:spPr>
          <a:xfrm>
            <a:off x="3829050" y="1625203"/>
            <a:ext cx="1485900" cy="21431"/>
          </a:xfrm>
          <a:prstGeom prst="rect">
            <a:avLst/>
          </a:prstGeom>
          <a:solidFill>
            <a:srgbClr val="E17055"/>
          </a:solidFill>
          <a:ln/>
        </p:spPr>
      </p:sp>
      <p:pic>
        <p:nvPicPr>
          <p:cNvPr id="18" name="Image 3" descr="preencoded.png">    </p:cNvPr>
          <p:cNvPicPr>
            <a:picLocks noChangeAspect="1"/>
          </p:cNvPicPr>
          <p:nvPr/>
        </p:nvPicPr>
        <p:blipFill>
          <a:blip r:embed="rId4"/>
          <a:stretch>
            <a:fillRect/>
          </a:stretch>
        </p:blipFill>
        <p:spPr>
          <a:xfrm>
            <a:off x="4443413" y="1768078"/>
            <a:ext cx="257175" cy="228600"/>
          </a:xfrm>
          <a:prstGeom prst="rect">
            <a:avLst/>
          </a:prstGeom>
        </p:spPr>
      </p:pic>
      <p:sp>
        <p:nvSpPr>
          <p:cNvPr id="19" name="Text 12"/>
          <p:cNvSpPr/>
          <p:nvPr/>
        </p:nvSpPr>
        <p:spPr>
          <a:xfrm>
            <a:off x="4067473" y="2103834"/>
            <a:ext cx="1009055"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COMPETITOR'S EYES</a:t>
            </a:r>
            <a:endParaRPr lang="en-US" sz="834" dirty="0"/>
          </a:p>
        </p:txBody>
      </p:sp>
      <p:sp>
        <p:nvSpPr>
          <p:cNvPr id="20" name="Text 13"/>
          <p:cNvSpPr/>
          <p:nvPr/>
        </p:nvSpPr>
        <p:spPr>
          <a:xfrm>
            <a:off x="3936206" y="2312426"/>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Competitive intelligence: Mapping direct, indirect, and substitute behaviors.</a:t>
            </a:r>
            <a:endParaRPr lang="en-US" sz="621" dirty="0"/>
          </a:p>
        </p:txBody>
      </p:sp>
      <p:sp>
        <p:nvSpPr>
          <p:cNvPr id="21" name="Shape 14"/>
          <p:cNvSpPr/>
          <p:nvPr/>
        </p:nvSpPr>
        <p:spPr>
          <a:xfrm>
            <a:off x="5457825" y="1625203"/>
            <a:ext cx="1485900" cy="1450181"/>
          </a:xfrm>
          <a:prstGeom prst="rect">
            <a:avLst/>
          </a:prstGeom>
          <a:solidFill>
            <a:srgbClr val="3D4548"/>
          </a:solidFill>
          <a:ln/>
        </p:spPr>
      </p:sp>
      <p:sp>
        <p:nvSpPr>
          <p:cNvPr id="22" name="Shape 15"/>
          <p:cNvSpPr/>
          <p:nvPr/>
        </p:nvSpPr>
        <p:spPr>
          <a:xfrm>
            <a:off x="5457825" y="1625203"/>
            <a:ext cx="1485900" cy="21431"/>
          </a:xfrm>
          <a:prstGeom prst="rect">
            <a:avLst/>
          </a:prstGeom>
          <a:solidFill>
            <a:srgbClr val="E17055"/>
          </a:solidFill>
          <a:ln/>
        </p:spPr>
      </p:sp>
      <p:pic>
        <p:nvPicPr>
          <p:cNvPr id="23" name="Image 4" descr="preencoded.png">    </p:cNvPr>
          <p:cNvPicPr>
            <a:picLocks noChangeAspect="1"/>
          </p:cNvPicPr>
          <p:nvPr/>
        </p:nvPicPr>
        <p:blipFill>
          <a:blip r:embed="rId5"/>
          <a:stretch>
            <a:fillRect/>
          </a:stretch>
        </p:blipFill>
        <p:spPr>
          <a:xfrm>
            <a:off x="6115050" y="1768078"/>
            <a:ext cx="171450" cy="228600"/>
          </a:xfrm>
          <a:prstGeom prst="rect">
            <a:avLst/>
          </a:prstGeom>
        </p:spPr>
      </p:pic>
      <p:sp>
        <p:nvSpPr>
          <p:cNvPr id="24" name="Text 16"/>
          <p:cNvSpPr/>
          <p:nvPr/>
        </p:nvSpPr>
        <p:spPr>
          <a:xfrm>
            <a:off x="5564981" y="2103834"/>
            <a:ext cx="1271588" cy="274309"/>
          </a:xfrm>
          <a:prstGeom prst="rect">
            <a:avLst/>
          </a:prstGeom>
          <a:noFill/>
          <a:ln/>
        </p:spPr>
        <p:txBody>
          <a:bodyPr wrap="squar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INVESTOR'S CALCULATION</a:t>
            </a:r>
            <a:endParaRPr lang="en-US" sz="834" dirty="0"/>
          </a:p>
        </p:txBody>
      </p:sp>
      <p:sp>
        <p:nvSpPr>
          <p:cNvPr id="25" name="Text 17"/>
          <p:cNvSpPr/>
          <p:nvPr/>
        </p:nvSpPr>
        <p:spPr>
          <a:xfrm>
            <a:off x="5564981" y="2449581"/>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Financial viability: LTV, CAC, burn rate, and break-even point analysis.</a:t>
            </a:r>
            <a:endParaRPr lang="en-US" sz="621" dirty="0"/>
          </a:p>
        </p:txBody>
      </p:sp>
      <p:sp>
        <p:nvSpPr>
          <p:cNvPr id="26" name="Shape 18"/>
          <p:cNvSpPr/>
          <p:nvPr/>
        </p:nvSpPr>
        <p:spPr>
          <a:xfrm>
            <a:off x="7086600" y="1625203"/>
            <a:ext cx="1485900" cy="1450181"/>
          </a:xfrm>
          <a:prstGeom prst="rect">
            <a:avLst/>
          </a:prstGeom>
          <a:solidFill>
            <a:srgbClr val="3D4548"/>
          </a:solidFill>
          <a:ln/>
        </p:spPr>
      </p:sp>
      <p:sp>
        <p:nvSpPr>
          <p:cNvPr id="27" name="Shape 19"/>
          <p:cNvSpPr/>
          <p:nvPr/>
        </p:nvSpPr>
        <p:spPr>
          <a:xfrm>
            <a:off x="7086600" y="1625203"/>
            <a:ext cx="1485900" cy="21431"/>
          </a:xfrm>
          <a:prstGeom prst="rect">
            <a:avLst/>
          </a:prstGeom>
          <a:solidFill>
            <a:srgbClr val="E17055"/>
          </a:solidFill>
          <a:ln/>
        </p:spPr>
      </p:sp>
      <p:pic>
        <p:nvPicPr>
          <p:cNvPr id="28" name="Image 5" descr="preencoded.png">    </p:cNvPr>
          <p:cNvPicPr>
            <a:picLocks noChangeAspect="1"/>
          </p:cNvPicPr>
          <p:nvPr/>
        </p:nvPicPr>
        <p:blipFill>
          <a:blip r:embed="rId6"/>
          <a:stretch>
            <a:fillRect/>
          </a:stretch>
        </p:blipFill>
        <p:spPr>
          <a:xfrm>
            <a:off x="7715250" y="1768078"/>
            <a:ext cx="228600" cy="228600"/>
          </a:xfrm>
          <a:prstGeom prst="rect">
            <a:avLst/>
          </a:prstGeom>
        </p:spPr>
      </p:pic>
      <p:sp>
        <p:nvSpPr>
          <p:cNvPr id="29" name="Text 20"/>
          <p:cNvSpPr/>
          <p:nvPr/>
        </p:nvSpPr>
        <p:spPr>
          <a:xfrm>
            <a:off x="7318772" y="2103834"/>
            <a:ext cx="1021556"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REGULATOR'S GAVEL</a:t>
            </a:r>
            <a:endParaRPr lang="en-US" sz="834" dirty="0"/>
          </a:p>
        </p:txBody>
      </p:sp>
      <p:sp>
        <p:nvSpPr>
          <p:cNvPr id="30" name="Text 21"/>
          <p:cNvSpPr/>
          <p:nvPr/>
        </p:nvSpPr>
        <p:spPr>
          <a:xfrm>
            <a:off x="7193756" y="2312426"/>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Legal &amp; Compliance: Navigating Egyptian laws and industry-specific regulations.</a:t>
            </a:r>
            <a:endParaRPr lang="en-US" sz="621" dirty="0"/>
          </a:p>
        </p:txBody>
      </p:sp>
      <p:sp>
        <p:nvSpPr>
          <p:cNvPr id="31" name="Shape 22"/>
          <p:cNvSpPr/>
          <p:nvPr/>
        </p:nvSpPr>
        <p:spPr>
          <a:xfrm>
            <a:off x="571500" y="3218259"/>
            <a:ext cx="1485900" cy="1450181"/>
          </a:xfrm>
          <a:prstGeom prst="rect">
            <a:avLst/>
          </a:prstGeom>
          <a:solidFill>
            <a:srgbClr val="3D4548"/>
          </a:solidFill>
          <a:ln/>
        </p:spPr>
      </p:sp>
      <p:sp>
        <p:nvSpPr>
          <p:cNvPr id="32" name="Shape 23"/>
          <p:cNvSpPr/>
          <p:nvPr/>
        </p:nvSpPr>
        <p:spPr>
          <a:xfrm>
            <a:off x="571500" y="3218259"/>
            <a:ext cx="1485900" cy="21431"/>
          </a:xfrm>
          <a:prstGeom prst="rect">
            <a:avLst/>
          </a:prstGeom>
          <a:solidFill>
            <a:srgbClr val="E17055"/>
          </a:solidFill>
          <a:ln/>
        </p:spPr>
      </p:sp>
      <p:pic>
        <p:nvPicPr>
          <p:cNvPr id="33" name="Image 6" descr="preencoded.png">    </p:cNvPr>
          <p:cNvPicPr>
            <a:picLocks noChangeAspect="1"/>
          </p:cNvPicPr>
          <p:nvPr/>
        </p:nvPicPr>
        <p:blipFill>
          <a:blip r:embed="rId7"/>
          <a:stretch>
            <a:fillRect/>
          </a:stretch>
        </p:blipFill>
        <p:spPr>
          <a:xfrm>
            <a:off x="1200150" y="3361134"/>
            <a:ext cx="228600" cy="228600"/>
          </a:xfrm>
          <a:prstGeom prst="rect">
            <a:avLst/>
          </a:prstGeom>
        </p:spPr>
      </p:pic>
      <p:sp>
        <p:nvSpPr>
          <p:cNvPr id="34" name="Text 24"/>
          <p:cNvSpPr/>
          <p:nvPr/>
        </p:nvSpPr>
        <p:spPr>
          <a:xfrm>
            <a:off x="721519" y="3696891"/>
            <a:ext cx="1185863"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TECHNOLOGIST'S AUDIT</a:t>
            </a:r>
            <a:endParaRPr lang="en-US" sz="834" dirty="0"/>
          </a:p>
        </p:txBody>
      </p:sp>
      <p:sp>
        <p:nvSpPr>
          <p:cNvPr id="35" name="Text 25"/>
          <p:cNvSpPr/>
          <p:nvPr/>
        </p:nvSpPr>
        <p:spPr>
          <a:xfrm>
            <a:off x="678656" y="3905483"/>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Technical feasibility: Can this be built with existing tech at a sustainable cost?</a:t>
            </a:r>
            <a:endParaRPr lang="en-US" sz="621" dirty="0"/>
          </a:p>
        </p:txBody>
      </p:sp>
      <p:sp>
        <p:nvSpPr>
          <p:cNvPr id="36" name="Shape 26"/>
          <p:cNvSpPr/>
          <p:nvPr/>
        </p:nvSpPr>
        <p:spPr>
          <a:xfrm>
            <a:off x="2200275" y="3218259"/>
            <a:ext cx="1485900" cy="1450181"/>
          </a:xfrm>
          <a:prstGeom prst="rect">
            <a:avLst/>
          </a:prstGeom>
          <a:solidFill>
            <a:srgbClr val="3D4548"/>
          </a:solidFill>
          <a:ln/>
        </p:spPr>
      </p:sp>
      <p:sp>
        <p:nvSpPr>
          <p:cNvPr id="37" name="Shape 27"/>
          <p:cNvSpPr/>
          <p:nvPr/>
        </p:nvSpPr>
        <p:spPr>
          <a:xfrm>
            <a:off x="2200275" y="3218259"/>
            <a:ext cx="1485900" cy="21431"/>
          </a:xfrm>
          <a:prstGeom prst="rect">
            <a:avLst/>
          </a:prstGeom>
          <a:solidFill>
            <a:srgbClr val="E17055"/>
          </a:solidFill>
          <a:ln/>
        </p:spPr>
      </p:sp>
      <p:pic>
        <p:nvPicPr>
          <p:cNvPr id="38" name="Image 7" descr="preencoded.png">    </p:cNvPr>
          <p:cNvPicPr>
            <a:picLocks noChangeAspect="1"/>
          </p:cNvPicPr>
          <p:nvPr/>
        </p:nvPicPr>
        <p:blipFill>
          <a:blip r:embed="rId8"/>
          <a:stretch>
            <a:fillRect/>
          </a:stretch>
        </p:blipFill>
        <p:spPr>
          <a:xfrm>
            <a:off x="2800350" y="3361134"/>
            <a:ext cx="285750" cy="228600"/>
          </a:xfrm>
          <a:prstGeom prst="rect">
            <a:avLst/>
          </a:prstGeom>
        </p:spPr>
      </p:pic>
      <p:sp>
        <p:nvSpPr>
          <p:cNvPr id="39" name="Text 28"/>
          <p:cNvSpPr/>
          <p:nvPr/>
        </p:nvSpPr>
        <p:spPr>
          <a:xfrm>
            <a:off x="2377976" y="3696891"/>
            <a:ext cx="1130498"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OPERATIONAL REALIST</a:t>
            </a:r>
            <a:endParaRPr lang="en-US" sz="834" dirty="0"/>
          </a:p>
        </p:txBody>
      </p:sp>
      <p:sp>
        <p:nvSpPr>
          <p:cNvPr id="40" name="Text 29"/>
          <p:cNvSpPr/>
          <p:nvPr/>
        </p:nvSpPr>
        <p:spPr>
          <a:xfrm>
            <a:off x="2307431" y="3905483"/>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Execution complexity: Daily requirements, supply chain, and quality control.</a:t>
            </a:r>
            <a:endParaRPr lang="en-US" sz="621" dirty="0"/>
          </a:p>
        </p:txBody>
      </p:sp>
      <p:sp>
        <p:nvSpPr>
          <p:cNvPr id="41" name="Shape 30"/>
          <p:cNvSpPr/>
          <p:nvPr/>
        </p:nvSpPr>
        <p:spPr>
          <a:xfrm>
            <a:off x="3829050" y="3218259"/>
            <a:ext cx="1485900" cy="1450181"/>
          </a:xfrm>
          <a:prstGeom prst="rect">
            <a:avLst/>
          </a:prstGeom>
          <a:solidFill>
            <a:srgbClr val="3D4548"/>
          </a:solidFill>
          <a:ln/>
        </p:spPr>
      </p:sp>
      <p:sp>
        <p:nvSpPr>
          <p:cNvPr id="42" name="Shape 31"/>
          <p:cNvSpPr/>
          <p:nvPr/>
        </p:nvSpPr>
        <p:spPr>
          <a:xfrm>
            <a:off x="3829050" y="3218259"/>
            <a:ext cx="1485900" cy="21431"/>
          </a:xfrm>
          <a:prstGeom prst="rect">
            <a:avLst/>
          </a:prstGeom>
          <a:solidFill>
            <a:srgbClr val="E17055"/>
          </a:solidFill>
          <a:ln/>
        </p:spPr>
      </p:sp>
      <p:pic>
        <p:nvPicPr>
          <p:cNvPr id="43" name="Image 8" descr="preencoded.png">    </p:cNvPr>
          <p:cNvPicPr>
            <a:picLocks noChangeAspect="1"/>
          </p:cNvPicPr>
          <p:nvPr/>
        </p:nvPicPr>
        <p:blipFill>
          <a:blip r:embed="rId9"/>
          <a:stretch>
            <a:fillRect/>
          </a:stretch>
        </p:blipFill>
        <p:spPr>
          <a:xfrm>
            <a:off x="4457700" y="3361134"/>
            <a:ext cx="228600" cy="228600"/>
          </a:xfrm>
          <a:prstGeom prst="rect">
            <a:avLst/>
          </a:prstGeom>
        </p:spPr>
      </p:pic>
      <p:sp>
        <p:nvSpPr>
          <p:cNvPr id="44" name="Text 32"/>
          <p:cNvSpPr/>
          <p:nvPr/>
        </p:nvSpPr>
        <p:spPr>
          <a:xfrm>
            <a:off x="4004072" y="3696891"/>
            <a:ext cx="1135856"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PSYCHOLOGIST'S LENS</a:t>
            </a:r>
            <a:endParaRPr lang="en-US" sz="834" dirty="0"/>
          </a:p>
        </p:txBody>
      </p:sp>
      <p:sp>
        <p:nvSpPr>
          <p:cNvPr id="45" name="Text 33"/>
          <p:cNvSpPr/>
          <p:nvPr/>
        </p:nvSpPr>
        <p:spPr>
          <a:xfrm>
            <a:off x="3936206" y="3905483"/>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Behavioral feasibility: Switching costs and habit replacement analysis.</a:t>
            </a:r>
            <a:endParaRPr lang="en-US" sz="621" dirty="0"/>
          </a:p>
        </p:txBody>
      </p:sp>
      <p:sp>
        <p:nvSpPr>
          <p:cNvPr id="46" name="Shape 34"/>
          <p:cNvSpPr/>
          <p:nvPr/>
        </p:nvSpPr>
        <p:spPr>
          <a:xfrm>
            <a:off x="5457825" y="3218259"/>
            <a:ext cx="1485900" cy="1450181"/>
          </a:xfrm>
          <a:prstGeom prst="rect">
            <a:avLst/>
          </a:prstGeom>
          <a:solidFill>
            <a:srgbClr val="3D4548"/>
          </a:solidFill>
          <a:ln/>
        </p:spPr>
      </p:sp>
      <p:sp>
        <p:nvSpPr>
          <p:cNvPr id="47" name="Shape 35"/>
          <p:cNvSpPr/>
          <p:nvPr/>
        </p:nvSpPr>
        <p:spPr>
          <a:xfrm>
            <a:off x="5457825" y="3218259"/>
            <a:ext cx="1485900" cy="21431"/>
          </a:xfrm>
          <a:prstGeom prst="rect">
            <a:avLst/>
          </a:prstGeom>
          <a:solidFill>
            <a:srgbClr val="E17055"/>
          </a:solidFill>
          <a:ln/>
        </p:spPr>
      </p:sp>
      <p:pic>
        <p:nvPicPr>
          <p:cNvPr id="48" name="Image 9" descr="preencoded.png">    </p:cNvPr>
          <p:cNvPicPr>
            <a:picLocks noChangeAspect="1"/>
          </p:cNvPicPr>
          <p:nvPr/>
        </p:nvPicPr>
        <p:blipFill>
          <a:blip r:embed="rId10"/>
          <a:stretch>
            <a:fillRect/>
          </a:stretch>
        </p:blipFill>
        <p:spPr>
          <a:xfrm>
            <a:off x="6086475" y="3361134"/>
            <a:ext cx="228600" cy="228600"/>
          </a:xfrm>
          <a:prstGeom prst="rect">
            <a:avLst/>
          </a:prstGeom>
        </p:spPr>
      </p:pic>
      <p:sp>
        <p:nvSpPr>
          <p:cNvPr id="49" name="Text 36"/>
          <p:cNvSpPr/>
          <p:nvPr/>
        </p:nvSpPr>
        <p:spPr>
          <a:xfrm>
            <a:off x="5747147" y="3696891"/>
            <a:ext cx="907256"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SCALE ARCHITECT</a:t>
            </a:r>
            <a:endParaRPr lang="en-US" sz="834" dirty="0"/>
          </a:p>
        </p:txBody>
      </p:sp>
      <p:sp>
        <p:nvSpPr>
          <p:cNvPr id="50" name="Text 37"/>
          <p:cNvSpPr/>
          <p:nvPr/>
        </p:nvSpPr>
        <p:spPr>
          <a:xfrm>
            <a:off x="5564981" y="3905483"/>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Growth &amp; Scalability: Identifying bottlenecks when moving from 10 to 10,000 users.</a:t>
            </a:r>
            <a:endParaRPr lang="en-US" sz="621" dirty="0"/>
          </a:p>
        </p:txBody>
      </p:sp>
      <p:sp>
        <p:nvSpPr>
          <p:cNvPr id="51" name="Shape 38"/>
          <p:cNvSpPr/>
          <p:nvPr/>
        </p:nvSpPr>
        <p:spPr>
          <a:xfrm>
            <a:off x="7086600" y="3218259"/>
            <a:ext cx="1485900" cy="1450181"/>
          </a:xfrm>
          <a:prstGeom prst="rect">
            <a:avLst/>
          </a:prstGeom>
          <a:solidFill>
            <a:srgbClr val="3D4548"/>
          </a:solidFill>
          <a:ln/>
        </p:spPr>
      </p:sp>
      <p:sp>
        <p:nvSpPr>
          <p:cNvPr id="52" name="Shape 39"/>
          <p:cNvSpPr/>
          <p:nvPr/>
        </p:nvSpPr>
        <p:spPr>
          <a:xfrm>
            <a:off x="7086600" y="3218259"/>
            <a:ext cx="1485900" cy="21431"/>
          </a:xfrm>
          <a:prstGeom prst="rect">
            <a:avLst/>
          </a:prstGeom>
          <a:solidFill>
            <a:srgbClr val="E17055"/>
          </a:solidFill>
          <a:ln/>
        </p:spPr>
      </p:sp>
      <p:pic>
        <p:nvPicPr>
          <p:cNvPr id="53" name="Image 10" descr="preencoded.png">    </p:cNvPr>
          <p:cNvPicPr>
            <a:picLocks noChangeAspect="1"/>
          </p:cNvPicPr>
          <p:nvPr/>
        </p:nvPicPr>
        <p:blipFill>
          <a:blip r:embed="rId11"/>
          <a:stretch>
            <a:fillRect/>
          </a:stretch>
        </p:blipFill>
        <p:spPr>
          <a:xfrm>
            <a:off x="7715250" y="3339703"/>
            <a:ext cx="228600" cy="228600"/>
          </a:xfrm>
          <a:prstGeom prst="rect">
            <a:avLst/>
          </a:prstGeom>
        </p:spPr>
      </p:pic>
      <p:sp>
        <p:nvSpPr>
          <p:cNvPr id="54" name="Text 40"/>
          <p:cNvSpPr/>
          <p:nvPr/>
        </p:nvSpPr>
        <p:spPr>
          <a:xfrm>
            <a:off x="7226796" y="3675459"/>
            <a:ext cx="1205508" cy="137154"/>
          </a:xfrm>
          <a:prstGeom prst="rect">
            <a:avLst/>
          </a:prstGeom>
          <a:noFill/>
          <a:ln/>
        </p:spPr>
        <p:txBody>
          <a:bodyPr wrap="none" lIns="0" tIns="0" rIns="0" bIns="0" rtlCol="0" anchor="t">
            <a:spAutoFit/>
          </a:bodyPr>
          <a:lstStyle/>
          <a:p>
            <a:pPr algn="ctr" indent="0" marL="0">
              <a:lnSpc>
                <a:spcPts val="1100"/>
              </a:lnSpc>
              <a:buNone/>
            </a:pPr>
            <a:r>
              <a:rPr lang="en-US" sz="834" spc="1" kern="0" dirty="0">
                <a:solidFill>
                  <a:srgbClr val="DFE6E9"/>
                </a:solidFill>
                <a:latin typeface="Oswald" pitchFamily="34" charset="0"/>
                <a:ea typeface="Oswald" pitchFamily="34" charset="-122"/>
                <a:cs typeface="Oswald" pitchFamily="34" charset="-120"/>
              </a:rPr>
              <a:t>HISTORIAN'S JUDGMENT</a:t>
            </a:r>
            <a:endParaRPr lang="en-US" sz="834" dirty="0"/>
          </a:p>
        </p:txBody>
      </p:sp>
      <p:sp>
        <p:nvSpPr>
          <p:cNvPr id="55" name="Text 41"/>
          <p:cNvSpPr/>
          <p:nvPr/>
        </p:nvSpPr>
        <p:spPr>
          <a:xfrm>
            <a:off x="7193756" y="3884051"/>
            <a:ext cx="1271588" cy="359978"/>
          </a:xfrm>
          <a:prstGeom prst="rect">
            <a:avLst/>
          </a:prstGeom>
          <a:noFill/>
          <a:ln/>
        </p:spPr>
        <p:txBody>
          <a:bodyPr wrap="square" lIns="0" tIns="0" rIns="0" bIns="0" rtlCol="0" anchor="t">
            <a:spAutoFit/>
          </a:bodyPr>
          <a:lstStyle/>
          <a:p>
            <a:pPr algn="ctr" indent="0" marL="0">
              <a:lnSpc>
                <a:spcPts val="900"/>
              </a:lnSpc>
              <a:buNone/>
            </a:pPr>
            <a:r>
              <a:rPr lang="en-US" sz="621" dirty="0">
                <a:solidFill>
                  <a:srgbClr val="B2BEC3"/>
                </a:solidFill>
                <a:latin typeface="Roboto Slab" pitchFamily="34" charset="0"/>
                <a:ea typeface="Roboto Slab" pitchFamily="34" charset="-122"/>
                <a:cs typeface="Roboto Slab" pitchFamily="34" charset="-120"/>
              </a:rPr>
              <a:t>Temporal analysis: Macro trends, timing, and the Gartner Hype Cycle.</a:t>
            </a:r>
            <a:endParaRPr lang="en-US" sz="621" dirty="0"/>
          </a:p>
        </p:txBody>
      </p:sp>
      <p:sp>
        <p:nvSpPr>
          <p:cNvPr id="56" name="Text 42"/>
          <p:cNvSpPr/>
          <p:nvPr/>
        </p:nvSpPr>
        <p:spPr>
          <a:xfrm>
            <a:off x="857250" y="4839891"/>
            <a:ext cx="3186113" cy="148233"/>
          </a:xfrm>
          <a:prstGeom prst="rect">
            <a:avLst/>
          </a:prstGeom>
          <a:noFill/>
          <a:ln/>
        </p:spPr>
        <p:txBody>
          <a:bodyPr wrap="none" lIns="0" tIns="0" rIns="0" bIns="0" rtlCol="0" anchor="t">
            <a:spAutoFit/>
          </a:bodyPr>
          <a:lstStyle/>
          <a:p>
            <a:pPr algn="l" indent="0" marL="0">
              <a:lnSpc>
                <a:spcPts val="900"/>
              </a:lnSpc>
              <a:buNone/>
            </a:pPr>
            <a:r>
              <a:rPr lang="en-US" sz="727" spc="2" kern="0" dirty="0">
                <a:solidFill>
                  <a:srgbClr val="B2BEC3"/>
                </a:solidFill>
                <a:latin typeface="Oswald" pitchFamily="34" charset="0"/>
                <a:ea typeface="Oswald" pitchFamily="34" charset="-122"/>
                <a:cs typeface="Oswald" pitchFamily="34" charset="-120"/>
              </a:rPr>
              <a:t>PROPRIETARY METHODOLOGY FOR RIGOROUS IDEA VALIDATION</a:t>
            </a:r>
            <a:endParaRPr lang="en-US" sz="72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10 SCIENTIFIC APPROACHES</a:t>
            </a:r>
            <a:endParaRPr lang="en-US" sz="2436" dirty="0"/>
          </a:p>
        </p:txBody>
      </p:sp>
      <p:sp>
        <p:nvSpPr>
          <p:cNvPr id="5" name="Text 1"/>
          <p:cNvSpPr/>
          <p:nvPr/>
        </p:nvSpPr>
        <p:spPr>
          <a:xfrm>
            <a:off x="571500" y="1007269"/>
            <a:ext cx="8572500" cy="189309"/>
          </a:xfrm>
          <a:prstGeom prst="rect">
            <a:avLst/>
          </a:prstGeom>
          <a:noFill/>
          <a:ln/>
        </p:spPr>
        <p:txBody>
          <a:bodyPr wrap="none" lIns="0" tIns="0" rIns="0" bIns="0" rtlCol="0" anchor="t">
            <a:spAutoFit/>
          </a:bodyPr>
          <a:lstStyle/>
          <a:p>
            <a:pPr algn="l" indent="0" marL="0">
              <a:lnSpc>
                <a:spcPts val="1400"/>
              </a:lnSpc>
              <a:buNone/>
            </a:pPr>
            <a:r>
              <a:rPr lang="en-US" sz="1050" dirty="0">
                <a:solidFill>
                  <a:srgbClr val="B2BEC3"/>
                </a:solidFill>
                <a:latin typeface="Roboto Slab" pitchFamily="34" charset="0"/>
                <a:ea typeface="Roboto Slab" pitchFamily="34" charset="-122"/>
                <a:cs typeface="Roboto Slab" pitchFamily="34" charset="-120"/>
              </a:rPr>
              <a:t>Our Analytical Engine: Integrating Academic Rigor with Industry Best Practices</a:t>
            </a:r>
            <a:endParaRPr lang="en-US" sz="1050" dirty="0"/>
          </a:p>
        </p:txBody>
      </p:sp>
      <p:sp>
        <p:nvSpPr>
          <p:cNvPr id="6" name="Shape 2"/>
          <p:cNvSpPr/>
          <p:nvPr/>
        </p:nvSpPr>
        <p:spPr>
          <a:xfrm>
            <a:off x="571500" y="1625203"/>
            <a:ext cx="1485900" cy="1450181"/>
          </a:xfrm>
          <a:prstGeom prst="rect">
            <a:avLst/>
          </a:prstGeom>
          <a:solidFill>
            <a:srgbClr val="3D4548"/>
          </a:solidFill>
          <a:ln/>
        </p:spPr>
      </p:sp>
      <p:sp>
        <p:nvSpPr>
          <p:cNvPr id="7" name="Shape 3"/>
          <p:cNvSpPr/>
          <p:nvPr/>
        </p:nvSpPr>
        <p:spPr>
          <a:xfrm>
            <a:off x="571500" y="1625203"/>
            <a:ext cx="1485900" cy="21431"/>
          </a:xfrm>
          <a:prstGeom prst="rect">
            <a:avLst/>
          </a:prstGeom>
          <a:solidFill>
            <a:srgbClr val="E17055"/>
          </a:solidFill>
          <a:ln/>
        </p:spPr>
      </p:sp>
      <p:sp>
        <p:nvSpPr>
          <p:cNvPr id="8" name="Text 4"/>
          <p:cNvSpPr/>
          <p:nvPr/>
        </p:nvSpPr>
        <p:spPr>
          <a:xfrm>
            <a:off x="678656" y="1768078"/>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LEAN STARTUP</a:t>
            </a:r>
            <a:endParaRPr lang="en-US" sz="942" dirty="0"/>
          </a:p>
        </p:txBody>
      </p:sp>
      <p:sp>
        <p:nvSpPr>
          <p:cNvPr id="9" name="Text 5"/>
          <p:cNvSpPr/>
          <p:nvPr/>
        </p:nvSpPr>
        <p:spPr>
          <a:xfrm>
            <a:off x="678656" y="1993804"/>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Build-Measure-Learn loops to test riskiest assumptions with MVPs.</a:t>
            </a:r>
            <a:endParaRPr lang="en-US" sz="727" dirty="0"/>
          </a:p>
        </p:txBody>
      </p:sp>
      <p:sp>
        <p:nvSpPr>
          <p:cNvPr id="10" name="Shape 6"/>
          <p:cNvSpPr/>
          <p:nvPr/>
        </p:nvSpPr>
        <p:spPr>
          <a:xfrm>
            <a:off x="2200275" y="1625203"/>
            <a:ext cx="1485900" cy="1450181"/>
          </a:xfrm>
          <a:prstGeom prst="rect">
            <a:avLst/>
          </a:prstGeom>
          <a:solidFill>
            <a:srgbClr val="3D4548"/>
          </a:solidFill>
          <a:ln/>
        </p:spPr>
      </p:sp>
      <p:sp>
        <p:nvSpPr>
          <p:cNvPr id="11" name="Shape 7"/>
          <p:cNvSpPr/>
          <p:nvPr/>
        </p:nvSpPr>
        <p:spPr>
          <a:xfrm>
            <a:off x="2200275" y="1625203"/>
            <a:ext cx="1485900" cy="21431"/>
          </a:xfrm>
          <a:prstGeom prst="rect">
            <a:avLst/>
          </a:prstGeom>
          <a:solidFill>
            <a:srgbClr val="E17055"/>
          </a:solidFill>
          <a:ln/>
        </p:spPr>
      </p:sp>
      <p:sp>
        <p:nvSpPr>
          <p:cNvPr id="12" name="Text 8"/>
          <p:cNvSpPr/>
          <p:nvPr/>
        </p:nvSpPr>
        <p:spPr>
          <a:xfrm>
            <a:off x="2307431" y="1768078"/>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DESIGN THINKING</a:t>
            </a:r>
            <a:endParaRPr lang="en-US" sz="942" dirty="0"/>
          </a:p>
        </p:txBody>
      </p:sp>
      <p:sp>
        <p:nvSpPr>
          <p:cNvPr id="13" name="Text 9"/>
          <p:cNvSpPr/>
          <p:nvPr/>
        </p:nvSpPr>
        <p:spPr>
          <a:xfrm>
            <a:off x="2307431" y="1993804"/>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Human-centered empathy and rapid prototyping for user needs.</a:t>
            </a:r>
            <a:endParaRPr lang="en-US" sz="727" dirty="0"/>
          </a:p>
        </p:txBody>
      </p:sp>
      <p:sp>
        <p:nvSpPr>
          <p:cNvPr id="14" name="Shape 10"/>
          <p:cNvSpPr/>
          <p:nvPr/>
        </p:nvSpPr>
        <p:spPr>
          <a:xfrm>
            <a:off x="3829050" y="1625203"/>
            <a:ext cx="1485900" cy="1450181"/>
          </a:xfrm>
          <a:prstGeom prst="rect">
            <a:avLst/>
          </a:prstGeom>
          <a:solidFill>
            <a:srgbClr val="3D4548"/>
          </a:solidFill>
          <a:ln/>
        </p:spPr>
      </p:sp>
      <p:sp>
        <p:nvSpPr>
          <p:cNvPr id="15" name="Shape 11"/>
          <p:cNvSpPr/>
          <p:nvPr/>
        </p:nvSpPr>
        <p:spPr>
          <a:xfrm>
            <a:off x="3829050" y="1625203"/>
            <a:ext cx="1485900" cy="21431"/>
          </a:xfrm>
          <a:prstGeom prst="rect">
            <a:avLst/>
          </a:prstGeom>
          <a:solidFill>
            <a:srgbClr val="E17055"/>
          </a:solidFill>
          <a:ln/>
        </p:spPr>
      </p:sp>
      <p:sp>
        <p:nvSpPr>
          <p:cNvPr id="16" name="Text 12"/>
          <p:cNvSpPr/>
          <p:nvPr/>
        </p:nvSpPr>
        <p:spPr>
          <a:xfrm>
            <a:off x="3936206" y="1768078"/>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SYSTEMS THINKING</a:t>
            </a:r>
            <a:endParaRPr lang="en-US" sz="942" dirty="0"/>
          </a:p>
        </p:txBody>
      </p:sp>
      <p:sp>
        <p:nvSpPr>
          <p:cNvPr id="17" name="Text 13"/>
          <p:cNvSpPr/>
          <p:nvPr/>
        </p:nvSpPr>
        <p:spPr>
          <a:xfrm>
            <a:off x="3936206" y="1993804"/>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Mapping reinforcing and balancing loops within the business ecosystem.</a:t>
            </a:r>
            <a:endParaRPr lang="en-US" sz="727" dirty="0"/>
          </a:p>
        </p:txBody>
      </p:sp>
      <p:sp>
        <p:nvSpPr>
          <p:cNvPr id="18" name="Shape 14"/>
          <p:cNvSpPr/>
          <p:nvPr/>
        </p:nvSpPr>
        <p:spPr>
          <a:xfrm>
            <a:off x="5457825" y="1625203"/>
            <a:ext cx="1485900" cy="1450181"/>
          </a:xfrm>
          <a:prstGeom prst="rect">
            <a:avLst/>
          </a:prstGeom>
          <a:solidFill>
            <a:srgbClr val="3D4548"/>
          </a:solidFill>
          <a:ln/>
        </p:spPr>
      </p:sp>
      <p:sp>
        <p:nvSpPr>
          <p:cNvPr id="19" name="Shape 15"/>
          <p:cNvSpPr/>
          <p:nvPr/>
        </p:nvSpPr>
        <p:spPr>
          <a:xfrm>
            <a:off x="5457825" y="1625203"/>
            <a:ext cx="1485900" cy="21431"/>
          </a:xfrm>
          <a:prstGeom prst="rect">
            <a:avLst/>
          </a:prstGeom>
          <a:solidFill>
            <a:srgbClr val="E17055"/>
          </a:solidFill>
          <a:ln/>
        </p:spPr>
      </p:sp>
      <p:sp>
        <p:nvSpPr>
          <p:cNvPr id="20" name="Text 16"/>
          <p:cNvSpPr/>
          <p:nvPr/>
        </p:nvSpPr>
        <p:spPr>
          <a:xfrm>
            <a:off x="5564981" y="1768078"/>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FIRST PRINCIPLES</a:t>
            </a:r>
            <a:endParaRPr lang="en-US" sz="942" dirty="0"/>
          </a:p>
        </p:txBody>
      </p:sp>
      <p:sp>
        <p:nvSpPr>
          <p:cNvPr id="21" name="Text 17"/>
          <p:cNvSpPr/>
          <p:nvPr/>
        </p:nvSpPr>
        <p:spPr>
          <a:xfrm>
            <a:off x="5564981" y="1993804"/>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Deconstructing ideas to fundamental truths to rebuild without bias.</a:t>
            </a:r>
            <a:endParaRPr lang="en-US" sz="727" dirty="0"/>
          </a:p>
        </p:txBody>
      </p:sp>
      <p:sp>
        <p:nvSpPr>
          <p:cNvPr id="22" name="Shape 18"/>
          <p:cNvSpPr/>
          <p:nvPr/>
        </p:nvSpPr>
        <p:spPr>
          <a:xfrm>
            <a:off x="7086600" y="1625203"/>
            <a:ext cx="1485900" cy="1450181"/>
          </a:xfrm>
          <a:prstGeom prst="rect">
            <a:avLst/>
          </a:prstGeom>
          <a:solidFill>
            <a:srgbClr val="3D4548"/>
          </a:solidFill>
          <a:ln/>
        </p:spPr>
      </p:sp>
      <p:sp>
        <p:nvSpPr>
          <p:cNvPr id="23" name="Shape 19"/>
          <p:cNvSpPr/>
          <p:nvPr/>
        </p:nvSpPr>
        <p:spPr>
          <a:xfrm>
            <a:off x="7086600" y="1625203"/>
            <a:ext cx="1485900" cy="21431"/>
          </a:xfrm>
          <a:prstGeom prst="rect">
            <a:avLst/>
          </a:prstGeom>
          <a:solidFill>
            <a:srgbClr val="E17055"/>
          </a:solidFill>
          <a:ln/>
        </p:spPr>
      </p:sp>
      <p:sp>
        <p:nvSpPr>
          <p:cNvPr id="24" name="Text 20"/>
          <p:cNvSpPr/>
          <p:nvPr/>
        </p:nvSpPr>
        <p:spPr>
          <a:xfrm>
            <a:off x="7193756" y="1768078"/>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JOBS TO BE DONE</a:t>
            </a:r>
            <a:endParaRPr lang="en-US" sz="942" dirty="0"/>
          </a:p>
        </p:txBody>
      </p:sp>
      <p:sp>
        <p:nvSpPr>
          <p:cNvPr id="25" name="Text 21"/>
          <p:cNvSpPr/>
          <p:nvPr/>
        </p:nvSpPr>
        <p:spPr>
          <a:xfrm>
            <a:off x="7193756" y="1993804"/>
            <a:ext cx="1271588" cy="560003"/>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Identifying the functional and emotional "jobs" customers hire products for.</a:t>
            </a:r>
            <a:endParaRPr lang="en-US" sz="727" dirty="0"/>
          </a:p>
        </p:txBody>
      </p:sp>
      <p:sp>
        <p:nvSpPr>
          <p:cNvPr id="26" name="Shape 22"/>
          <p:cNvSpPr/>
          <p:nvPr/>
        </p:nvSpPr>
        <p:spPr>
          <a:xfrm>
            <a:off x="571500" y="3218259"/>
            <a:ext cx="1485900" cy="1450181"/>
          </a:xfrm>
          <a:prstGeom prst="rect">
            <a:avLst/>
          </a:prstGeom>
          <a:solidFill>
            <a:srgbClr val="3D4548"/>
          </a:solidFill>
          <a:ln/>
        </p:spPr>
      </p:sp>
      <p:sp>
        <p:nvSpPr>
          <p:cNvPr id="27" name="Shape 23"/>
          <p:cNvSpPr/>
          <p:nvPr/>
        </p:nvSpPr>
        <p:spPr>
          <a:xfrm>
            <a:off x="571500" y="3218259"/>
            <a:ext cx="1485900" cy="21431"/>
          </a:xfrm>
          <a:prstGeom prst="rect">
            <a:avLst/>
          </a:prstGeom>
          <a:solidFill>
            <a:srgbClr val="E17055"/>
          </a:solidFill>
          <a:ln/>
        </p:spPr>
      </p:sp>
      <p:sp>
        <p:nvSpPr>
          <p:cNvPr id="28" name="Text 24"/>
          <p:cNvSpPr/>
          <p:nvPr/>
        </p:nvSpPr>
        <p:spPr>
          <a:xfrm>
            <a:off x="678656" y="3361134"/>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BLUE OCEAN</a:t>
            </a:r>
            <a:endParaRPr lang="en-US" sz="942" dirty="0"/>
          </a:p>
        </p:txBody>
      </p:sp>
      <p:sp>
        <p:nvSpPr>
          <p:cNvPr id="29" name="Text 25"/>
          <p:cNvSpPr/>
          <p:nvPr/>
        </p:nvSpPr>
        <p:spPr>
          <a:xfrm>
            <a:off x="678656" y="3586860"/>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Creating uncontested market space through value innovation.</a:t>
            </a:r>
            <a:endParaRPr lang="en-US" sz="727" dirty="0"/>
          </a:p>
        </p:txBody>
      </p:sp>
      <p:sp>
        <p:nvSpPr>
          <p:cNvPr id="30" name="Shape 26"/>
          <p:cNvSpPr/>
          <p:nvPr/>
        </p:nvSpPr>
        <p:spPr>
          <a:xfrm>
            <a:off x="2200275" y="3218259"/>
            <a:ext cx="1485900" cy="1450181"/>
          </a:xfrm>
          <a:prstGeom prst="rect">
            <a:avLst/>
          </a:prstGeom>
          <a:solidFill>
            <a:srgbClr val="3D4548"/>
          </a:solidFill>
          <a:ln/>
        </p:spPr>
      </p:sp>
      <p:sp>
        <p:nvSpPr>
          <p:cNvPr id="31" name="Shape 27"/>
          <p:cNvSpPr/>
          <p:nvPr/>
        </p:nvSpPr>
        <p:spPr>
          <a:xfrm>
            <a:off x="2200275" y="3218259"/>
            <a:ext cx="1485900" cy="21431"/>
          </a:xfrm>
          <a:prstGeom prst="rect">
            <a:avLst/>
          </a:prstGeom>
          <a:solidFill>
            <a:srgbClr val="E17055"/>
          </a:solidFill>
          <a:ln/>
        </p:spPr>
      </p:sp>
      <p:sp>
        <p:nvSpPr>
          <p:cNvPr id="32" name="Text 28"/>
          <p:cNvSpPr/>
          <p:nvPr/>
        </p:nvSpPr>
        <p:spPr>
          <a:xfrm>
            <a:off x="2307431" y="3361134"/>
            <a:ext cx="1271588" cy="308577"/>
          </a:xfrm>
          <a:prstGeom prst="rect">
            <a:avLst/>
          </a:prstGeom>
          <a:noFill/>
          <a:ln/>
        </p:spPr>
        <p:txBody>
          <a:bodyPr wrap="squar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BUSINESS MODEL CANVAS</a:t>
            </a:r>
            <a:endParaRPr lang="en-US" sz="942" dirty="0"/>
          </a:p>
        </p:txBody>
      </p:sp>
      <p:sp>
        <p:nvSpPr>
          <p:cNvPr id="33" name="Text 29"/>
          <p:cNvSpPr/>
          <p:nvPr/>
        </p:nvSpPr>
        <p:spPr>
          <a:xfrm>
            <a:off x="2307431" y="3741148"/>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Mapping 9 building blocks to identify structural vulnerabilities.</a:t>
            </a:r>
            <a:endParaRPr lang="en-US" sz="727" dirty="0"/>
          </a:p>
        </p:txBody>
      </p:sp>
      <p:sp>
        <p:nvSpPr>
          <p:cNvPr id="34" name="Shape 30"/>
          <p:cNvSpPr/>
          <p:nvPr/>
        </p:nvSpPr>
        <p:spPr>
          <a:xfrm>
            <a:off x="3829050" y="3218259"/>
            <a:ext cx="1485900" cy="1450181"/>
          </a:xfrm>
          <a:prstGeom prst="rect">
            <a:avLst/>
          </a:prstGeom>
          <a:solidFill>
            <a:srgbClr val="3D4548"/>
          </a:solidFill>
          <a:ln/>
        </p:spPr>
      </p:sp>
      <p:sp>
        <p:nvSpPr>
          <p:cNvPr id="35" name="Shape 31"/>
          <p:cNvSpPr/>
          <p:nvPr/>
        </p:nvSpPr>
        <p:spPr>
          <a:xfrm>
            <a:off x="3829050" y="3218259"/>
            <a:ext cx="1485900" cy="21431"/>
          </a:xfrm>
          <a:prstGeom prst="rect">
            <a:avLst/>
          </a:prstGeom>
          <a:solidFill>
            <a:srgbClr val="E17055"/>
          </a:solidFill>
          <a:ln/>
        </p:spPr>
      </p:sp>
      <p:sp>
        <p:nvSpPr>
          <p:cNvPr id="36" name="Text 32"/>
          <p:cNvSpPr/>
          <p:nvPr/>
        </p:nvSpPr>
        <p:spPr>
          <a:xfrm>
            <a:off x="3936206" y="3361134"/>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SWOT + PESTLE</a:t>
            </a:r>
            <a:endParaRPr lang="en-US" sz="942" dirty="0"/>
          </a:p>
        </p:txBody>
      </p:sp>
      <p:sp>
        <p:nvSpPr>
          <p:cNvPr id="37" name="Text 33"/>
          <p:cNvSpPr/>
          <p:nvPr/>
        </p:nvSpPr>
        <p:spPr>
          <a:xfrm>
            <a:off x="3936206" y="3586860"/>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Combined internal and external macro-environmental analysis.</a:t>
            </a:r>
            <a:endParaRPr lang="en-US" sz="727" dirty="0"/>
          </a:p>
        </p:txBody>
      </p:sp>
      <p:sp>
        <p:nvSpPr>
          <p:cNvPr id="38" name="Shape 34"/>
          <p:cNvSpPr/>
          <p:nvPr/>
        </p:nvSpPr>
        <p:spPr>
          <a:xfrm>
            <a:off x="5457825" y="3218259"/>
            <a:ext cx="1485900" cy="1450181"/>
          </a:xfrm>
          <a:prstGeom prst="rect">
            <a:avLst/>
          </a:prstGeom>
          <a:solidFill>
            <a:srgbClr val="3D4548"/>
          </a:solidFill>
          <a:ln/>
        </p:spPr>
      </p:sp>
      <p:sp>
        <p:nvSpPr>
          <p:cNvPr id="39" name="Shape 35"/>
          <p:cNvSpPr/>
          <p:nvPr/>
        </p:nvSpPr>
        <p:spPr>
          <a:xfrm>
            <a:off x="5457825" y="3218259"/>
            <a:ext cx="1485900" cy="21431"/>
          </a:xfrm>
          <a:prstGeom prst="rect">
            <a:avLst/>
          </a:prstGeom>
          <a:solidFill>
            <a:srgbClr val="E17055"/>
          </a:solidFill>
          <a:ln/>
        </p:spPr>
      </p:sp>
      <p:sp>
        <p:nvSpPr>
          <p:cNvPr id="40" name="Text 36"/>
          <p:cNvSpPr/>
          <p:nvPr/>
        </p:nvSpPr>
        <p:spPr>
          <a:xfrm>
            <a:off x="5564981" y="3361134"/>
            <a:ext cx="1271588" cy="308577"/>
          </a:xfrm>
          <a:prstGeom prst="rect">
            <a:avLst/>
          </a:prstGeom>
          <a:noFill/>
          <a:ln/>
        </p:spPr>
        <p:txBody>
          <a:bodyPr wrap="squar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THEORY OF CONSTRAINTS</a:t>
            </a:r>
            <a:endParaRPr lang="en-US" sz="942" dirty="0"/>
          </a:p>
        </p:txBody>
      </p:sp>
      <p:sp>
        <p:nvSpPr>
          <p:cNvPr id="41" name="Text 37"/>
          <p:cNvSpPr/>
          <p:nvPr/>
        </p:nvSpPr>
        <p:spPr>
          <a:xfrm>
            <a:off x="5564981" y="3741148"/>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Identifying and elevating the single biggest bottleneck in the system.</a:t>
            </a:r>
            <a:endParaRPr lang="en-US" sz="727" dirty="0"/>
          </a:p>
        </p:txBody>
      </p:sp>
      <p:sp>
        <p:nvSpPr>
          <p:cNvPr id="42" name="Shape 38"/>
          <p:cNvSpPr/>
          <p:nvPr/>
        </p:nvSpPr>
        <p:spPr>
          <a:xfrm>
            <a:off x="7086600" y="3218259"/>
            <a:ext cx="1485900" cy="1450181"/>
          </a:xfrm>
          <a:prstGeom prst="rect">
            <a:avLst/>
          </a:prstGeom>
          <a:solidFill>
            <a:srgbClr val="3D4548"/>
          </a:solidFill>
          <a:ln/>
        </p:spPr>
      </p:sp>
      <p:sp>
        <p:nvSpPr>
          <p:cNvPr id="43" name="Shape 39"/>
          <p:cNvSpPr/>
          <p:nvPr/>
        </p:nvSpPr>
        <p:spPr>
          <a:xfrm>
            <a:off x="7086600" y="3218259"/>
            <a:ext cx="1485900" cy="21431"/>
          </a:xfrm>
          <a:prstGeom prst="rect">
            <a:avLst/>
          </a:prstGeom>
          <a:solidFill>
            <a:srgbClr val="E17055"/>
          </a:solidFill>
          <a:ln/>
        </p:spPr>
      </p:sp>
      <p:sp>
        <p:nvSpPr>
          <p:cNvPr id="44" name="Text 40"/>
          <p:cNvSpPr/>
          <p:nvPr/>
        </p:nvSpPr>
        <p:spPr>
          <a:xfrm>
            <a:off x="7193756" y="3339703"/>
            <a:ext cx="1271588" cy="154288"/>
          </a:xfrm>
          <a:prstGeom prst="rect">
            <a:avLst/>
          </a:prstGeom>
          <a:noFill/>
          <a:ln/>
        </p:spPr>
        <p:txBody>
          <a:bodyPr wrap="none" lIns="0" tIns="0" rIns="0" bIns="0" rtlCol="0" anchor="t">
            <a:spAutoFit/>
          </a:bodyPr>
          <a:lstStyle/>
          <a:p>
            <a:pPr algn="l" indent="0" marL="0">
              <a:lnSpc>
                <a:spcPts val="1200"/>
              </a:lnSpc>
              <a:buNone/>
            </a:pPr>
            <a:r>
              <a:rPr lang="en-US" sz="942" spc="1" kern="0" dirty="0">
                <a:solidFill>
                  <a:srgbClr val="DFE6E9"/>
                </a:solidFill>
                <a:latin typeface="Oswald" pitchFamily="34" charset="0"/>
                <a:ea typeface="Oswald" pitchFamily="34" charset="-122"/>
                <a:cs typeface="Oswald" pitchFamily="34" charset="-120"/>
              </a:rPr>
              <a:t>SCENARIO PLANNING</a:t>
            </a:r>
            <a:endParaRPr lang="en-US" sz="942" dirty="0"/>
          </a:p>
        </p:txBody>
      </p:sp>
      <p:sp>
        <p:nvSpPr>
          <p:cNvPr id="45" name="Text 41"/>
          <p:cNvSpPr/>
          <p:nvPr/>
        </p:nvSpPr>
        <p:spPr>
          <a:xfrm>
            <a:off x="7193756" y="3565429"/>
            <a:ext cx="1271588"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Preparing for multiple plausible futures through 2x2 uncertainty matrices.</a:t>
            </a:r>
            <a:endParaRPr lang="en-US" sz="727" dirty="0"/>
          </a:p>
        </p:txBody>
      </p:sp>
      <p:sp>
        <p:nvSpPr>
          <p:cNvPr id="46" name="Text 42"/>
          <p:cNvSpPr/>
          <p:nvPr/>
        </p:nvSpPr>
        <p:spPr>
          <a:xfrm>
            <a:off x="1143000" y="4911328"/>
            <a:ext cx="3046809" cy="167878"/>
          </a:xfrm>
          <a:prstGeom prst="rect">
            <a:avLst/>
          </a:prstGeom>
          <a:noFill/>
          <a:ln/>
        </p:spPr>
        <p:txBody>
          <a:bodyPr wrap="none" lIns="0" tIns="0" rIns="0" bIns="0" rtlCol="0" anchor="t">
            <a:spAutoFit/>
          </a:bodyPr>
          <a:lstStyle/>
          <a:p>
            <a:pPr algn="l" indent="0" marL="0">
              <a:lnSpc>
                <a:spcPts val="1100"/>
              </a:lnSpc>
              <a:buNone/>
            </a:pPr>
            <a:r>
              <a:rPr lang="en-US" sz="834" spc="2" kern="0" dirty="0">
                <a:solidFill>
                  <a:srgbClr val="B2BEC3"/>
                </a:solidFill>
                <a:latin typeface="Oswald" pitchFamily="34" charset="0"/>
                <a:ea typeface="Oswald" pitchFamily="34" charset="-122"/>
                <a:cs typeface="Oswald" pitchFamily="34" charset="-120"/>
              </a:rPr>
              <a:t>SYSTEMATIC INTEGRATION FOR UNBIASED VALIDATION</a:t>
            </a:r>
            <a:endParaRPr lang="en-US" sz="834"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428625" y="285750"/>
            <a:ext cx="8715375" cy="444698"/>
          </a:xfrm>
          <a:prstGeom prst="rect">
            <a:avLst/>
          </a:prstGeom>
          <a:noFill/>
          <a:ln/>
        </p:spPr>
        <p:txBody>
          <a:bodyPr wrap="none" lIns="0" tIns="0" rIns="0" bIns="0" rtlCol="0" anchor="t">
            <a:spAutoFit/>
          </a:bodyPr>
          <a:lstStyle/>
          <a:p>
            <a:pPr algn="l" indent="0" marL="0">
              <a:lnSpc>
                <a:spcPts val="2800"/>
              </a:lnSpc>
              <a:buNone/>
            </a:pPr>
            <a:r>
              <a:rPr lang="en-US" sz="2121" b="1" spc="3" kern="0" dirty="0">
                <a:solidFill>
                  <a:srgbClr val="E17055"/>
                </a:solidFill>
                <a:latin typeface="Oswald" pitchFamily="34" charset="0"/>
                <a:ea typeface="Oswald" pitchFamily="34" charset="-122"/>
                <a:cs typeface="Oswald" pitchFamily="34" charset="-120"/>
              </a:rPr>
              <a:t>SCAMPER MIND MAP: INNOVATION APPLIED</a:t>
            </a:r>
            <a:endParaRPr lang="en-US" sz="2121" dirty="0"/>
          </a:p>
        </p:txBody>
      </p:sp>
      <p:sp>
        <p:nvSpPr>
          <p:cNvPr id="5" name="Shape 1"/>
          <p:cNvSpPr/>
          <p:nvPr/>
        </p:nvSpPr>
        <p:spPr>
          <a:xfrm>
            <a:off x="3857625" y="2587823"/>
            <a:ext cx="1485900" cy="771525"/>
          </a:xfrm>
          <a:prstGeom prst="rect">
            <a:avLst/>
          </a:prstGeom>
          <a:solidFill>
            <a:srgbClr val="E17055"/>
          </a:solidFill>
          <a:ln w="27432">
            <a:solidFill>
              <a:srgbClr val="DFE6E9"/>
            </a:solidFill>
            <a:prstDash val="solid"/>
          </a:ln>
        </p:spPr>
      </p:sp>
      <p:sp>
        <p:nvSpPr>
          <p:cNvPr id="6" name="Text 2"/>
          <p:cNvSpPr/>
          <p:nvPr/>
        </p:nvSpPr>
        <p:spPr>
          <a:xfrm>
            <a:off x="4296073" y="2730698"/>
            <a:ext cx="551855" cy="296466"/>
          </a:xfrm>
          <a:prstGeom prst="rect">
            <a:avLst/>
          </a:prstGeom>
          <a:noFill/>
          <a:ln/>
        </p:spPr>
        <p:txBody>
          <a:bodyPr wrap="none" lIns="0" tIns="0" rIns="0" bIns="0" rtlCol="0" anchor="t">
            <a:spAutoFit/>
          </a:bodyPr>
          <a:lstStyle/>
          <a:p>
            <a:pPr algn="l" indent="0" marL="0">
              <a:lnSpc>
                <a:spcPts val="1900"/>
              </a:lnSpc>
              <a:buNone/>
            </a:pPr>
            <a:r>
              <a:rPr lang="en-US" sz="1486" spc="2" kern="0" dirty="0">
                <a:solidFill>
                  <a:srgbClr val="2D3436"/>
                </a:solidFill>
                <a:latin typeface="Oswald" pitchFamily="34" charset="0"/>
                <a:ea typeface="Oswald" pitchFamily="34" charset="-122"/>
                <a:cs typeface="Oswald" pitchFamily="34" charset="-120"/>
              </a:rPr>
              <a:t>UPVIA</a:t>
            </a:r>
            <a:endParaRPr lang="en-US" sz="1486" dirty="0"/>
          </a:p>
        </p:txBody>
      </p:sp>
      <p:sp>
        <p:nvSpPr>
          <p:cNvPr id="7" name="Text 3"/>
          <p:cNvSpPr/>
          <p:nvPr/>
        </p:nvSpPr>
        <p:spPr>
          <a:xfrm>
            <a:off x="3871913" y="3027164"/>
            <a:ext cx="1400175" cy="132159"/>
          </a:xfrm>
          <a:prstGeom prst="rect">
            <a:avLst/>
          </a:prstGeom>
          <a:noFill/>
          <a:ln/>
        </p:spPr>
        <p:txBody>
          <a:bodyPr wrap="none" lIns="0" tIns="0" rIns="0" bIns="0" rtlCol="0" anchor="t">
            <a:spAutoFit/>
          </a:bodyPr>
          <a:lstStyle/>
          <a:p>
            <a:pPr algn="l" indent="0" marL="0">
              <a:lnSpc>
                <a:spcPts val="900"/>
              </a:lnSpc>
              <a:buNone/>
            </a:pPr>
            <a:r>
              <a:rPr lang="en-US" sz="727" dirty="0">
                <a:solidFill>
                  <a:srgbClr val="2D3436"/>
                </a:solidFill>
                <a:latin typeface="Roboto Slab" pitchFamily="34" charset="0"/>
                <a:ea typeface="Roboto Slab" pitchFamily="34" charset="-122"/>
                <a:cs typeface="Roboto Slab" pitchFamily="34" charset="-120"/>
              </a:rPr>
              <a:t>INNOVATION ARCHITECTURE</a:t>
            </a:r>
            <a:endParaRPr lang="en-US" sz="727" dirty="0"/>
          </a:p>
        </p:txBody>
      </p:sp>
      <p:sp>
        <p:nvSpPr>
          <p:cNvPr id="8" name="Shape 4"/>
          <p:cNvSpPr/>
          <p:nvPr/>
        </p:nvSpPr>
        <p:spPr>
          <a:xfrm>
            <a:off x="1000125" y="1016198"/>
            <a:ext cx="2071688" cy="992981"/>
          </a:xfrm>
          <a:prstGeom prst="rect">
            <a:avLst/>
          </a:prstGeom>
          <a:solidFill>
            <a:srgbClr val="3D4548"/>
          </a:solidFill>
          <a:ln/>
        </p:spPr>
      </p:sp>
      <p:sp>
        <p:nvSpPr>
          <p:cNvPr id="9" name="Shape 5"/>
          <p:cNvSpPr/>
          <p:nvPr/>
        </p:nvSpPr>
        <p:spPr>
          <a:xfrm>
            <a:off x="1000125" y="1016198"/>
            <a:ext cx="2071688" cy="28575"/>
          </a:xfrm>
          <a:prstGeom prst="rect">
            <a:avLst/>
          </a:prstGeom>
          <a:solidFill>
            <a:srgbClr val="E17055"/>
          </a:solidFill>
          <a:ln/>
        </p:spPr>
      </p:sp>
      <p:sp>
        <p:nvSpPr>
          <p:cNvPr id="10" name="Text 6"/>
          <p:cNvSpPr/>
          <p:nvPr/>
        </p:nvSpPr>
        <p:spPr>
          <a:xfrm>
            <a:off x="1107281" y="1123355"/>
            <a:ext cx="78581"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S</a:t>
            </a:r>
            <a:endParaRPr lang="en-US" sz="1050" dirty="0"/>
          </a:p>
        </p:txBody>
      </p:sp>
      <p:sp>
        <p:nvSpPr>
          <p:cNvPr id="11" name="Text 7"/>
          <p:cNvSpPr/>
          <p:nvPr/>
        </p:nvSpPr>
        <p:spPr>
          <a:xfrm>
            <a:off x="1257300" y="1123355"/>
            <a:ext cx="737592"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SUBSTITUTE</a:t>
            </a:r>
            <a:endParaRPr lang="en-US" sz="1050" dirty="0"/>
          </a:p>
        </p:txBody>
      </p:sp>
      <p:sp>
        <p:nvSpPr>
          <p:cNvPr id="12" name="Text 8"/>
          <p:cNvSpPr/>
          <p:nvPr/>
        </p:nvSpPr>
        <p:spPr>
          <a:xfrm>
            <a:off x="1107281" y="1391245"/>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Digital-first intake systems and structured analytical frameworks to replace manual, ad-hoc processes.</a:t>
            </a:r>
            <a:endParaRPr lang="en-US" sz="727" dirty="0"/>
          </a:p>
        </p:txBody>
      </p:sp>
      <p:sp>
        <p:nvSpPr>
          <p:cNvPr id="13" name="Shape 9"/>
          <p:cNvSpPr/>
          <p:nvPr/>
        </p:nvSpPr>
        <p:spPr>
          <a:xfrm>
            <a:off x="3643313" y="1016198"/>
            <a:ext cx="2071688" cy="992981"/>
          </a:xfrm>
          <a:prstGeom prst="rect">
            <a:avLst/>
          </a:prstGeom>
          <a:solidFill>
            <a:srgbClr val="3D4548"/>
          </a:solidFill>
          <a:ln/>
        </p:spPr>
      </p:sp>
      <p:sp>
        <p:nvSpPr>
          <p:cNvPr id="14" name="Shape 10"/>
          <p:cNvSpPr/>
          <p:nvPr/>
        </p:nvSpPr>
        <p:spPr>
          <a:xfrm>
            <a:off x="3643313" y="1016198"/>
            <a:ext cx="2071688" cy="28575"/>
          </a:xfrm>
          <a:prstGeom prst="rect">
            <a:avLst/>
          </a:prstGeom>
          <a:solidFill>
            <a:srgbClr val="E17055"/>
          </a:solidFill>
          <a:ln/>
        </p:spPr>
      </p:sp>
      <p:sp>
        <p:nvSpPr>
          <p:cNvPr id="15" name="Text 11"/>
          <p:cNvSpPr/>
          <p:nvPr/>
        </p:nvSpPr>
        <p:spPr>
          <a:xfrm>
            <a:off x="3750469" y="1123355"/>
            <a:ext cx="83939"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C</a:t>
            </a:r>
            <a:endParaRPr lang="en-US" sz="1050" dirty="0"/>
          </a:p>
        </p:txBody>
      </p:sp>
      <p:sp>
        <p:nvSpPr>
          <p:cNvPr id="16" name="Text 12"/>
          <p:cNvSpPr/>
          <p:nvPr/>
        </p:nvSpPr>
        <p:spPr>
          <a:xfrm>
            <a:off x="3905845" y="1123355"/>
            <a:ext cx="564356"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COMBINE</a:t>
            </a:r>
            <a:endParaRPr lang="en-US" sz="1050" dirty="0"/>
          </a:p>
        </p:txBody>
      </p:sp>
      <p:sp>
        <p:nvSpPr>
          <p:cNvPr id="17" name="Text 13"/>
          <p:cNvSpPr/>
          <p:nvPr/>
        </p:nvSpPr>
        <p:spPr>
          <a:xfrm>
            <a:off x="3750469" y="1391245"/>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Combining Internal Rate of Return (IRR) analysis with recurring subscription models for stable growth.</a:t>
            </a:r>
            <a:endParaRPr lang="en-US" sz="727" dirty="0"/>
          </a:p>
        </p:txBody>
      </p:sp>
      <p:sp>
        <p:nvSpPr>
          <p:cNvPr id="18" name="Shape 14"/>
          <p:cNvSpPr/>
          <p:nvPr/>
        </p:nvSpPr>
        <p:spPr>
          <a:xfrm>
            <a:off x="6286500" y="1016198"/>
            <a:ext cx="2071688" cy="992981"/>
          </a:xfrm>
          <a:prstGeom prst="rect">
            <a:avLst/>
          </a:prstGeom>
          <a:solidFill>
            <a:srgbClr val="3D4548"/>
          </a:solidFill>
          <a:ln/>
        </p:spPr>
      </p:sp>
      <p:sp>
        <p:nvSpPr>
          <p:cNvPr id="19" name="Shape 15"/>
          <p:cNvSpPr/>
          <p:nvPr/>
        </p:nvSpPr>
        <p:spPr>
          <a:xfrm>
            <a:off x="6286500" y="1016198"/>
            <a:ext cx="2071688" cy="28575"/>
          </a:xfrm>
          <a:prstGeom prst="rect">
            <a:avLst/>
          </a:prstGeom>
          <a:solidFill>
            <a:srgbClr val="E17055"/>
          </a:solidFill>
          <a:ln/>
        </p:spPr>
      </p:sp>
      <p:sp>
        <p:nvSpPr>
          <p:cNvPr id="20" name="Text 16"/>
          <p:cNvSpPr/>
          <p:nvPr/>
        </p:nvSpPr>
        <p:spPr>
          <a:xfrm>
            <a:off x="6393656" y="1123355"/>
            <a:ext cx="82153"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A</a:t>
            </a:r>
            <a:endParaRPr lang="en-US" sz="1050" dirty="0"/>
          </a:p>
        </p:txBody>
      </p:sp>
      <p:sp>
        <p:nvSpPr>
          <p:cNvPr id="21" name="Text 17"/>
          <p:cNvSpPr/>
          <p:nvPr/>
        </p:nvSpPr>
        <p:spPr>
          <a:xfrm>
            <a:off x="6547247" y="1123355"/>
            <a:ext cx="400050"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ADAPT</a:t>
            </a:r>
            <a:endParaRPr lang="en-US" sz="1050" dirty="0"/>
          </a:p>
        </p:txBody>
      </p:sp>
      <p:sp>
        <p:nvSpPr>
          <p:cNvPr id="22" name="Text 18"/>
          <p:cNvSpPr/>
          <p:nvPr/>
        </p:nvSpPr>
        <p:spPr>
          <a:xfrm>
            <a:off x="6393656" y="1391245"/>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Adapting the "Medical Second Opinion" model to business ideas, providing independent, rigorous validation.</a:t>
            </a:r>
            <a:endParaRPr lang="en-US" sz="727" dirty="0"/>
          </a:p>
        </p:txBody>
      </p:sp>
      <p:sp>
        <p:nvSpPr>
          <p:cNvPr id="23" name="Shape 19"/>
          <p:cNvSpPr/>
          <p:nvPr/>
        </p:nvSpPr>
        <p:spPr>
          <a:xfrm>
            <a:off x="6286500" y="2587823"/>
            <a:ext cx="2071688" cy="992981"/>
          </a:xfrm>
          <a:prstGeom prst="rect">
            <a:avLst/>
          </a:prstGeom>
          <a:solidFill>
            <a:srgbClr val="3D4548"/>
          </a:solidFill>
          <a:ln/>
        </p:spPr>
      </p:sp>
      <p:sp>
        <p:nvSpPr>
          <p:cNvPr id="24" name="Shape 20"/>
          <p:cNvSpPr/>
          <p:nvPr/>
        </p:nvSpPr>
        <p:spPr>
          <a:xfrm>
            <a:off x="6286500" y="2587823"/>
            <a:ext cx="2071688" cy="28575"/>
          </a:xfrm>
          <a:prstGeom prst="rect">
            <a:avLst/>
          </a:prstGeom>
          <a:solidFill>
            <a:srgbClr val="E17055"/>
          </a:solidFill>
          <a:ln/>
        </p:spPr>
      </p:sp>
      <p:sp>
        <p:nvSpPr>
          <p:cNvPr id="25" name="Text 21"/>
          <p:cNvSpPr/>
          <p:nvPr/>
        </p:nvSpPr>
        <p:spPr>
          <a:xfrm>
            <a:off x="6393656" y="2694980"/>
            <a:ext cx="105370"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M</a:t>
            </a:r>
            <a:endParaRPr lang="en-US" sz="1050" dirty="0"/>
          </a:p>
        </p:txBody>
      </p:sp>
      <p:sp>
        <p:nvSpPr>
          <p:cNvPr id="26" name="Text 22"/>
          <p:cNvSpPr/>
          <p:nvPr/>
        </p:nvSpPr>
        <p:spPr>
          <a:xfrm>
            <a:off x="6570464" y="2694980"/>
            <a:ext cx="469702"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MODIFY</a:t>
            </a:r>
            <a:endParaRPr lang="en-US" sz="1050" dirty="0"/>
          </a:p>
        </p:txBody>
      </p:sp>
      <p:sp>
        <p:nvSpPr>
          <p:cNvPr id="27" name="Text 23"/>
          <p:cNvSpPr/>
          <p:nvPr/>
        </p:nvSpPr>
        <p:spPr>
          <a:xfrm>
            <a:off x="6393656" y="2962870"/>
            <a:ext cx="1857375" cy="560003"/>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Magnifying depth with 32-POV expansion and modifying team structure into 3-person autonomous pods.</a:t>
            </a:r>
            <a:endParaRPr lang="en-US" sz="727" dirty="0"/>
          </a:p>
        </p:txBody>
      </p:sp>
      <p:sp>
        <p:nvSpPr>
          <p:cNvPr id="28" name="Shape 24"/>
          <p:cNvSpPr/>
          <p:nvPr/>
        </p:nvSpPr>
        <p:spPr>
          <a:xfrm>
            <a:off x="5286375" y="4016573"/>
            <a:ext cx="2071688" cy="992981"/>
          </a:xfrm>
          <a:prstGeom prst="rect">
            <a:avLst/>
          </a:prstGeom>
          <a:solidFill>
            <a:srgbClr val="3D4548"/>
          </a:solidFill>
          <a:ln/>
        </p:spPr>
      </p:sp>
      <p:sp>
        <p:nvSpPr>
          <p:cNvPr id="29" name="Shape 25"/>
          <p:cNvSpPr/>
          <p:nvPr/>
        </p:nvSpPr>
        <p:spPr>
          <a:xfrm>
            <a:off x="5286375" y="4016573"/>
            <a:ext cx="2071688" cy="28575"/>
          </a:xfrm>
          <a:prstGeom prst="rect">
            <a:avLst/>
          </a:prstGeom>
          <a:solidFill>
            <a:srgbClr val="E17055"/>
          </a:solidFill>
          <a:ln/>
        </p:spPr>
      </p:sp>
      <p:sp>
        <p:nvSpPr>
          <p:cNvPr id="30" name="Text 26"/>
          <p:cNvSpPr/>
          <p:nvPr/>
        </p:nvSpPr>
        <p:spPr>
          <a:xfrm>
            <a:off x="5393531" y="4123730"/>
            <a:ext cx="82153"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P</a:t>
            </a:r>
            <a:endParaRPr lang="en-US" sz="1050" dirty="0"/>
          </a:p>
        </p:txBody>
      </p:sp>
      <p:sp>
        <p:nvSpPr>
          <p:cNvPr id="31" name="Text 27"/>
          <p:cNvSpPr/>
          <p:nvPr/>
        </p:nvSpPr>
        <p:spPr>
          <a:xfrm>
            <a:off x="5547122" y="4123730"/>
            <a:ext cx="1319808"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PUT TO ANOTHER USE</a:t>
            </a:r>
            <a:endParaRPr lang="en-US" sz="1050" dirty="0"/>
          </a:p>
        </p:txBody>
      </p:sp>
      <p:sp>
        <p:nvSpPr>
          <p:cNvPr id="32" name="Text 28"/>
          <p:cNvSpPr/>
          <p:nvPr/>
        </p:nvSpPr>
        <p:spPr>
          <a:xfrm>
            <a:off x="5393531" y="4391620"/>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Repurposing internal frameworks into online courses and downloadable checklist products.</a:t>
            </a:r>
            <a:endParaRPr lang="en-US" sz="727" dirty="0"/>
          </a:p>
        </p:txBody>
      </p:sp>
      <p:sp>
        <p:nvSpPr>
          <p:cNvPr id="33" name="Shape 29"/>
          <p:cNvSpPr/>
          <p:nvPr/>
        </p:nvSpPr>
        <p:spPr>
          <a:xfrm>
            <a:off x="2000250" y="4016573"/>
            <a:ext cx="2071688" cy="992981"/>
          </a:xfrm>
          <a:prstGeom prst="rect">
            <a:avLst/>
          </a:prstGeom>
          <a:solidFill>
            <a:srgbClr val="3D4548"/>
          </a:solidFill>
          <a:ln/>
        </p:spPr>
      </p:sp>
      <p:sp>
        <p:nvSpPr>
          <p:cNvPr id="34" name="Shape 30"/>
          <p:cNvSpPr/>
          <p:nvPr/>
        </p:nvSpPr>
        <p:spPr>
          <a:xfrm>
            <a:off x="2000250" y="4016573"/>
            <a:ext cx="2071688" cy="28575"/>
          </a:xfrm>
          <a:prstGeom prst="rect">
            <a:avLst/>
          </a:prstGeom>
          <a:solidFill>
            <a:srgbClr val="E17055"/>
          </a:solidFill>
          <a:ln/>
        </p:spPr>
      </p:sp>
      <p:sp>
        <p:nvSpPr>
          <p:cNvPr id="35" name="Text 31"/>
          <p:cNvSpPr/>
          <p:nvPr/>
        </p:nvSpPr>
        <p:spPr>
          <a:xfrm>
            <a:off x="2107406" y="4123730"/>
            <a:ext cx="67866"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E</a:t>
            </a:r>
            <a:endParaRPr lang="en-US" sz="1050" dirty="0"/>
          </a:p>
        </p:txBody>
      </p:sp>
      <p:sp>
        <p:nvSpPr>
          <p:cNvPr id="36" name="Text 32"/>
          <p:cNvSpPr/>
          <p:nvPr/>
        </p:nvSpPr>
        <p:spPr>
          <a:xfrm>
            <a:off x="2246709" y="4123730"/>
            <a:ext cx="632222"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ELIMINATE</a:t>
            </a:r>
            <a:endParaRPr lang="en-US" sz="1050" dirty="0"/>
          </a:p>
        </p:txBody>
      </p:sp>
      <p:sp>
        <p:nvSpPr>
          <p:cNvPr id="37" name="Text 33"/>
          <p:cNvSpPr/>
          <p:nvPr/>
        </p:nvSpPr>
        <p:spPr>
          <a:xfrm>
            <a:off x="2107406" y="4391620"/>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Eliminating free, undisciplined consultations; replaced by the high-value, paid "Quick Scan" entry point.</a:t>
            </a:r>
            <a:endParaRPr lang="en-US" sz="727" dirty="0"/>
          </a:p>
        </p:txBody>
      </p:sp>
      <p:sp>
        <p:nvSpPr>
          <p:cNvPr id="38" name="Shape 34"/>
          <p:cNvSpPr/>
          <p:nvPr/>
        </p:nvSpPr>
        <p:spPr>
          <a:xfrm>
            <a:off x="1000125" y="2587823"/>
            <a:ext cx="2071688" cy="992981"/>
          </a:xfrm>
          <a:prstGeom prst="rect">
            <a:avLst/>
          </a:prstGeom>
          <a:solidFill>
            <a:srgbClr val="3D4548"/>
          </a:solidFill>
          <a:ln/>
        </p:spPr>
      </p:sp>
      <p:sp>
        <p:nvSpPr>
          <p:cNvPr id="39" name="Shape 35"/>
          <p:cNvSpPr/>
          <p:nvPr/>
        </p:nvSpPr>
        <p:spPr>
          <a:xfrm>
            <a:off x="1000125" y="2587823"/>
            <a:ext cx="2071688" cy="28575"/>
          </a:xfrm>
          <a:prstGeom prst="rect">
            <a:avLst/>
          </a:prstGeom>
          <a:solidFill>
            <a:srgbClr val="E17055"/>
          </a:solidFill>
          <a:ln/>
        </p:spPr>
      </p:sp>
      <p:sp>
        <p:nvSpPr>
          <p:cNvPr id="40" name="Text 36"/>
          <p:cNvSpPr/>
          <p:nvPr/>
        </p:nvSpPr>
        <p:spPr>
          <a:xfrm>
            <a:off x="1107281" y="2694980"/>
            <a:ext cx="87511"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R</a:t>
            </a:r>
            <a:endParaRPr lang="en-US" sz="1050" dirty="0"/>
          </a:p>
        </p:txBody>
      </p:sp>
      <p:sp>
        <p:nvSpPr>
          <p:cNvPr id="41" name="Text 37"/>
          <p:cNvSpPr/>
          <p:nvPr/>
        </p:nvSpPr>
        <p:spPr>
          <a:xfrm>
            <a:off x="1266230" y="2694980"/>
            <a:ext cx="537567" cy="210741"/>
          </a:xfrm>
          <a:prstGeom prst="rect">
            <a:avLst/>
          </a:prstGeom>
          <a:noFill/>
          <a:ln/>
        </p:spPr>
        <p:txBody>
          <a:bodyPr wrap="none" lIns="0" tIns="0" rIns="0" bIns="0" rtlCol="0" anchor="t">
            <a:spAutoFit/>
          </a:bodyPr>
          <a:lstStyle/>
          <a:p>
            <a:pPr algn="l" indent="0" marL="0">
              <a:lnSpc>
                <a:spcPts val="1400"/>
              </a:lnSpc>
              <a:buNone/>
            </a:pPr>
            <a:r>
              <a:rPr lang="en-US" sz="1050" spc="1" kern="0" dirty="0">
                <a:solidFill>
                  <a:srgbClr val="E17055"/>
                </a:solidFill>
                <a:latin typeface="Oswald" pitchFamily="34" charset="0"/>
                <a:ea typeface="Oswald" pitchFamily="34" charset="-122"/>
                <a:cs typeface="Oswald" pitchFamily="34" charset="-120"/>
              </a:rPr>
              <a:t>REVERSE</a:t>
            </a:r>
            <a:endParaRPr lang="en-US" sz="1050" dirty="0"/>
          </a:p>
        </p:txBody>
      </p:sp>
      <p:sp>
        <p:nvSpPr>
          <p:cNvPr id="42" name="Text 38"/>
          <p:cNvSpPr/>
          <p:nvPr/>
        </p:nvSpPr>
        <p:spPr>
          <a:xfrm>
            <a:off x="1107281" y="2962870"/>
            <a:ext cx="1857375" cy="420002"/>
          </a:xfrm>
          <a:prstGeom prst="rect">
            <a:avLst/>
          </a:prstGeom>
          <a:noFill/>
          <a:ln/>
        </p:spPr>
        <p:txBody>
          <a:bodyPr wrap="square" lIns="0" tIns="0" rIns="0" bIns="0" rtlCol="0" anchor="t">
            <a:spAutoFit/>
          </a:bodyPr>
          <a:lstStyle/>
          <a:p>
            <a:pPr algn="l" indent="0" marL="0">
              <a:lnSpc>
                <a:spcPts val="1100"/>
              </a:lnSpc>
              <a:buNone/>
            </a:pPr>
            <a:r>
              <a:rPr lang="en-US" sz="727" dirty="0">
                <a:solidFill>
                  <a:srgbClr val="B2BEC3"/>
                </a:solidFill>
                <a:latin typeface="Roboto Slab" pitchFamily="34" charset="0"/>
                <a:ea typeface="Roboto Slab" pitchFamily="34" charset="-122"/>
                <a:cs typeface="Roboto Slab" pitchFamily="34" charset="-120"/>
              </a:rPr>
              <a:t>Reversing report structure (Conclusion First) and leading with identified failures to build trust.</a:t>
            </a:r>
            <a:endParaRPr lang="en-US" sz="72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SERVICE TIERS</a:t>
            </a:r>
            <a:endParaRPr lang="en-US" sz="2436" dirty="0"/>
          </a:p>
        </p:txBody>
      </p:sp>
      <p:sp>
        <p:nvSpPr>
          <p:cNvPr id="5" name="Text 1"/>
          <p:cNvSpPr/>
          <p:nvPr/>
        </p:nvSpPr>
        <p:spPr>
          <a:xfrm>
            <a:off x="571500" y="1007269"/>
            <a:ext cx="8572500" cy="226814"/>
          </a:xfrm>
          <a:prstGeom prst="rect">
            <a:avLst/>
          </a:prstGeom>
          <a:noFill/>
          <a:ln/>
        </p:spPr>
        <p:txBody>
          <a:bodyPr wrap="none" lIns="0" tIns="0" rIns="0" bIns="0" rtlCol="0" anchor="t">
            <a:spAutoFit/>
          </a:bodyPr>
          <a:lstStyle/>
          <a:p>
            <a:pPr algn="l" indent="0" marL="0">
              <a:lnSpc>
                <a:spcPts val="1600"/>
              </a:lnSpc>
              <a:buNone/>
            </a:pPr>
            <a:r>
              <a:rPr lang="en-US" sz="1269" dirty="0">
                <a:solidFill>
                  <a:srgbClr val="B2BEC3"/>
                </a:solidFill>
                <a:latin typeface="Roboto Slab" pitchFamily="34" charset="0"/>
                <a:ea typeface="Roboto Slab" pitchFamily="34" charset="-122"/>
                <a:cs typeface="Roboto Slab" pitchFamily="34" charset="-120"/>
              </a:rPr>
              <a:t>Scalable Validation for Every Stage of the Entrepreneurial Journey</a:t>
            </a:r>
            <a:endParaRPr lang="en-US" sz="1269" dirty="0"/>
          </a:p>
        </p:txBody>
      </p:sp>
      <p:sp>
        <p:nvSpPr>
          <p:cNvPr id="6" name="Shape 2"/>
          <p:cNvSpPr/>
          <p:nvPr/>
        </p:nvSpPr>
        <p:spPr>
          <a:xfrm>
            <a:off x="428625" y="1691283"/>
            <a:ext cx="1964531" cy="3243263"/>
          </a:xfrm>
          <a:prstGeom prst="rect">
            <a:avLst/>
          </a:prstGeom>
          <a:solidFill>
            <a:srgbClr val="3D4548"/>
          </a:solidFill>
          <a:ln/>
        </p:spPr>
      </p:sp>
      <p:sp>
        <p:nvSpPr>
          <p:cNvPr id="7" name="Shape 3"/>
          <p:cNvSpPr/>
          <p:nvPr/>
        </p:nvSpPr>
        <p:spPr>
          <a:xfrm>
            <a:off x="428625" y="1691283"/>
            <a:ext cx="1964531" cy="28575"/>
          </a:xfrm>
          <a:prstGeom prst="rect">
            <a:avLst/>
          </a:prstGeom>
          <a:solidFill>
            <a:srgbClr val="E17055"/>
          </a:solidFill>
          <a:ln/>
        </p:spPr>
      </p:sp>
      <p:sp>
        <p:nvSpPr>
          <p:cNvPr id="8" name="Shape 4"/>
          <p:cNvSpPr/>
          <p:nvPr/>
        </p:nvSpPr>
        <p:spPr>
          <a:xfrm>
            <a:off x="571500" y="1905595"/>
            <a:ext cx="1678781" cy="155377"/>
          </a:xfrm>
          <a:prstGeom prst="rect">
            <a:avLst/>
          </a:prstGeom>
          <a:solidFill>
            <a:srgbClr val="E17055"/>
          </a:solidFill>
          <a:ln/>
        </p:spPr>
      </p:sp>
      <p:sp>
        <p:nvSpPr>
          <p:cNvPr id="9" name="Text 5"/>
          <p:cNvSpPr/>
          <p:nvPr/>
        </p:nvSpPr>
        <p:spPr>
          <a:xfrm>
            <a:off x="571500" y="1905595"/>
            <a:ext cx="1678781" cy="155377"/>
          </a:xfrm>
          <a:prstGeom prst="rect">
            <a:avLst/>
          </a:prstGeom>
          <a:noFill/>
          <a:ln/>
        </p:spPr>
        <p:txBody>
          <a:bodyPr wrap="square" lIns="68072" tIns="34036" rIns="68072" bIns="0" rtlCol="0" anchor="t">
            <a:spAutoFit/>
          </a:bodyPr>
          <a:lstStyle/>
          <a:p>
            <a:pPr algn="l" indent="0" marL="0">
              <a:lnSpc>
                <a:spcPts val="800"/>
              </a:lnSpc>
              <a:buNone/>
            </a:pPr>
            <a:r>
              <a:rPr lang="en-US" sz="621" spc="1" kern="0" dirty="0">
                <a:solidFill>
                  <a:srgbClr val="2D3436"/>
                </a:solidFill>
                <a:latin typeface="Oswald" pitchFamily="34" charset="0"/>
                <a:ea typeface="Oswald" pitchFamily="34" charset="-122"/>
                <a:cs typeface="Oswald" pitchFamily="34" charset="-120"/>
              </a:rPr>
              <a:t>MOST POPULAR</a:t>
            </a:r>
            <a:endParaRPr lang="en-US" sz="621" dirty="0"/>
          </a:p>
        </p:txBody>
      </p:sp>
      <p:sp>
        <p:nvSpPr>
          <p:cNvPr id="10" name="Text 6"/>
          <p:cNvSpPr/>
          <p:nvPr/>
        </p:nvSpPr>
        <p:spPr>
          <a:xfrm>
            <a:off x="571500" y="2132409"/>
            <a:ext cx="1678781"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QUICK SCAN</a:t>
            </a:r>
            <a:endParaRPr lang="en-US" sz="1269" dirty="0"/>
          </a:p>
        </p:txBody>
      </p:sp>
      <p:pic>
        <p:nvPicPr>
          <p:cNvPr id="11" name="Image 1" descr="preencoded.png">    </p:cNvPr>
          <p:cNvPicPr>
            <a:picLocks noChangeAspect="1"/>
          </p:cNvPicPr>
          <p:nvPr/>
        </p:nvPicPr>
        <p:blipFill>
          <a:blip r:embed="rId2"/>
          <a:stretch>
            <a:fillRect/>
          </a:stretch>
        </p:blipFill>
        <p:spPr>
          <a:xfrm>
            <a:off x="571500" y="2557463"/>
            <a:ext cx="114300" cy="114300"/>
          </a:xfrm>
          <a:prstGeom prst="rect">
            <a:avLst/>
          </a:prstGeom>
        </p:spPr>
      </p:pic>
      <p:sp>
        <p:nvSpPr>
          <p:cNvPr id="12" name="Text 7"/>
          <p:cNvSpPr/>
          <p:nvPr/>
        </p:nvSpPr>
        <p:spPr>
          <a:xfrm>
            <a:off x="757238" y="2530673"/>
            <a:ext cx="462558"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48 HOURS</a:t>
            </a:r>
            <a:endParaRPr lang="en-US" sz="834" dirty="0"/>
          </a:p>
        </p:txBody>
      </p:sp>
      <p:pic>
        <p:nvPicPr>
          <p:cNvPr id="13" name="Image 2" descr="preencoded.png">    </p:cNvPr>
          <p:cNvPicPr>
            <a:picLocks noChangeAspect="1"/>
          </p:cNvPicPr>
          <p:nvPr/>
        </p:nvPicPr>
        <p:blipFill>
          <a:blip r:embed="rId3"/>
          <a:stretch>
            <a:fillRect/>
          </a:stretch>
        </p:blipFill>
        <p:spPr>
          <a:xfrm>
            <a:off x="571500" y="2761059"/>
            <a:ext cx="85725" cy="114300"/>
          </a:xfrm>
          <a:prstGeom prst="rect">
            <a:avLst/>
          </a:prstGeom>
        </p:spPr>
      </p:pic>
      <p:sp>
        <p:nvSpPr>
          <p:cNvPr id="14" name="Text 8"/>
          <p:cNvSpPr/>
          <p:nvPr/>
        </p:nvSpPr>
        <p:spPr>
          <a:xfrm>
            <a:off x="728663" y="2734270"/>
            <a:ext cx="414338"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10 PAGES</a:t>
            </a:r>
            <a:endParaRPr lang="en-US" sz="834" dirty="0"/>
          </a:p>
        </p:txBody>
      </p:sp>
      <p:sp>
        <p:nvSpPr>
          <p:cNvPr id="15" name="Text 9"/>
          <p:cNvSpPr/>
          <p:nvPr/>
        </p:nvSpPr>
        <p:spPr>
          <a:xfrm>
            <a:off x="571500" y="3116461"/>
            <a:ext cx="1678781" cy="339328"/>
          </a:xfrm>
          <a:prstGeom prst="rect">
            <a:avLst/>
          </a:prstGeom>
          <a:noFill/>
          <a:ln/>
        </p:spPr>
        <p:txBody>
          <a:bodyPr wrap="none" lIns="0" tIns="0" rIns="0" bIns="0" rtlCol="0" anchor="t">
            <a:spAutoFit/>
          </a:bodyPr>
          <a:lstStyle/>
          <a:p>
            <a:pPr algn="l" indent="0" marL="0">
              <a:lnSpc>
                <a:spcPts val="2200"/>
              </a:lnSpc>
              <a:buNone/>
            </a:pPr>
            <a:r>
              <a:rPr lang="en-US" sz="1704" dirty="0">
                <a:solidFill>
                  <a:srgbClr val="E17055"/>
                </a:solidFill>
                <a:latin typeface="Oswald" pitchFamily="34" charset="0"/>
                <a:ea typeface="Oswald" pitchFamily="34" charset="-122"/>
                <a:cs typeface="Oswald" pitchFamily="34" charset="-120"/>
              </a:rPr>
              <a:t>5,000 EGP</a:t>
            </a:r>
            <a:endParaRPr lang="en-US" sz="1704" dirty="0"/>
          </a:p>
        </p:txBody>
      </p:sp>
      <p:sp>
        <p:nvSpPr>
          <p:cNvPr id="16" name="Text 10"/>
          <p:cNvSpPr/>
          <p:nvPr/>
        </p:nvSpPr>
        <p:spPr>
          <a:xfrm>
            <a:off x="571500" y="3598664"/>
            <a:ext cx="1678781" cy="803672"/>
          </a:xfrm>
          <a:prstGeom prst="rect">
            <a:avLst/>
          </a:prstGeom>
          <a:noFill/>
          <a:ln/>
        </p:spPr>
        <p:txBody>
          <a:bodyPr wrap="square" lIns="0" tIns="0" rIns="0" bIns="0" rtlCol="0" anchor="t">
            <a:spAutoFit/>
          </a:bodyPr>
          <a:lstStyle/>
          <a:p>
            <a:pPr algn="l" indent="0" marL="0">
              <a:lnSpc>
                <a:spcPts val="1300"/>
              </a:lnSpc>
              <a:buNone/>
            </a:pPr>
            <a:r>
              <a:rPr lang="en-US" sz="780" dirty="0">
                <a:solidFill>
                  <a:srgbClr val="B2BEC3"/>
                </a:solidFill>
                <a:latin typeface="Roboto Slab" pitchFamily="34" charset="0"/>
                <a:ea typeface="Roboto Slab" pitchFamily="34" charset="-122"/>
                <a:cs typeface="Roboto Slab" pitchFamily="34" charset="-120"/>
              </a:rPr>
              <a:t>The "Medical Second Opinion" for ideas. A rapid feasibility check using our core 10-POV engine to identify immediate red flags and potential.</a:t>
            </a:r>
            <a:endParaRPr lang="en-US" sz="780" dirty="0"/>
          </a:p>
        </p:txBody>
      </p:sp>
      <p:sp>
        <p:nvSpPr>
          <p:cNvPr id="17" name="Shape 11"/>
          <p:cNvSpPr/>
          <p:nvPr/>
        </p:nvSpPr>
        <p:spPr>
          <a:xfrm>
            <a:off x="2536031" y="1691283"/>
            <a:ext cx="1964531" cy="3243263"/>
          </a:xfrm>
          <a:prstGeom prst="rect">
            <a:avLst/>
          </a:prstGeom>
          <a:solidFill>
            <a:srgbClr val="3D4548"/>
          </a:solidFill>
          <a:ln/>
        </p:spPr>
      </p:sp>
      <p:sp>
        <p:nvSpPr>
          <p:cNvPr id="18" name="Shape 12"/>
          <p:cNvSpPr/>
          <p:nvPr/>
        </p:nvSpPr>
        <p:spPr>
          <a:xfrm>
            <a:off x="2536031" y="1691283"/>
            <a:ext cx="1964531" cy="28575"/>
          </a:xfrm>
          <a:prstGeom prst="rect">
            <a:avLst/>
          </a:prstGeom>
          <a:solidFill>
            <a:srgbClr val="B2BEC3"/>
          </a:solidFill>
          <a:ln/>
        </p:spPr>
      </p:sp>
      <p:sp>
        <p:nvSpPr>
          <p:cNvPr id="19" name="Text 13"/>
          <p:cNvSpPr/>
          <p:nvPr/>
        </p:nvSpPr>
        <p:spPr>
          <a:xfrm>
            <a:off x="2678906" y="2091333"/>
            <a:ext cx="1678781"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FULL ANALYSIS</a:t>
            </a:r>
            <a:endParaRPr lang="en-US" sz="1269" dirty="0"/>
          </a:p>
        </p:txBody>
      </p:sp>
      <p:pic>
        <p:nvPicPr>
          <p:cNvPr id="20" name="Image 3" descr="preencoded.png">    </p:cNvPr>
          <p:cNvPicPr>
            <a:picLocks noChangeAspect="1"/>
          </p:cNvPicPr>
          <p:nvPr/>
        </p:nvPicPr>
        <p:blipFill>
          <a:blip r:embed="rId4"/>
          <a:stretch>
            <a:fillRect/>
          </a:stretch>
        </p:blipFill>
        <p:spPr>
          <a:xfrm>
            <a:off x="2678906" y="2516386"/>
            <a:ext cx="114300" cy="114300"/>
          </a:xfrm>
          <a:prstGeom prst="rect">
            <a:avLst/>
          </a:prstGeom>
        </p:spPr>
      </p:pic>
      <p:sp>
        <p:nvSpPr>
          <p:cNvPr id="21" name="Text 14"/>
          <p:cNvSpPr/>
          <p:nvPr/>
        </p:nvSpPr>
        <p:spPr>
          <a:xfrm>
            <a:off x="2864644" y="2489597"/>
            <a:ext cx="380405"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2 WEEKS</a:t>
            </a:r>
            <a:endParaRPr lang="en-US" sz="834" dirty="0"/>
          </a:p>
        </p:txBody>
      </p:sp>
      <p:pic>
        <p:nvPicPr>
          <p:cNvPr id="22" name="Image 4" descr="preencoded.png">    </p:cNvPr>
          <p:cNvPicPr>
            <a:picLocks noChangeAspect="1"/>
          </p:cNvPicPr>
          <p:nvPr/>
        </p:nvPicPr>
        <p:blipFill>
          <a:blip r:embed="rId5"/>
          <a:stretch>
            <a:fillRect/>
          </a:stretch>
        </p:blipFill>
        <p:spPr>
          <a:xfrm>
            <a:off x="2678906" y="2719983"/>
            <a:ext cx="85725" cy="114300"/>
          </a:xfrm>
          <a:prstGeom prst="rect">
            <a:avLst/>
          </a:prstGeom>
        </p:spPr>
      </p:pic>
      <p:sp>
        <p:nvSpPr>
          <p:cNvPr id="23" name="Text 15"/>
          <p:cNvSpPr/>
          <p:nvPr/>
        </p:nvSpPr>
        <p:spPr>
          <a:xfrm>
            <a:off x="2836069" y="2693194"/>
            <a:ext cx="428625"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50 PAGES</a:t>
            </a:r>
            <a:endParaRPr lang="en-US" sz="834" dirty="0"/>
          </a:p>
        </p:txBody>
      </p:sp>
      <p:sp>
        <p:nvSpPr>
          <p:cNvPr id="24" name="Text 16"/>
          <p:cNvSpPr/>
          <p:nvPr/>
        </p:nvSpPr>
        <p:spPr>
          <a:xfrm>
            <a:off x="2678906" y="3075384"/>
            <a:ext cx="1678781" cy="339328"/>
          </a:xfrm>
          <a:prstGeom prst="rect">
            <a:avLst/>
          </a:prstGeom>
          <a:noFill/>
          <a:ln/>
        </p:spPr>
        <p:txBody>
          <a:bodyPr wrap="none" lIns="0" tIns="0" rIns="0" bIns="0" rtlCol="0" anchor="t">
            <a:spAutoFit/>
          </a:bodyPr>
          <a:lstStyle/>
          <a:p>
            <a:pPr algn="l" indent="0" marL="0">
              <a:lnSpc>
                <a:spcPts val="2200"/>
              </a:lnSpc>
              <a:buNone/>
            </a:pPr>
            <a:r>
              <a:rPr lang="en-US" sz="1704" dirty="0">
                <a:solidFill>
                  <a:srgbClr val="E17055"/>
                </a:solidFill>
                <a:latin typeface="Oswald" pitchFamily="34" charset="0"/>
                <a:ea typeface="Oswald" pitchFamily="34" charset="-122"/>
                <a:cs typeface="Oswald" pitchFamily="34" charset="-120"/>
              </a:rPr>
              <a:t>25,000 EGP</a:t>
            </a:r>
            <a:endParaRPr lang="en-US" sz="1704" dirty="0"/>
          </a:p>
        </p:txBody>
      </p:sp>
      <p:sp>
        <p:nvSpPr>
          <p:cNvPr id="25" name="Text 17"/>
          <p:cNvSpPr/>
          <p:nvPr/>
        </p:nvSpPr>
        <p:spPr>
          <a:xfrm>
            <a:off x="2678906" y="3557588"/>
            <a:ext cx="1678781" cy="964406"/>
          </a:xfrm>
          <a:prstGeom prst="rect">
            <a:avLst/>
          </a:prstGeom>
          <a:noFill/>
          <a:ln/>
        </p:spPr>
        <p:txBody>
          <a:bodyPr wrap="square" lIns="0" tIns="0" rIns="0" bIns="0" rtlCol="0" anchor="t">
            <a:spAutoFit/>
          </a:bodyPr>
          <a:lstStyle/>
          <a:p>
            <a:pPr algn="l" indent="0" marL="0">
              <a:lnSpc>
                <a:spcPts val="1300"/>
              </a:lnSpc>
              <a:buNone/>
            </a:pPr>
            <a:r>
              <a:rPr lang="en-US" sz="780" dirty="0">
                <a:solidFill>
                  <a:srgbClr val="B2BEC3"/>
                </a:solidFill>
                <a:latin typeface="Roboto Slab" pitchFamily="34" charset="0"/>
                <a:ea typeface="Roboto Slab" pitchFamily="34" charset="-122"/>
                <a:cs typeface="Roboto Slab" pitchFamily="34" charset="-120"/>
              </a:rPr>
              <a:t>A deep dive into market dynamics, competitor intelligence, and technical feasibility. Includes a comprehensive financial model with 3 scenarios.</a:t>
            </a:r>
            <a:endParaRPr lang="en-US" sz="780" dirty="0"/>
          </a:p>
        </p:txBody>
      </p:sp>
      <p:sp>
        <p:nvSpPr>
          <p:cNvPr id="26" name="Shape 18"/>
          <p:cNvSpPr/>
          <p:nvPr/>
        </p:nvSpPr>
        <p:spPr>
          <a:xfrm>
            <a:off x="4643438" y="1691283"/>
            <a:ext cx="1964531" cy="3243263"/>
          </a:xfrm>
          <a:prstGeom prst="rect">
            <a:avLst/>
          </a:prstGeom>
          <a:solidFill>
            <a:srgbClr val="3D4548"/>
          </a:solidFill>
          <a:ln/>
        </p:spPr>
      </p:sp>
      <p:sp>
        <p:nvSpPr>
          <p:cNvPr id="27" name="Shape 19"/>
          <p:cNvSpPr/>
          <p:nvPr/>
        </p:nvSpPr>
        <p:spPr>
          <a:xfrm>
            <a:off x="4643438" y="1691283"/>
            <a:ext cx="1964531" cy="28575"/>
          </a:xfrm>
          <a:prstGeom prst="rect">
            <a:avLst/>
          </a:prstGeom>
          <a:solidFill>
            <a:srgbClr val="B2BEC3"/>
          </a:solidFill>
          <a:ln/>
        </p:spPr>
      </p:sp>
      <p:sp>
        <p:nvSpPr>
          <p:cNvPr id="28" name="Text 20"/>
          <p:cNvSpPr/>
          <p:nvPr/>
        </p:nvSpPr>
        <p:spPr>
          <a:xfrm>
            <a:off x="4786313" y="2091333"/>
            <a:ext cx="1678781"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LAUNCH-READY</a:t>
            </a:r>
            <a:endParaRPr lang="en-US" sz="1269" dirty="0"/>
          </a:p>
        </p:txBody>
      </p:sp>
      <p:pic>
        <p:nvPicPr>
          <p:cNvPr id="29" name="Image 5" descr="preencoded.png">    </p:cNvPr>
          <p:cNvPicPr>
            <a:picLocks noChangeAspect="1"/>
          </p:cNvPicPr>
          <p:nvPr/>
        </p:nvPicPr>
        <p:blipFill>
          <a:blip r:embed="rId6"/>
          <a:stretch>
            <a:fillRect/>
          </a:stretch>
        </p:blipFill>
        <p:spPr>
          <a:xfrm>
            <a:off x="4786313" y="2516386"/>
            <a:ext cx="114300" cy="114300"/>
          </a:xfrm>
          <a:prstGeom prst="rect">
            <a:avLst/>
          </a:prstGeom>
        </p:spPr>
      </p:pic>
      <p:sp>
        <p:nvSpPr>
          <p:cNvPr id="30" name="Text 21"/>
          <p:cNvSpPr/>
          <p:nvPr/>
        </p:nvSpPr>
        <p:spPr>
          <a:xfrm>
            <a:off x="4972050" y="2489597"/>
            <a:ext cx="380405"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4 WEEKS</a:t>
            </a:r>
            <a:endParaRPr lang="en-US" sz="834" dirty="0"/>
          </a:p>
        </p:txBody>
      </p:sp>
      <p:pic>
        <p:nvPicPr>
          <p:cNvPr id="31" name="Image 6" descr="preencoded.png">    </p:cNvPr>
          <p:cNvPicPr>
            <a:picLocks noChangeAspect="1"/>
          </p:cNvPicPr>
          <p:nvPr/>
        </p:nvPicPr>
        <p:blipFill>
          <a:blip r:embed="rId7"/>
          <a:stretch>
            <a:fillRect/>
          </a:stretch>
        </p:blipFill>
        <p:spPr>
          <a:xfrm>
            <a:off x="4786313" y="2719983"/>
            <a:ext cx="85725" cy="114300"/>
          </a:xfrm>
          <a:prstGeom prst="rect">
            <a:avLst/>
          </a:prstGeom>
        </p:spPr>
      </p:pic>
      <p:sp>
        <p:nvSpPr>
          <p:cNvPr id="32" name="Text 22"/>
          <p:cNvSpPr/>
          <p:nvPr/>
        </p:nvSpPr>
        <p:spPr>
          <a:xfrm>
            <a:off x="4943475" y="2693194"/>
            <a:ext cx="475059"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100 PAGES</a:t>
            </a:r>
            <a:endParaRPr lang="en-US" sz="834" dirty="0"/>
          </a:p>
        </p:txBody>
      </p:sp>
      <p:sp>
        <p:nvSpPr>
          <p:cNvPr id="33" name="Text 23"/>
          <p:cNvSpPr/>
          <p:nvPr/>
        </p:nvSpPr>
        <p:spPr>
          <a:xfrm>
            <a:off x="4786313" y="3075384"/>
            <a:ext cx="1678781" cy="339328"/>
          </a:xfrm>
          <a:prstGeom prst="rect">
            <a:avLst/>
          </a:prstGeom>
          <a:noFill/>
          <a:ln/>
        </p:spPr>
        <p:txBody>
          <a:bodyPr wrap="none" lIns="0" tIns="0" rIns="0" bIns="0" rtlCol="0" anchor="t">
            <a:spAutoFit/>
          </a:bodyPr>
          <a:lstStyle/>
          <a:p>
            <a:pPr algn="l" indent="0" marL="0">
              <a:lnSpc>
                <a:spcPts val="2200"/>
              </a:lnSpc>
              <a:buNone/>
            </a:pPr>
            <a:r>
              <a:rPr lang="en-US" sz="1704" dirty="0">
                <a:solidFill>
                  <a:srgbClr val="E17055"/>
                </a:solidFill>
                <a:latin typeface="Oswald" pitchFamily="34" charset="0"/>
                <a:ea typeface="Oswald" pitchFamily="34" charset="-122"/>
                <a:cs typeface="Oswald" pitchFamily="34" charset="-120"/>
              </a:rPr>
              <a:t>75,000 EGP</a:t>
            </a:r>
            <a:endParaRPr lang="en-US" sz="1704" dirty="0"/>
          </a:p>
        </p:txBody>
      </p:sp>
      <p:sp>
        <p:nvSpPr>
          <p:cNvPr id="34" name="Text 24"/>
          <p:cNvSpPr/>
          <p:nvPr/>
        </p:nvSpPr>
        <p:spPr>
          <a:xfrm>
            <a:off x="4786313" y="3557588"/>
            <a:ext cx="1678781" cy="803672"/>
          </a:xfrm>
          <a:prstGeom prst="rect">
            <a:avLst/>
          </a:prstGeom>
          <a:noFill/>
          <a:ln/>
        </p:spPr>
        <p:txBody>
          <a:bodyPr wrap="square" lIns="0" tIns="0" rIns="0" bIns="0" rtlCol="0" anchor="t">
            <a:spAutoFit/>
          </a:bodyPr>
          <a:lstStyle/>
          <a:p>
            <a:pPr algn="l" indent="0" marL="0">
              <a:lnSpc>
                <a:spcPts val="1300"/>
              </a:lnSpc>
              <a:buNone/>
            </a:pPr>
            <a:r>
              <a:rPr lang="en-US" sz="780" dirty="0">
                <a:solidFill>
                  <a:srgbClr val="B2BEC3"/>
                </a:solidFill>
                <a:latin typeface="Roboto Slab" pitchFamily="34" charset="0"/>
                <a:ea typeface="Roboto Slab" pitchFamily="34" charset="-122"/>
                <a:cs typeface="Roboto Slab" pitchFamily="34" charset="-120"/>
              </a:rPr>
              <a:t>The complete execution blueprint. Includes technical architecture, MVP prototyping, legal registration support, and a full go-to-market roadmap.</a:t>
            </a:r>
            <a:endParaRPr lang="en-US" sz="780" dirty="0"/>
          </a:p>
        </p:txBody>
      </p:sp>
      <p:sp>
        <p:nvSpPr>
          <p:cNvPr id="35" name="Shape 25"/>
          <p:cNvSpPr/>
          <p:nvPr/>
        </p:nvSpPr>
        <p:spPr>
          <a:xfrm>
            <a:off x="6750844" y="1691283"/>
            <a:ext cx="1964531" cy="3243263"/>
          </a:xfrm>
          <a:prstGeom prst="rect">
            <a:avLst/>
          </a:prstGeom>
          <a:solidFill>
            <a:srgbClr val="3D4548"/>
          </a:solidFill>
          <a:ln/>
        </p:spPr>
      </p:sp>
      <p:sp>
        <p:nvSpPr>
          <p:cNvPr id="36" name="Shape 26"/>
          <p:cNvSpPr/>
          <p:nvPr/>
        </p:nvSpPr>
        <p:spPr>
          <a:xfrm>
            <a:off x="6750844" y="1691283"/>
            <a:ext cx="1964531" cy="28575"/>
          </a:xfrm>
          <a:prstGeom prst="rect">
            <a:avLst/>
          </a:prstGeom>
          <a:solidFill>
            <a:srgbClr val="B2BEC3"/>
          </a:solidFill>
          <a:ln/>
        </p:spPr>
      </p:sp>
      <p:sp>
        <p:nvSpPr>
          <p:cNvPr id="37" name="Text 27"/>
          <p:cNvSpPr/>
          <p:nvPr/>
        </p:nvSpPr>
        <p:spPr>
          <a:xfrm>
            <a:off x="6893719" y="2091333"/>
            <a:ext cx="1678781"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ADVISORY</a:t>
            </a:r>
            <a:endParaRPr lang="en-US" sz="1269" dirty="0"/>
          </a:p>
        </p:txBody>
      </p:sp>
      <p:pic>
        <p:nvPicPr>
          <p:cNvPr id="38" name="Image 7" descr="preencoded.png">    </p:cNvPr>
          <p:cNvPicPr>
            <a:picLocks noChangeAspect="1"/>
          </p:cNvPicPr>
          <p:nvPr/>
        </p:nvPicPr>
        <p:blipFill>
          <a:blip r:embed="rId8"/>
          <a:stretch>
            <a:fillRect/>
          </a:stretch>
        </p:blipFill>
        <p:spPr>
          <a:xfrm>
            <a:off x="6893719" y="2516386"/>
            <a:ext cx="114300" cy="114300"/>
          </a:xfrm>
          <a:prstGeom prst="rect">
            <a:avLst/>
          </a:prstGeom>
        </p:spPr>
      </p:pic>
      <p:sp>
        <p:nvSpPr>
          <p:cNvPr id="39" name="Text 28"/>
          <p:cNvSpPr/>
          <p:nvPr/>
        </p:nvSpPr>
        <p:spPr>
          <a:xfrm>
            <a:off x="7079456" y="2489597"/>
            <a:ext cx="416123"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MONTHLY</a:t>
            </a:r>
            <a:endParaRPr lang="en-US" sz="834" dirty="0"/>
          </a:p>
        </p:txBody>
      </p:sp>
      <p:pic>
        <p:nvPicPr>
          <p:cNvPr id="40" name="Image 8" descr="preencoded.png">    </p:cNvPr>
          <p:cNvPicPr>
            <a:picLocks noChangeAspect="1"/>
          </p:cNvPicPr>
          <p:nvPr/>
        </p:nvPicPr>
        <p:blipFill>
          <a:blip r:embed="rId9"/>
          <a:stretch>
            <a:fillRect/>
          </a:stretch>
        </p:blipFill>
        <p:spPr>
          <a:xfrm>
            <a:off x="6893719" y="2719983"/>
            <a:ext cx="100013" cy="114300"/>
          </a:xfrm>
          <a:prstGeom prst="rect">
            <a:avLst/>
          </a:prstGeom>
        </p:spPr>
      </p:pic>
      <p:sp>
        <p:nvSpPr>
          <p:cNvPr id="41" name="Text 29"/>
          <p:cNvSpPr/>
          <p:nvPr/>
        </p:nvSpPr>
        <p:spPr>
          <a:xfrm>
            <a:off x="7065169" y="2693194"/>
            <a:ext cx="414338" cy="167878"/>
          </a:xfrm>
          <a:prstGeom prst="rect">
            <a:avLst/>
          </a:prstGeom>
          <a:noFill/>
          <a:ln/>
        </p:spPr>
        <p:txBody>
          <a:bodyPr wrap="none" lIns="0" tIns="0" rIns="0" bIns="0" rtlCol="0" anchor="t">
            <a:spAutoFit/>
          </a:bodyPr>
          <a:lstStyle/>
          <a:p>
            <a:pPr algn="l" indent="0" marL="0">
              <a:lnSpc>
                <a:spcPts val="1100"/>
              </a:lnSpc>
              <a:buNone/>
            </a:pPr>
            <a:r>
              <a:rPr lang="en-US" sz="834" dirty="0">
                <a:solidFill>
                  <a:srgbClr val="E17055"/>
                </a:solidFill>
                <a:latin typeface="Oswald" pitchFamily="34" charset="0"/>
                <a:ea typeface="Oswald" pitchFamily="34" charset="-122"/>
                <a:cs typeface="Oswald" pitchFamily="34" charset="-120"/>
              </a:rPr>
              <a:t>ONGOING</a:t>
            </a:r>
            <a:endParaRPr lang="en-US" sz="834" dirty="0"/>
          </a:p>
        </p:txBody>
      </p:sp>
      <p:sp>
        <p:nvSpPr>
          <p:cNvPr id="42" name="Text 30"/>
          <p:cNvSpPr/>
          <p:nvPr/>
        </p:nvSpPr>
        <p:spPr>
          <a:xfrm>
            <a:off x="6893719" y="3075384"/>
            <a:ext cx="1678781" cy="339328"/>
          </a:xfrm>
          <a:prstGeom prst="rect">
            <a:avLst/>
          </a:prstGeom>
          <a:noFill/>
          <a:ln/>
        </p:spPr>
        <p:txBody>
          <a:bodyPr wrap="none" lIns="0" tIns="0" rIns="0" bIns="0" rtlCol="0" anchor="t">
            <a:spAutoFit/>
          </a:bodyPr>
          <a:lstStyle/>
          <a:p>
            <a:pPr algn="l" indent="0" marL="0">
              <a:lnSpc>
                <a:spcPts val="2200"/>
              </a:lnSpc>
              <a:buNone/>
            </a:pPr>
            <a:r>
              <a:rPr lang="en-US" sz="1704" dirty="0">
                <a:solidFill>
                  <a:srgbClr val="E17055"/>
                </a:solidFill>
                <a:latin typeface="Oswald" pitchFamily="34" charset="0"/>
                <a:ea typeface="Oswald" pitchFamily="34" charset="-122"/>
                <a:cs typeface="Oswald" pitchFamily="34" charset="-120"/>
              </a:rPr>
              <a:t>5-15K EGP</a:t>
            </a:r>
            <a:endParaRPr lang="en-US" sz="1704" dirty="0"/>
          </a:p>
        </p:txBody>
      </p:sp>
      <p:sp>
        <p:nvSpPr>
          <p:cNvPr id="43" name="Text 31"/>
          <p:cNvSpPr/>
          <p:nvPr/>
        </p:nvSpPr>
        <p:spPr>
          <a:xfrm>
            <a:off x="6893719" y="3557588"/>
            <a:ext cx="1678781" cy="803672"/>
          </a:xfrm>
          <a:prstGeom prst="rect">
            <a:avLst/>
          </a:prstGeom>
          <a:noFill/>
          <a:ln/>
        </p:spPr>
        <p:txBody>
          <a:bodyPr wrap="square" lIns="0" tIns="0" rIns="0" bIns="0" rtlCol="0" anchor="t">
            <a:spAutoFit/>
          </a:bodyPr>
          <a:lstStyle/>
          <a:p>
            <a:pPr algn="l" indent="0" marL="0">
              <a:lnSpc>
                <a:spcPts val="1300"/>
              </a:lnSpc>
              <a:buNone/>
            </a:pPr>
            <a:r>
              <a:rPr lang="en-US" sz="780" dirty="0">
                <a:solidFill>
                  <a:srgbClr val="B2BEC3"/>
                </a:solidFill>
                <a:latin typeface="Roboto Slab" pitchFamily="34" charset="0"/>
                <a:ea typeface="Roboto Slab" pitchFamily="34" charset="-122"/>
                <a:cs typeface="Roboto Slab" pitchFamily="34" charset="-120"/>
              </a:rPr>
              <a:t>Continuous strategic support. We act as your external R&amp;D and strategy department, providing ongoing validation as your business evolves.</a:t>
            </a:r>
            <a:endParaRPr lang="en-US" sz="78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3" name="Image 0" descr="preencoded.png">    </p:cNvPr>
          <p:cNvPicPr>
            <a:picLocks noChangeAspect="1"/>
          </p:cNvPicPr>
          <p:nvPr/>
        </p:nvPicPr>
        <p:blipFill>
          <a:blip r:embed="rId1"/>
          <a:stretch>
            <a:fillRect/>
          </a:stretch>
        </p:blipFill>
        <p:spPr>
          <a:xfrm>
            <a:off x="0" y="0"/>
            <a:ext cx="9144000" cy="5207794"/>
          </a:xfrm>
          <a:prstGeom prst="rect">
            <a:avLst/>
          </a:prstGeom>
        </p:spPr>
      </p:pic>
      <p:sp>
        <p:nvSpPr>
          <p:cNvPr id="4" name="Text 0"/>
          <p:cNvSpPr/>
          <p:nvPr/>
        </p:nvSpPr>
        <p:spPr>
          <a:xfrm>
            <a:off x="571500" y="428625"/>
            <a:ext cx="8572500" cy="507206"/>
          </a:xfrm>
          <a:prstGeom prst="rect">
            <a:avLst/>
          </a:prstGeom>
          <a:noFill/>
          <a:ln/>
        </p:spPr>
        <p:txBody>
          <a:bodyPr wrap="none" lIns="0" tIns="0" rIns="0" bIns="0" rtlCol="0" anchor="t">
            <a:spAutoFit/>
          </a:bodyPr>
          <a:lstStyle/>
          <a:p>
            <a:pPr algn="l" indent="0" marL="0">
              <a:lnSpc>
                <a:spcPts val="3200"/>
              </a:lnSpc>
              <a:buNone/>
            </a:pPr>
            <a:r>
              <a:rPr lang="en-US" sz="2436" b="1" spc="5" kern="0" dirty="0">
                <a:solidFill>
                  <a:srgbClr val="E17055"/>
                </a:solidFill>
                <a:latin typeface="Oswald" pitchFamily="34" charset="0"/>
                <a:ea typeface="Oswald" pitchFamily="34" charset="-122"/>
                <a:cs typeface="Oswald" pitchFamily="34" charset="-120"/>
              </a:rPr>
              <a:t>STRATEGIC POSITION (SWOT)</a:t>
            </a:r>
            <a:endParaRPr lang="en-US" sz="2436" dirty="0"/>
          </a:p>
        </p:txBody>
      </p:sp>
      <p:sp>
        <p:nvSpPr>
          <p:cNvPr id="5" name="Shape 1"/>
          <p:cNvSpPr/>
          <p:nvPr/>
        </p:nvSpPr>
        <p:spPr>
          <a:xfrm>
            <a:off x="571500" y="1221581"/>
            <a:ext cx="3929063" cy="1921669"/>
          </a:xfrm>
          <a:prstGeom prst="rect">
            <a:avLst/>
          </a:prstGeom>
          <a:solidFill>
            <a:srgbClr val="3D4548"/>
          </a:solidFill>
          <a:ln/>
        </p:spPr>
      </p:sp>
      <p:sp>
        <p:nvSpPr>
          <p:cNvPr id="6" name="Shape 2"/>
          <p:cNvSpPr/>
          <p:nvPr/>
        </p:nvSpPr>
        <p:spPr>
          <a:xfrm>
            <a:off x="571500" y="1221581"/>
            <a:ext cx="3929063" cy="28575"/>
          </a:xfrm>
          <a:prstGeom prst="rect">
            <a:avLst/>
          </a:prstGeom>
          <a:solidFill>
            <a:srgbClr val="00897B"/>
          </a:solidFill>
          <a:ln/>
        </p:spPr>
      </p:sp>
      <p:pic>
        <p:nvPicPr>
          <p:cNvPr id="7" name="Image 1" descr="preencoded.png">    </p:cNvPr>
          <p:cNvPicPr>
            <a:picLocks noChangeAspect="1"/>
          </p:cNvPicPr>
          <p:nvPr/>
        </p:nvPicPr>
        <p:blipFill>
          <a:blip r:embed="rId2"/>
          <a:stretch>
            <a:fillRect/>
          </a:stretch>
        </p:blipFill>
        <p:spPr>
          <a:xfrm>
            <a:off x="750094" y="1442145"/>
            <a:ext cx="185738" cy="171450"/>
          </a:xfrm>
          <a:prstGeom prst="rect">
            <a:avLst/>
          </a:prstGeom>
        </p:spPr>
      </p:pic>
      <p:sp>
        <p:nvSpPr>
          <p:cNvPr id="8" name="Text 3"/>
          <p:cNvSpPr/>
          <p:nvPr/>
        </p:nvSpPr>
        <p:spPr>
          <a:xfrm>
            <a:off x="1021556" y="1400175"/>
            <a:ext cx="900113"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00897B"/>
                </a:solidFill>
                <a:latin typeface="Oswald" pitchFamily="34" charset="0"/>
                <a:ea typeface="Oswald" pitchFamily="34" charset="-122"/>
                <a:cs typeface="Oswald" pitchFamily="34" charset="-120"/>
              </a:rPr>
              <a:t>STRENGTHS</a:t>
            </a:r>
            <a:endParaRPr lang="en-US" sz="1269" dirty="0"/>
          </a:p>
        </p:txBody>
      </p:sp>
      <p:sp>
        <p:nvSpPr>
          <p:cNvPr id="9" name="Text 4"/>
          <p:cNvSpPr/>
          <p:nvPr/>
        </p:nvSpPr>
        <p:spPr>
          <a:xfrm>
            <a:off x="750094" y="1769864"/>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10-person multidisciplinary team covering tech, finance, and research.</a:t>
            </a:r>
            <a:endParaRPr lang="en-US" sz="834" dirty="0"/>
          </a:p>
        </p:txBody>
      </p:sp>
      <p:sp>
        <p:nvSpPr>
          <p:cNvPr id="10" name="Text 5"/>
          <p:cNvSpPr/>
          <p:nvPr/>
        </p:nvSpPr>
        <p:spPr>
          <a:xfrm>
            <a:off x="750094" y="2147032"/>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Proprietary 32-POV Stress Test methodology grounded in academic rigor.</a:t>
            </a:r>
            <a:endParaRPr lang="en-US" sz="834" dirty="0"/>
          </a:p>
        </p:txBody>
      </p:sp>
      <p:sp>
        <p:nvSpPr>
          <p:cNvPr id="11" name="Text 6"/>
          <p:cNvSpPr/>
          <p:nvPr/>
        </p:nvSpPr>
        <p:spPr>
          <a:xfrm>
            <a:off x="750094" y="2524199"/>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Full-stack technical capability to build actual MVPs and prototypes.</a:t>
            </a:r>
            <a:endParaRPr lang="en-US" sz="834" dirty="0"/>
          </a:p>
        </p:txBody>
      </p:sp>
      <p:sp>
        <p:nvSpPr>
          <p:cNvPr id="12" name="Shape 7"/>
          <p:cNvSpPr/>
          <p:nvPr/>
        </p:nvSpPr>
        <p:spPr>
          <a:xfrm>
            <a:off x="4643438" y="1221581"/>
            <a:ext cx="3929063" cy="1921669"/>
          </a:xfrm>
          <a:prstGeom prst="rect">
            <a:avLst/>
          </a:prstGeom>
          <a:solidFill>
            <a:srgbClr val="3D4548"/>
          </a:solidFill>
          <a:ln/>
        </p:spPr>
      </p:sp>
      <p:sp>
        <p:nvSpPr>
          <p:cNvPr id="13" name="Shape 8"/>
          <p:cNvSpPr/>
          <p:nvPr/>
        </p:nvSpPr>
        <p:spPr>
          <a:xfrm>
            <a:off x="4643438" y="1221581"/>
            <a:ext cx="3929063" cy="28575"/>
          </a:xfrm>
          <a:prstGeom prst="rect">
            <a:avLst/>
          </a:prstGeom>
          <a:solidFill>
            <a:srgbClr val="E17055"/>
          </a:solidFill>
          <a:ln/>
        </p:spPr>
      </p:sp>
      <p:pic>
        <p:nvPicPr>
          <p:cNvPr id="14" name="Image 2" descr="preencoded.png">    </p:cNvPr>
          <p:cNvPicPr>
            <a:picLocks noChangeAspect="1"/>
          </p:cNvPicPr>
          <p:nvPr/>
        </p:nvPicPr>
        <p:blipFill>
          <a:blip r:embed="rId3"/>
          <a:stretch>
            <a:fillRect/>
          </a:stretch>
        </p:blipFill>
        <p:spPr>
          <a:xfrm>
            <a:off x="4822031" y="1442145"/>
            <a:ext cx="185738" cy="171450"/>
          </a:xfrm>
          <a:prstGeom prst="rect">
            <a:avLst/>
          </a:prstGeom>
        </p:spPr>
      </p:pic>
      <p:sp>
        <p:nvSpPr>
          <p:cNvPr id="15" name="Text 9"/>
          <p:cNvSpPr/>
          <p:nvPr/>
        </p:nvSpPr>
        <p:spPr>
          <a:xfrm>
            <a:off x="5093494" y="1400175"/>
            <a:ext cx="1007269"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E17055"/>
                </a:solidFill>
                <a:latin typeface="Oswald" pitchFamily="34" charset="0"/>
                <a:ea typeface="Oswald" pitchFamily="34" charset="-122"/>
                <a:cs typeface="Oswald" pitchFamily="34" charset="-120"/>
              </a:rPr>
              <a:t>WEAKNESSES</a:t>
            </a:r>
            <a:endParaRPr lang="en-US" sz="1269" dirty="0"/>
          </a:p>
        </p:txBody>
      </p:sp>
      <p:sp>
        <p:nvSpPr>
          <p:cNvPr id="16" name="Text 10"/>
          <p:cNvSpPr/>
          <p:nvPr/>
        </p:nvSpPr>
        <p:spPr>
          <a:xfrm>
            <a:off x="4822031" y="1769864"/>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Zero existing client base or documented track record in the market.</a:t>
            </a:r>
            <a:endParaRPr lang="en-US" sz="834" dirty="0"/>
          </a:p>
        </p:txBody>
      </p:sp>
      <p:sp>
        <p:nvSpPr>
          <p:cNvPr id="17" name="Text 11"/>
          <p:cNvSpPr/>
          <p:nvPr/>
        </p:nvSpPr>
        <p:spPr>
          <a:xfrm>
            <a:off x="4822031" y="2147032"/>
            <a:ext cx="3571875" cy="160009"/>
          </a:xfrm>
          <a:prstGeom prst="rect">
            <a:avLst/>
          </a:prstGeom>
          <a:noFill/>
          <a:ln/>
        </p:spPr>
        <p:txBody>
          <a:bodyPr wrap="non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Student status leads to limited professional industry experience.</a:t>
            </a:r>
            <a:endParaRPr lang="en-US" sz="834" dirty="0"/>
          </a:p>
        </p:txBody>
      </p:sp>
      <p:sp>
        <p:nvSpPr>
          <p:cNvPr id="18" name="Text 12"/>
          <p:cNvSpPr/>
          <p:nvPr/>
        </p:nvSpPr>
        <p:spPr>
          <a:xfrm>
            <a:off x="4822031" y="2364191"/>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Time constraints: University coursework competes with company operations.</a:t>
            </a:r>
            <a:endParaRPr lang="en-US" sz="834" dirty="0"/>
          </a:p>
        </p:txBody>
      </p:sp>
      <p:sp>
        <p:nvSpPr>
          <p:cNvPr id="19" name="Shape 13"/>
          <p:cNvSpPr/>
          <p:nvPr/>
        </p:nvSpPr>
        <p:spPr>
          <a:xfrm>
            <a:off x="571500" y="3286125"/>
            <a:ext cx="3929063" cy="1921669"/>
          </a:xfrm>
          <a:prstGeom prst="rect">
            <a:avLst/>
          </a:prstGeom>
          <a:solidFill>
            <a:srgbClr val="3D4548"/>
          </a:solidFill>
          <a:ln/>
        </p:spPr>
      </p:sp>
      <p:sp>
        <p:nvSpPr>
          <p:cNvPr id="20" name="Shape 14"/>
          <p:cNvSpPr/>
          <p:nvPr/>
        </p:nvSpPr>
        <p:spPr>
          <a:xfrm>
            <a:off x="571500" y="3286125"/>
            <a:ext cx="3929063" cy="28575"/>
          </a:xfrm>
          <a:prstGeom prst="rect">
            <a:avLst/>
          </a:prstGeom>
          <a:solidFill>
            <a:srgbClr val="1B365D"/>
          </a:solidFill>
          <a:ln/>
        </p:spPr>
      </p:sp>
      <p:pic>
        <p:nvPicPr>
          <p:cNvPr id="21" name="Image 3" descr="preencoded.png">    </p:cNvPr>
          <p:cNvPicPr>
            <a:picLocks noChangeAspect="1"/>
          </p:cNvPicPr>
          <p:nvPr/>
        </p:nvPicPr>
        <p:blipFill>
          <a:blip r:embed="rId4"/>
          <a:stretch>
            <a:fillRect/>
          </a:stretch>
        </p:blipFill>
        <p:spPr>
          <a:xfrm>
            <a:off x="750094" y="3506688"/>
            <a:ext cx="185738" cy="171450"/>
          </a:xfrm>
          <a:prstGeom prst="rect">
            <a:avLst/>
          </a:prstGeom>
        </p:spPr>
      </p:pic>
      <p:sp>
        <p:nvSpPr>
          <p:cNvPr id="22" name="Text 15"/>
          <p:cNvSpPr/>
          <p:nvPr/>
        </p:nvSpPr>
        <p:spPr>
          <a:xfrm>
            <a:off x="1021556" y="3464719"/>
            <a:ext cx="1241227"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DFE6E9"/>
                </a:solidFill>
                <a:latin typeface="Oswald" pitchFamily="34" charset="0"/>
                <a:ea typeface="Oswald" pitchFamily="34" charset="-122"/>
                <a:cs typeface="Oswald" pitchFamily="34" charset="-120"/>
              </a:rPr>
              <a:t>OPPORTUNITIES</a:t>
            </a:r>
            <a:endParaRPr lang="en-US" sz="1269" dirty="0"/>
          </a:p>
        </p:txBody>
      </p:sp>
      <p:sp>
        <p:nvSpPr>
          <p:cNvPr id="23" name="Text 16"/>
          <p:cNvSpPr/>
          <p:nvPr/>
        </p:nvSpPr>
        <p:spPr>
          <a:xfrm>
            <a:off x="750094" y="3834408"/>
            <a:ext cx="3571875" cy="160009"/>
          </a:xfrm>
          <a:prstGeom prst="rect">
            <a:avLst/>
          </a:prstGeom>
          <a:noFill/>
          <a:ln/>
        </p:spPr>
        <p:txBody>
          <a:bodyPr wrap="non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Growing Egyptian startup ecosystem (TIEC, Flat6Labs, RiseUp).</a:t>
            </a:r>
            <a:endParaRPr lang="en-US" sz="834" dirty="0"/>
          </a:p>
        </p:txBody>
      </p:sp>
      <p:sp>
        <p:nvSpPr>
          <p:cNvPr id="24" name="Text 17"/>
          <p:cNvSpPr/>
          <p:nvPr/>
        </p:nvSpPr>
        <p:spPr>
          <a:xfrm>
            <a:off x="750094" y="4051567"/>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Egypt Vision 2030 prioritizes entrepreneurship and SME development.</a:t>
            </a:r>
            <a:endParaRPr lang="en-US" sz="834" dirty="0"/>
          </a:p>
        </p:txBody>
      </p:sp>
      <p:sp>
        <p:nvSpPr>
          <p:cNvPr id="25" name="Text 18"/>
          <p:cNvSpPr/>
          <p:nvPr/>
        </p:nvSpPr>
        <p:spPr>
          <a:xfrm>
            <a:off x="750094" y="4428734"/>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Underserved segment: Idea-stage entrepreneurs lack validation options.</a:t>
            </a:r>
            <a:endParaRPr lang="en-US" sz="834" dirty="0"/>
          </a:p>
        </p:txBody>
      </p:sp>
      <p:sp>
        <p:nvSpPr>
          <p:cNvPr id="26" name="Shape 19"/>
          <p:cNvSpPr/>
          <p:nvPr/>
        </p:nvSpPr>
        <p:spPr>
          <a:xfrm>
            <a:off x="4643438" y="3286125"/>
            <a:ext cx="3929063" cy="1921669"/>
          </a:xfrm>
          <a:prstGeom prst="rect">
            <a:avLst/>
          </a:prstGeom>
          <a:solidFill>
            <a:srgbClr val="3D4548"/>
          </a:solidFill>
          <a:ln/>
        </p:spPr>
      </p:sp>
      <p:sp>
        <p:nvSpPr>
          <p:cNvPr id="27" name="Shape 20"/>
          <p:cNvSpPr/>
          <p:nvPr/>
        </p:nvSpPr>
        <p:spPr>
          <a:xfrm>
            <a:off x="4643438" y="3286125"/>
            <a:ext cx="3929063" cy="28575"/>
          </a:xfrm>
          <a:prstGeom prst="rect">
            <a:avLst/>
          </a:prstGeom>
          <a:solidFill>
            <a:srgbClr val="B2BEC3"/>
          </a:solidFill>
          <a:ln/>
        </p:spPr>
      </p:sp>
      <p:pic>
        <p:nvPicPr>
          <p:cNvPr id="28" name="Image 4" descr="preencoded.png">    </p:cNvPr>
          <p:cNvPicPr>
            <a:picLocks noChangeAspect="1"/>
          </p:cNvPicPr>
          <p:nvPr/>
        </p:nvPicPr>
        <p:blipFill>
          <a:blip r:embed="rId5"/>
          <a:stretch>
            <a:fillRect/>
          </a:stretch>
        </p:blipFill>
        <p:spPr>
          <a:xfrm>
            <a:off x="4822031" y="3478113"/>
            <a:ext cx="185738" cy="171450"/>
          </a:xfrm>
          <a:prstGeom prst="rect">
            <a:avLst/>
          </a:prstGeom>
        </p:spPr>
      </p:pic>
      <p:sp>
        <p:nvSpPr>
          <p:cNvPr id="29" name="Text 21"/>
          <p:cNvSpPr/>
          <p:nvPr/>
        </p:nvSpPr>
        <p:spPr>
          <a:xfrm>
            <a:off x="5093494" y="3436144"/>
            <a:ext cx="682228" cy="255389"/>
          </a:xfrm>
          <a:prstGeom prst="rect">
            <a:avLst/>
          </a:prstGeom>
          <a:noFill/>
          <a:ln/>
        </p:spPr>
        <p:txBody>
          <a:bodyPr wrap="none" lIns="0" tIns="0" rIns="0" bIns="0" rtlCol="0" anchor="t">
            <a:spAutoFit/>
          </a:bodyPr>
          <a:lstStyle/>
          <a:p>
            <a:pPr algn="l" indent="0" marL="0">
              <a:lnSpc>
                <a:spcPts val="1600"/>
              </a:lnSpc>
              <a:buNone/>
            </a:pPr>
            <a:r>
              <a:rPr lang="en-US" sz="1269" spc="2" kern="0" dirty="0">
                <a:solidFill>
                  <a:srgbClr val="B2BEC3"/>
                </a:solidFill>
                <a:latin typeface="Oswald" pitchFamily="34" charset="0"/>
                <a:ea typeface="Oswald" pitchFamily="34" charset="-122"/>
                <a:cs typeface="Oswald" pitchFamily="34" charset="-120"/>
              </a:rPr>
              <a:t>THREATS</a:t>
            </a:r>
            <a:endParaRPr lang="en-US" sz="1269" dirty="0"/>
          </a:p>
        </p:txBody>
      </p:sp>
      <p:sp>
        <p:nvSpPr>
          <p:cNvPr id="30" name="Text 22"/>
          <p:cNvSpPr/>
          <p:nvPr/>
        </p:nvSpPr>
        <p:spPr>
          <a:xfrm>
            <a:off x="4822031" y="3805833"/>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Established players like Flat6Labs have brand and funding advantages.</a:t>
            </a:r>
            <a:endParaRPr lang="en-US" sz="834" dirty="0"/>
          </a:p>
        </p:txBody>
      </p:sp>
      <p:sp>
        <p:nvSpPr>
          <p:cNvPr id="31" name="Text 23"/>
          <p:cNvSpPr/>
          <p:nvPr/>
        </p:nvSpPr>
        <p:spPr>
          <a:xfrm>
            <a:off x="4822031" y="4183000"/>
            <a:ext cx="3571875" cy="160009"/>
          </a:xfrm>
          <a:prstGeom prst="rect">
            <a:avLst/>
          </a:prstGeom>
          <a:noFill/>
          <a:ln/>
        </p:spPr>
        <p:txBody>
          <a:bodyPr wrap="non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Free alternatives (ChatGPT, templates) reduce willingness to pay.</a:t>
            </a:r>
            <a:endParaRPr lang="en-US" sz="834" dirty="0"/>
          </a:p>
        </p:txBody>
      </p:sp>
      <p:sp>
        <p:nvSpPr>
          <p:cNvPr id="32" name="Text 24"/>
          <p:cNvSpPr/>
          <p:nvPr/>
        </p:nvSpPr>
        <p:spPr>
          <a:xfrm>
            <a:off x="4822031" y="4400159"/>
            <a:ext cx="3571875" cy="320018"/>
          </a:xfrm>
          <a:prstGeom prst="rect">
            <a:avLst/>
          </a:prstGeom>
          <a:noFill/>
          <a:ln/>
        </p:spPr>
        <p:txBody>
          <a:bodyPr wrap="square" lIns="0" tIns="0" rIns="0" bIns="0" rtlCol="0" anchor="t">
            <a:spAutoFit/>
          </a:bodyPr>
          <a:lstStyle/>
          <a:p>
            <a:pPr algn="l" indent="0" marL="0">
              <a:lnSpc>
                <a:spcPts val="1300"/>
              </a:lnSpc>
              <a:buNone/>
            </a:pPr>
            <a:r>
              <a:rPr lang="en-US" sz="834" dirty="0">
                <a:solidFill>
                  <a:srgbClr val="B2BEC3"/>
                </a:solidFill>
                <a:latin typeface="Roboto Slab" pitchFamily="34" charset="0"/>
                <a:ea typeface="Roboto Slab" pitchFamily="34" charset="-122"/>
                <a:cs typeface="Roboto Slab" pitchFamily="34" charset="-120"/>
              </a:rPr>
              <a:t>Economic instability and EGP devaluation affecting startup spending.</a:t>
            </a:r>
            <a:endParaRPr lang="en-US" sz="834"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2026-03-07T14:24:57Z</dcterms:created>
  <dcterms:modified xsi:type="dcterms:W3CDTF">2026-03-07T14:24:57Z</dcterms:modified>
</cp:coreProperties>
</file>