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notesMasterIdLst>
    <p:notesMasterId r:id="rId29"/>
  </p:notesMasterIdLst>
  <p:sldSz cx="12192000" cy="6858000"/>
  <p:notesSz cx="6858000" cy="12192000"/>
  <p:embeddedFontLst>
    <p:embeddedFont>
      <p:font typeface="Coda" charset="-122" pitchFamily="34"/>
      <p:regular r:id="rId34"/>
    </p:embeddedFont>
    <p:embeddedFont>
      <p:font typeface="ZCOOL KuaiLe" charset="-122" pitchFamily="34"/>
      <p:regular r:id="rId3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33" Type="http://schemas.openxmlformats.org/officeDocument/2006/relationships/tableStyles" Target="tableStyles.xml"/><Relationship Id="rId34" Type="http://schemas.openxmlformats.org/officeDocument/2006/relationships/font" Target="fonts/font1.fntdata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85788" y="585788"/>
            <a:ext cx="885825" cy="885825"/>
          </a:xfrm>
          <a:custGeom>
            <a:avLst/>
            <a:gdLst/>
            <a:ahLst/>
            <a:cxnLst/>
            <a:rect l="l" t="t" r="r" b="b"/>
            <a:pathLst>
              <a:path w="885825" h="885825">
                <a:moveTo>
                  <a:pt x="442913" y="0"/>
                </a:moveTo>
                <a:lnTo>
                  <a:pt x="442913" y="0"/>
                </a:lnTo>
                <a:cubicBezTo>
                  <a:pt x="687363" y="0"/>
                  <a:pt x="885825" y="198462"/>
                  <a:pt x="885825" y="442913"/>
                </a:cubicBezTo>
                <a:lnTo>
                  <a:pt x="885825" y="442913"/>
                </a:lnTo>
                <a:cubicBezTo>
                  <a:pt x="885825" y="687363"/>
                  <a:pt x="687363" y="885825"/>
                  <a:pt x="442913" y="885825"/>
                </a:cubicBezTo>
                <a:lnTo>
                  <a:pt x="442913" y="885825"/>
                </a:lnTo>
                <a:cubicBezTo>
                  <a:pt x="198462" y="885825"/>
                  <a:pt x="0" y="687363"/>
                  <a:pt x="0" y="442913"/>
                </a:cubicBezTo>
                <a:lnTo>
                  <a:pt x="0" y="442913"/>
                </a:lnTo>
                <a:cubicBezTo>
                  <a:pt x="0" y="198462"/>
                  <a:pt x="198462" y="0"/>
                  <a:pt x="442912" y="0"/>
                </a:cubicBez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2700000">
            <a:off x="10517935" y="840535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0"/>
                </a:moveTo>
                <a:lnTo>
                  <a:pt x="581025" y="0"/>
                </a:lnTo>
                <a:lnTo>
                  <a:pt x="5810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76288" y="5348288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733425" y="0"/>
                </a:lnTo>
                <a:lnTo>
                  <a:pt x="73342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1177588" y="5272088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0" y="0"/>
                </a:moveTo>
                <a:lnTo>
                  <a:pt x="428625" y="0"/>
                </a:lnTo>
                <a:lnTo>
                  <a:pt x="428625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 rot="-900000">
            <a:off x="10587415" y="3138304"/>
            <a:ext cx="1190625" cy="276225"/>
          </a:xfrm>
          <a:custGeom>
            <a:avLst/>
            <a:gdLst/>
            <a:ahLst/>
            <a:cxnLst/>
            <a:rect l="l" t="t" r="r" b="b"/>
            <a:pathLst>
              <a:path w="1190625" h="276225">
                <a:moveTo>
                  <a:pt x="0" y="0"/>
                </a:moveTo>
                <a:lnTo>
                  <a:pt x="1190625" y="0"/>
                </a:lnTo>
                <a:lnTo>
                  <a:pt x="1190625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 rot="599999">
            <a:off x="5854347" y="378085"/>
            <a:ext cx="276225" cy="1190625"/>
          </a:xfrm>
          <a:custGeom>
            <a:avLst/>
            <a:gdLst/>
            <a:ahLst/>
            <a:cxnLst/>
            <a:rect l="l" t="t" r="r" b="b"/>
            <a:pathLst>
              <a:path w="276225" h="1190625">
                <a:moveTo>
                  <a:pt x="0" y="0"/>
                </a:moveTo>
                <a:lnTo>
                  <a:pt x="276225" y="0"/>
                </a:lnTo>
                <a:lnTo>
                  <a:pt x="276225" y="1190625"/>
                </a:lnTo>
                <a:lnTo>
                  <a:pt x="0" y="11906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971752" y="400050"/>
            <a:ext cx="2247900" cy="914400"/>
          </a:xfrm>
          <a:custGeom>
            <a:avLst/>
            <a:gdLst/>
            <a:ahLst/>
            <a:cxnLst/>
            <a:rect l="l" t="t" r="r" b="b"/>
            <a:pathLst>
              <a:path w="2247900" h="914400">
                <a:moveTo>
                  <a:pt x="0" y="0"/>
                </a:moveTo>
                <a:lnTo>
                  <a:pt x="2247900" y="0"/>
                </a:lnTo>
                <a:lnTo>
                  <a:pt x="22479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52727" y="571500"/>
            <a:ext cx="18859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UPVIA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2903786" y="1885950"/>
            <a:ext cx="6381750" cy="1219200"/>
          </a:xfrm>
          <a:custGeom>
            <a:avLst/>
            <a:gdLst/>
            <a:ahLst/>
            <a:cxnLst/>
            <a:rect l="l" t="t" r="r" b="b"/>
            <a:pathLst>
              <a:path w="6381750" h="1219200">
                <a:moveTo>
                  <a:pt x="0" y="0"/>
                </a:moveTo>
                <a:lnTo>
                  <a:pt x="6381750" y="0"/>
                </a:lnTo>
                <a:lnTo>
                  <a:pt x="6381750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32398" y="2133600"/>
            <a:ext cx="57245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Transforming Raw Ideas into Applied Reality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246686" y="2552700"/>
            <a:ext cx="56959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نرفع فكرتك لطريق النجاح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430339" y="5519738"/>
            <a:ext cx="5334000" cy="942975"/>
          </a:xfrm>
          <a:custGeom>
            <a:avLst/>
            <a:gdLst/>
            <a:ahLst/>
            <a:cxnLst/>
            <a:rect l="l" t="t" r="r" b="b"/>
            <a:pathLst>
              <a:path w="5334000" h="942975">
                <a:moveTo>
                  <a:pt x="0" y="0"/>
                </a:moveTo>
                <a:lnTo>
                  <a:pt x="5334000" y="0"/>
                </a:lnTo>
                <a:lnTo>
                  <a:pt x="5334000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701802" y="5686425"/>
            <a:ext cx="4791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Entrepreneurship Project | Group 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706564" y="6029325"/>
            <a:ext cx="4781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Under supervision of Dr. Wael El-Hilaly &amp; Eng. Esraa Mohamed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2700000">
            <a:off x="10714972" y="332724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733425" y="0"/>
                </a:lnTo>
                <a:lnTo>
                  <a:pt x="73342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776288" y="557688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413" y="0"/>
                </a:moveTo>
                <a:lnTo>
                  <a:pt x="252413" y="0"/>
                </a:lnTo>
                <a:cubicBezTo>
                  <a:pt x="391723" y="0"/>
                  <a:pt x="504825" y="113102"/>
                  <a:pt x="504825" y="252413"/>
                </a:cubicBezTo>
                <a:lnTo>
                  <a:pt x="504825" y="252413"/>
                </a:lnTo>
                <a:cubicBezTo>
                  <a:pt x="504825" y="391723"/>
                  <a:pt x="391723" y="504825"/>
                  <a:pt x="252413" y="504825"/>
                </a:cubicBezTo>
                <a:lnTo>
                  <a:pt x="252413" y="504825"/>
                </a:lnTo>
                <a:cubicBezTo>
                  <a:pt x="113102" y="504825"/>
                  <a:pt x="0" y="391723"/>
                  <a:pt x="0" y="252413"/>
                </a:cubicBezTo>
                <a:lnTo>
                  <a:pt x="0" y="252413"/>
                </a:lnTo>
                <a:cubicBezTo>
                  <a:pt x="0" y="113102"/>
                  <a:pt x="113102" y="0"/>
                  <a:pt x="252412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-599999">
            <a:off x="382385" y="889132"/>
            <a:ext cx="885825" cy="200025"/>
          </a:xfrm>
          <a:custGeom>
            <a:avLst/>
            <a:gdLst/>
            <a:ahLst/>
            <a:cxnLst/>
            <a:rect l="l" t="t" r="r" b="b"/>
            <a:pathLst>
              <a:path w="885825" h="200025">
                <a:moveTo>
                  <a:pt x="0" y="0"/>
                </a:moveTo>
                <a:lnTo>
                  <a:pt x="885825" y="0"/>
                </a:lnTo>
                <a:lnTo>
                  <a:pt x="885825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90525" y="485775"/>
            <a:ext cx="57150" cy="438150"/>
          </a:xfrm>
          <a:custGeom>
            <a:avLst/>
            <a:gdLst/>
            <a:ahLst/>
            <a:cxnLst/>
            <a:rect l="l" t="t" r="r" b="b"/>
            <a:pathLst>
              <a:path w="57150" h="438150">
                <a:moveTo>
                  <a:pt x="0" y="0"/>
                </a:moveTo>
                <a:lnTo>
                  <a:pt x="57150" y="0"/>
                </a:lnTo>
                <a:lnTo>
                  <a:pt x="571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09600" y="381000"/>
            <a:ext cx="4333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 Scientific Frameworks Applied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9600" y="762000"/>
            <a:ext cx="4286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10 أطر علمية مطبّقة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95288" y="1119188"/>
            <a:ext cx="5610225" cy="1066800"/>
          </a:xfrm>
          <a:custGeom>
            <a:avLst/>
            <a:gdLst/>
            <a:ahLst/>
            <a:cxnLst/>
            <a:rect l="l" t="t" r="r" b="b"/>
            <a:pathLst>
              <a:path w="5610225" h="1066800">
                <a:moveTo>
                  <a:pt x="0" y="0"/>
                </a:moveTo>
                <a:lnTo>
                  <a:pt x="5610225" y="0"/>
                </a:lnTo>
                <a:lnTo>
                  <a:pt x="5610225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95300" y="129912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142875" y="0"/>
                </a:lnTo>
                <a:cubicBezTo>
                  <a:pt x="221730" y="0"/>
                  <a:pt x="285750" y="64020"/>
                  <a:pt x="285750" y="142875"/>
                </a:cubicBezTo>
                <a:lnTo>
                  <a:pt x="285750" y="142875"/>
                </a:lnTo>
                <a:cubicBezTo>
                  <a:pt x="285750" y="221730"/>
                  <a:pt x="221730" y="285750"/>
                  <a:pt x="142875" y="285750"/>
                </a:cubicBezTo>
                <a:lnTo>
                  <a:pt x="142875" y="285750"/>
                </a:lnTo>
                <a:cubicBezTo>
                  <a:pt x="64020" y="285750"/>
                  <a:pt x="0" y="221730"/>
                  <a:pt x="0" y="142875"/>
                </a:cubicBezTo>
                <a:lnTo>
                  <a:pt x="0" y="142875"/>
                </a:lnTo>
                <a:cubicBezTo>
                  <a:pt x="0" y="64020"/>
                  <a:pt x="64020" y="0"/>
                  <a:pt x="142875" y="0"/>
                </a:cubicBezTo>
                <a:close/>
              </a:path>
            </a:pathLst>
          </a:custGeom>
          <a:solidFill>
            <a:srgbClr val="FFF5F5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13618" y="1308646"/>
            <a:ext cx="133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04875" y="1308646"/>
            <a:ext cx="1057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Lean Startup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904875" y="1632496"/>
            <a:ext cx="50768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Eric Ries, 2011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Build → Measure → Learn loop. Define riskiest assumption, design MVP test.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186488" y="1119188"/>
            <a:ext cx="5610225" cy="1066800"/>
          </a:xfrm>
          <a:custGeom>
            <a:avLst/>
            <a:gdLst/>
            <a:ahLst/>
            <a:cxnLst/>
            <a:rect l="l" t="t" r="r" b="b"/>
            <a:pathLst>
              <a:path w="5610225" h="1066800">
                <a:moveTo>
                  <a:pt x="0" y="0"/>
                </a:moveTo>
                <a:lnTo>
                  <a:pt x="5610225" y="0"/>
                </a:lnTo>
                <a:lnTo>
                  <a:pt x="5610225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286500" y="139437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142875" y="0"/>
                </a:lnTo>
                <a:cubicBezTo>
                  <a:pt x="221730" y="0"/>
                  <a:pt x="285750" y="64020"/>
                  <a:pt x="285750" y="142875"/>
                </a:cubicBezTo>
                <a:lnTo>
                  <a:pt x="285750" y="142875"/>
                </a:lnTo>
                <a:cubicBezTo>
                  <a:pt x="285750" y="221730"/>
                  <a:pt x="221730" y="285750"/>
                  <a:pt x="142875" y="285750"/>
                </a:cubicBezTo>
                <a:lnTo>
                  <a:pt x="142875" y="285750"/>
                </a:lnTo>
                <a:cubicBezTo>
                  <a:pt x="64020" y="285750"/>
                  <a:pt x="0" y="221730"/>
                  <a:pt x="0" y="142875"/>
                </a:cubicBezTo>
                <a:lnTo>
                  <a:pt x="0" y="142875"/>
                </a:lnTo>
                <a:cubicBezTo>
                  <a:pt x="0" y="64020"/>
                  <a:pt x="64020" y="0"/>
                  <a:pt x="142875" y="0"/>
                </a:cubicBezTo>
                <a:close/>
              </a:path>
            </a:pathLst>
          </a:custGeom>
          <a:solidFill>
            <a:srgbClr val="FFF5F5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383536" y="1403896"/>
            <a:ext cx="180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696075" y="1403896"/>
            <a:ext cx="1314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Design Thinking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696075" y="1727746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IDEO / Stanford d.school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Empathize → Define → Ideate → Prototype → Test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95288" y="2250728"/>
            <a:ext cx="5610225" cy="876300"/>
          </a:xfrm>
          <a:custGeom>
            <a:avLst/>
            <a:gdLst/>
            <a:ahLst/>
            <a:cxnLst/>
            <a:rect l="l" t="t" r="r" b="b"/>
            <a:pathLst>
              <a:path w="5610225" h="876300">
                <a:moveTo>
                  <a:pt x="0" y="0"/>
                </a:moveTo>
                <a:lnTo>
                  <a:pt x="5610225" y="0"/>
                </a:lnTo>
                <a:lnTo>
                  <a:pt x="56102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95300" y="243066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142875" y="0"/>
                </a:lnTo>
                <a:cubicBezTo>
                  <a:pt x="221730" y="0"/>
                  <a:pt x="285750" y="64020"/>
                  <a:pt x="285750" y="142875"/>
                </a:cubicBezTo>
                <a:lnTo>
                  <a:pt x="285750" y="142875"/>
                </a:lnTo>
                <a:cubicBezTo>
                  <a:pt x="285750" y="221730"/>
                  <a:pt x="221730" y="285750"/>
                  <a:pt x="142875" y="285750"/>
                </a:cubicBezTo>
                <a:lnTo>
                  <a:pt x="142875" y="285750"/>
                </a:lnTo>
                <a:cubicBezTo>
                  <a:pt x="64020" y="285750"/>
                  <a:pt x="0" y="221730"/>
                  <a:pt x="0" y="142875"/>
                </a:cubicBezTo>
                <a:lnTo>
                  <a:pt x="0" y="142875"/>
                </a:lnTo>
                <a:cubicBezTo>
                  <a:pt x="0" y="64020"/>
                  <a:pt x="64020" y="0"/>
                  <a:pt x="142875" y="0"/>
                </a:cubicBezTo>
                <a:close/>
              </a:path>
            </a:pathLst>
          </a:custGeom>
          <a:solidFill>
            <a:srgbClr val="FFF5F5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90996" y="2440186"/>
            <a:ext cx="180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04875" y="2440186"/>
            <a:ext cx="1438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Systems Thinking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04875" y="2764036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Peter Senge, 1990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Map reinforcing/balancing loops, find leverage points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86488" y="2250728"/>
            <a:ext cx="5610225" cy="876300"/>
          </a:xfrm>
          <a:custGeom>
            <a:avLst/>
            <a:gdLst/>
            <a:ahLst/>
            <a:cxnLst/>
            <a:rect l="l" t="t" r="r" b="b"/>
            <a:pathLst>
              <a:path w="5610225" h="876300">
                <a:moveTo>
                  <a:pt x="0" y="0"/>
                </a:moveTo>
                <a:lnTo>
                  <a:pt x="5610225" y="0"/>
                </a:lnTo>
                <a:lnTo>
                  <a:pt x="56102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286500" y="243066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142875" y="0"/>
                </a:lnTo>
                <a:cubicBezTo>
                  <a:pt x="221730" y="0"/>
                  <a:pt x="285750" y="64020"/>
                  <a:pt x="285750" y="142875"/>
                </a:cubicBezTo>
                <a:lnTo>
                  <a:pt x="285750" y="142875"/>
                </a:lnTo>
                <a:cubicBezTo>
                  <a:pt x="285750" y="221730"/>
                  <a:pt x="221730" y="285750"/>
                  <a:pt x="142875" y="285750"/>
                </a:cubicBezTo>
                <a:lnTo>
                  <a:pt x="142875" y="285750"/>
                </a:lnTo>
                <a:cubicBezTo>
                  <a:pt x="64020" y="285750"/>
                  <a:pt x="0" y="221730"/>
                  <a:pt x="0" y="142875"/>
                </a:cubicBezTo>
                <a:lnTo>
                  <a:pt x="0" y="142875"/>
                </a:lnTo>
                <a:cubicBezTo>
                  <a:pt x="0" y="64020"/>
                  <a:pt x="64020" y="0"/>
                  <a:pt x="142875" y="0"/>
                </a:cubicBezTo>
                <a:close/>
              </a:path>
            </a:pathLst>
          </a:custGeom>
          <a:solidFill>
            <a:srgbClr val="FF6B6B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384875" y="2440186"/>
            <a:ext cx="171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696075" y="2440186"/>
            <a:ext cx="121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First Principles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696075" y="2764036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Aristotle / Elon Musk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Strip assumptions, rebuild from fundamentals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95288" y="3191768"/>
            <a:ext cx="5610225" cy="876300"/>
          </a:xfrm>
          <a:custGeom>
            <a:avLst/>
            <a:gdLst/>
            <a:ahLst/>
            <a:cxnLst/>
            <a:rect l="l" t="t" r="r" b="b"/>
            <a:pathLst>
              <a:path w="5610225" h="876300">
                <a:moveTo>
                  <a:pt x="0" y="0"/>
                </a:moveTo>
                <a:lnTo>
                  <a:pt x="5610225" y="0"/>
                </a:lnTo>
                <a:lnTo>
                  <a:pt x="56102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495300" y="337170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142875" y="0"/>
                </a:lnTo>
                <a:cubicBezTo>
                  <a:pt x="221730" y="0"/>
                  <a:pt x="285750" y="64020"/>
                  <a:pt x="285750" y="142875"/>
                </a:cubicBezTo>
                <a:lnTo>
                  <a:pt x="285750" y="142875"/>
                </a:lnTo>
                <a:cubicBezTo>
                  <a:pt x="285750" y="221730"/>
                  <a:pt x="221730" y="285750"/>
                  <a:pt x="142875" y="285750"/>
                </a:cubicBezTo>
                <a:lnTo>
                  <a:pt x="142875" y="285750"/>
                </a:lnTo>
                <a:cubicBezTo>
                  <a:pt x="64020" y="285750"/>
                  <a:pt x="0" y="221730"/>
                  <a:pt x="0" y="142875"/>
                </a:cubicBezTo>
                <a:lnTo>
                  <a:pt x="0" y="142875"/>
                </a:lnTo>
                <a:cubicBezTo>
                  <a:pt x="0" y="64020"/>
                  <a:pt x="64020" y="0"/>
                  <a:pt x="142875" y="0"/>
                </a:cubicBezTo>
                <a:close/>
              </a:path>
            </a:pathLst>
          </a:custGeom>
          <a:solidFill>
            <a:srgbClr val="FFF5F5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88020" y="3381226"/>
            <a:ext cx="19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5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04875" y="3381226"/>
            <a:ext cx="1323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Jobs To Be Done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04875" y="3705076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Clayton Christensen, HBS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Functional + Emotional + Social job mapping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186488" y="3191768"/>
            <a:ext cx="5610225" cy="876300"/>
          </a:xfrm>
          <a:custGeom>
            <a:avLst/>
            <a:gdLst/>
            <a:ahLst/>
            <a:cxnLst/>
            <a:rect l="l" t="t" r="r" b="b"/>
            <a:pathLst>
              <a:path w="5610225" h="876300">
                <a:moveTo>
                  <a:pt x="0" y="0"/>
                </a:moveTo>
                <a:lnTo>
                  <a:pt x="5610225" y="0"/>
                </a:lnTo>
                <a:lnTo>
                  <a:pt x="56102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6286500" y="337170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142875" y="0"/>
                </a:lnTo>
                <a:cubicBezTo>
                  <a:pt x="221730" y="0"/>
                  <a:pt x="285750" y="64020"/>
                  <a:pt x="285750" y="142875"/>
                </a:cubicBezTo>
                <a:lnTo>
                  <a:pt x="285750" y="142875"/>
                </a:lnTo>
                <a:cubicBezTo>
                  <a:pt x="285750" y="221730"/>
                  <a:pt x="221730" y="285750"/>
                  <a:pt x="142875" y="285750"/>
                </a:cubicBezTo>
                <a:lnTo>
                  <a:pt x="142875" y="285750"/>
                </a:lnTo>
                <a:cubicBezTo>
                  <a:pt x="64020" y="285750"/>
                  <a:pt x="0" y="221730"/>
                  <a:pt x="0" y="142875"/>
                </a:cubicBezTo>
                <a:lnTo>
                  <a:pt x="0" y="142875"/>
                </a:lnTo>
                <a:cubicBezTo>
                  <a:pt x="0" y="64020"/>
                  <a:pt x="64020" y="0"/>
                  <a:pt x="142875" y="0"/>
                </a:cubicBezTo>
                <a:close/>
              </a:path>
            </a:pathLst>
          </a:custGeom>
          <a:solidFill>
            <a:srgbClr val="FFF5F5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377136" y="3381226"/>
            <a:ext cx="19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6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696075" y="3381226"/>
            <a:ext cx="1647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Blue Ocean Strategy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696075" y="3705076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Kim &amp; Mauborgne, INSEAD, 2005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Eliminate, Reduce, Raise, Create framework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395288" y="4132808"/>
            <a:ext cx="5610225" cy="876300"/>
          </a:xfrm>
          <a:custGeom>
            <a:avLst/>
            <a:gdLst/>
            <a:ahLst/>
            <a:cxnLst/>
            <a:rect l="l" t="t" r="r" b="b"/>
            <a:pathLst>
              <a:path w="5610225" h="876300">
                <a:moveTo>
                  <a:pt x="0" y="0"/>
                </a:moveTo>
                <a:lnTo>
                  <a:pt x="5610225" y="0"/>
                </a:lnTo>
                <a:lnTo>
                  <a:pt x="56102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495300" y="431274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142875" y="0"/>
                </a:lnTo>
                <a:cubicBezTo>
                  <a:pt x="221730" y="0"/>
                  <a:pt x="285750" y="64020"/>
                  <a:pt x="285750" y="142875"/>
                </a:cubicBezTo>
                <a:lnTo>
                  <a:pt x="285750" y="142875"/>
                </a:lnTo>
                <a:cubicBezTo>
                  <a:pt x="285750" y="221730"/>
                  <a:pt x="221730" y="285750"/>
                  <a:pt x="142875" y="285750"/>
                </a:cubicBezTo>
                <a:lnTo>
                  <a:pt x="142875" y="285750"/>
                </a:lnTo>
                <a:cubicBezTo>
                  <a:pt x="64020" y="285750"/>
                  <a:pt x="0" y="221730"/>
                  <a:pt x="0" y="142875"/>
                </a:cubicBezTo>
                <a:lnTo>
                  <a:pt x="0" y="142875"/>
                </a:lnTo>
                <a:cubicBezTo>
                  <a:pt x="0" y="64020"/>
                  <a:pt x="64020" y="0"/>
                  <a:pt x="142875" y="0"/>
                </a:cubicBezTo>
                <a:close/>
              </a:path>
            </a:pathLst>
          </a:custGeom>
          <a:solidFill>
            <a:srgbClr val="FFF5F5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02605" y="4322266"/>
            <a:ext cx="152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7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904875" y="4322266"/>
            <a:ext cx="1895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Business Model Canvas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904875" y="4646116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Osterwalder, 2010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9 building blocks, weakest block = vulnerability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186488" y="4132808"/>
            <a:ext cx="5610225" cy="876300"/>
          </a:xfrm>
          <a:custGeom>
            <a:avLst/>
            <a:gdLst/>
            <a:ahLst/>
            <a:cxnLst/>
            <a:rect l="l" t="t" r="r" b="b"/>
            <a:pathLst>
              <a:path w="5610225" h="876300">
                <a:moveTo>
                  <a:pt x="0" y="0"/>
                </a:moveTo>
                <a:lnTo>
                  <a:pt x="5610225" y="0"/>
                </a:lnTo>
                <a:lnTo>
                  <a:pt x="56102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6286500" y="431274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142875" y="0"/>
                </a:lnTo>
                <a:cubicBezTo>
                  <a:pt x="221730" y="0"/>
                  <a:pt x="285750" y="64020"/>
                  <a:pt x="285750" y="142875"/>
                </a:cubicBezTo>
                <a:lnTo>
                  <a:pt x="285750" y="142875"/>
                </a:lnTo>
                <a:cubicBezTo>
                  <a:pt x="285750" y="221730"/>
                  <a:pt x="221730" y="285750"/>
                  <a:pt x="142875" y="285750"/>
                </a:cubicBezTo>
                <a:lnTo>
                  <a:pt x="142875" y="285750"/>
                </a:lnTo>
                <a:cubicBezTo>
                  <a:pt x="64020" y="285750"/>
                  <a:pt x="0" y="221730"/>
                  <a:pt x="0" y="142875"/>
                </a:cubicBezTo>
                <a:lnTo>
                  <a:pt x="0" y="142875"/>
                </a:lnTo>
                <a:cubicBezTo>
                  <a:pt x="0" y="64020"/>
                  <a:pt x="64020" y="0"/>
                  <a:pt x="142875" y="0"/>
                </a:cubicBez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6378178" y="4322266"/>
            <a:ext cx="19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8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696075" y="4322266"/>
            <a:ext cx="1238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SWOT + PESTLE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696075" y="4646116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Humphrey, 1960s / Aguilar, 1967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Internal + External environment analysis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395288" y="5073848"/>
            <a:ext cx="5610225" cy="876300"/>
          </a:xfrm>
          <a:custGeom>
            <a:avLst/>
            <a:gdLst/>
            <a:ahLst/>
            <a:cxnLst/>
            <a:rect l="l" t="t" r="r" b="b"/>
            <a:pathLst>
              <a:path w="5610225" h="876300">
                <a:moveTo>
                  <a:pt x="0" y="0"/>
                </a:moveTo>
                <a:lnTo>
                  <a:pt x="5610225" y="0"/>
                </a:lnTo>
                <a:lnTo>
                  <a:pt x="56102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495300" y="525393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142875" y="0"/>
                </a:lnTo>
                <a:cubicBezTo>
                  <a:pt x="221730" y="0"/>
                  <a:pt x="285750" y="64020"/>
                  <a:pt x="285750" y="142875"/>
                </a:cubicBezTo>
                <a:lnTo>
                  <a:pt x="285750" y="142875"/>
                </a:lnTo>
                <a:cubicBezTo>
                  <a:pt x="285750" y="221730"/>
                  <a:pt x="221730" y="285750"/>
                  <a:pt x="142875" y="285750"/>
                </a:cubicBezTo>
                <a:lnTo>
                  <a:pt x="142875" y="285750"/>
                </a:lnTo>
                <a:cubicBezTo>
                  <a:pt x="64020" y="285750"/>
                  <a:pt x="0" y="221730"/>
                  <a:pt x="0" y="142875"/>
                </a:cubicBezTo>
                <a:lnTo>
                  <a:pt x="0" y="142875"/>
                </a:lnTo>
                <a:cubicBezTo>
                  <a:pt x="0" y="64020"/>
                  <a:pt x="64020" y="0"/>
                  <a:pt x="142875" y="0"/>
                </a:cubicBezTo>
                <a:close/>
              </a:path>
            </a:pathLst>
          </a:custGeom>
          <a:solidFill>
            <a:srgbClr val="FFF5F5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85788" y="5263455"/>
            <a:ext cx="19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9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904875" y="5263455"/>
            <a:ext cx="1714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Theory of Constraints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904875" y="5587305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Goldratt, 1984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Find the ONE bottleneck, subordinate everything to it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186488" y="5073848"/>
            <a:ext cx="5610225" cy="876300"/>
          </a:xfrm>
          <a:custGeom>
            <a:avLst/>
            <a:gdLst/>
            <a:ahLst/>
            <a:cxnLst/>
            <a:rect l="l" t="t" r="r" b="b"/>
            <a:pathLst>
              <a:path w="5610225" h="876300">
                <a:moveTo>
                  <a:pt x="0" y="0"/>
                </a:moveTo>
                <a:lnTo>
                  <a:pt x="5610225" y="0"/>
                </a:lnTo>
                <a:lnTo>
                  <a:pt x="56102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6286500" y="525393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142875" y="0"/>
                </a:lnTo>
                <a:cubicBezTo>
                  <a:pt x="221730" y="0"/>
                  <a:pt x="285750" y="64020"/>
                  <a:pt x="285750" y="142875"/>
                </a:cubicBezTo>
                <a:lnTo>
                  <a:pt x="285750" y="142875"/>
                </a:lnTo>
                <a:cubicBezTo>
                  <a:pt x="285750" y="221730"/>
                  <a:pt x="221730" y="285750"/>
                  <a:pt x="142875" y="285750"/>
                </a:cubicBezTo>
                <a:lnTo>
                  <a:pt x="142875" y="285750"/>
                </a:lnTo>
                <a:cubicBezTo>
                  <a:pt x="64020" y="285750"/>
                  <a:pt x="0" y="221730"/>
                  <a:pt x="0" y="142875"/>
                </a:cubicBezTo>
                <a:lnTo>
                  <a:pt x="0" y="142875"/>
                </a:lnTo>
                <a:cubicBezTo>
                  <a:pt x="0" y="64020"/>
                  <a:pt x="64020" y="0"/>
                  <a:pt x="142875" y="0"/>
                </a:cubicBezTo>
                <a:close/>
              </a:path>
            </a:pathLst>
          </a:custGeom>
          <a:solidFill>
            <a:srgbClr val="FFF5F5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6352133" y="5263455"/>
            <a:ext cx="238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696075" y="5263455"/>
            <a:ext cx="1476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Scenario Planning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6696075" y="5587305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Royal Dutch Shell, 1970s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2×2 matrix, 4 futures, "no regret moves"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395288" y="6053138"/>
            <a:ext cx="11401425" cy="409575"/>
          </a:xfrm>
          <a:custGeom>
            <a:avLst/>
            <a:gdLst/>
            <a:ahLst/>
            <a:cxnLst/>
            <a:rect l="l" t="t" r="r" b="b"/>
            <a:pathLst>
              <a:path w="11401425" h="409575">
                <a:moveTo>
                  <a:pt x="0" y="0"/>
                </a:moveTo>
                <a:lnTo>
                  <a:pt x="11401425" y="0"/>
                </a:lnTo>
                <a:lnTo>
                  <a:pt x="114014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600075" y="6143625"/>
            <a:ext cx="1099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Integration not offered by any competitor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in the Egyptian market at the idea-stage level.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2D34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85788" y="585788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>
                <a:moveTo>
                  <a:pt x="595313" y="0"/>
                </a:moveTo>
                <a:lnTo>
                  <a:pt x="595313" y="0"/>
                </a:lnTo>
                <a:cubicBezTo>
                  <a:pt x="923874" y="0"/>
                  <a:pt x="1190625" y="266751"/>
                  <a:pt x="1190625" y="595313"/>
                </a:cubicBezTo>
                <a:lnTo>
                  <a:pt x="1190625" y="595313"/>
                </a:lnTo>
                <a:cubicBezTo>
                  <a:pt x="1190625" y="923874"/>
                  <a:pt x="923874" y="1190625"/>
                  <a:pt x="595313" y="1190625"/>
                </a:cubicBezTo>
                <a:lnTo>
                  <a:pt x="595313" y="1190625"/>
                </a:lnTo>
                <a:cubicBezTo>
                  <a:pt x="266751" y="1190625"/>
                  <a:pt x="0" y="923874"/>
                  <a:pt x="0" y="595313"/>
                </a:cubicBezTo>
                <a:lnTo>
                  <a:pt x="0" y="595313"/>
                </a:lnTo>
                <a:cubicBezTo>
                  <a:pt x="0" y="266751"/>
                  <a:pt x="266751" y="0"/>
                  <a:pt x="595312" y="0"/>
                </a:cubicBezTo>
                <a:close/>
              </a:path>
            </a:pathLst>
          </a:custGeom>
          <a:solidFill>
            <a:srgbClr val="FF6B6B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2700000">
            <a:off x="10340510" y="5006508"/>
            <a:ext cx="885825" cy="885825"/>
          </a:xfrm>
          <a:custGeom>
            <a:avLst/>
            <a:gdLst/>
            <a:ahLst/>
            <a:cxnLst/>
            <a:rect l="l" t="t" r="r" b="b"/>
            <a:pathLst>
              <a:path w="885825" h="885825">
                <a:moveTo>
                  <a:pt x="0" y="0"/>
                </a:moveTo>
                <a:lnTo>
                  <a:pt x="885825" y="0"/>
                </a:lnTo>
                <a:lnTo>
                  <a:pt x="885825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015538" y="966788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733425" y="0"/>
                </a:lnTo>
                <a:lnTo>
                  <a:pt x="73342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11688" y="1847850"/>
            <a:ext cx="1371600" cy="647700"/>
          </a:xfrm>
          <a:custGeom>
            <a:avLst/>
            <a:gdLst/>
            <a:ahLst/>
            <a:cxnLst/>
            <a:rect l="l" t="t" r="r" b="b"/>
            <a:pathLst>
              <a:path w="1371600" h="647700">
                <a:moveTo>
                  <a:pt x="0" y="0"/>
                </a:moveTo>
                <a:lnTo>
                  <a:pt x="1371600" y="0"/>
                </a:lnTo>
                <a:lnTo>
                  <a:pt x="13716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754588" y="2019300"/>
            <a:ext cx="685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ACT 3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2364879" y="2819400"/>
            <a:ext cx="74580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TRANSFORMATION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377482" y="3752850"/>
            <a:ext cx="3438525" cy="647700"/>
          </a:xfrm>
          <a:custGeom>
            <a:avLst/>
            <a:gdLst/>
            <a:ahLst/>
            <a:cxnLst/>
            <a:rect l="l" t="t" r="r" b="b"/>
            <a:pathLst>
              <a:path w="3438525" h="647700">
                <a:moveTo>
                  <a:pt x="0" y="0"/>
                </a:moveTo>
                <a:lnTo>
                  <a:pt x="3438525" y="0"/>
                </a:lnTo>
                <a:lnTo>
                  <a:pt x="3438525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644182" y="3924300"/>
            <a:ext cx="2905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SCAMPER Applied to UPVIA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648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FFF5F5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029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FFF5F5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410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FFF5F5"/>
            </a:solidFill>
            <a:prstDash val="solid"/>
          </a:ln>
        </p:spPr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720000">
            <a:off x="10777977" y="338575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0"/>
                </a:moveTo>
                <a:lnTo>
                  <a:pt x="581025" y="0"/>
                </a:lnTo>
                <a:lnTo>
                  <a:pt x="5810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85788" y="5538788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733425" y="0"/>
                </a:lnTo>
                <a:lnTo>
                  <a:pt x="73342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00050" y="457200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60189" y="533400"/>
            <a:ext cx="3143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66800" y="381000"/>
            <a:ext cx="53625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SUBSTITUTE: Digital-First Transformation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66800" y="762000"/>
            <a:ext cx="530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 elements can we REPLACE with something more efficient?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00050" y="1123950"/>
            <a:ext cx="11391900" cy="4819650"/>
          </a:xfrm>
          <a:custGeom>
            <a:avLst/>
            <a:gdLst/>
            <a:ahLst/>
            <a:cxnLst/>
            <a:rect l="l" t="t" r="r" b="b"/>
            <a:pathLst>
              <a:path w="11391900" h="4819650">
                <a:moveTo>
                  <a:pt x="0" y="0"/>
                </a:moveTo>
                <a:lnTo>
                  <a:pt x="11391900" y="0"/>
                </a:lnTo>
                <a:lnTo>
                  <a:pt x="11391900" y="4819650"/>
                </a:lnTo>
                <a:lnTo>
                  <a:pt x="0" y="48196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19100" y="1657350"/>
            <a:ext cx="11353800" cy="38100"/>
          </a:xfrm>
          <a:custGeom>
            <a:avLst/>
            <a:gdLst/>
            <a:ahLst/>
            <a:cxnLst/>
            <a:rect l="l" t="t" r="r" b="b"/>
            <a:pathLst>
              <a:path w="11353800" h="38100">
                <a:moveTo>
                  <a:pt x="0" y="0"/>
                </a:moveTo>
                <a:lnTo>
                  <a:pt x="11353800" y="0"/>
                </a:lnTo>
                <a:lnTo>
                  <a:pt x="113538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0" name="Shape 8"/>
          <p:cNvSpPr/>
          <p:nvPr/>
        </p:nvSpPr>
        <p:spPr>
          <a:xfrm>
            <a:off x="419100" y="1143000"/>
            <a:ext cx="2838450" cy="495300"/>
          </a:xfrm>
          <a:custGeom>
            <a:avLst/>
            <a:gdLst/>
            <a:ahLst/>
            <a:cxnLst/>
            <a:rect l="l" t="t" r="r" b="b"/>
            <a:pathLst>
              <a:path w="2838450" h="495300">
                <a:moveTo>
                  <a:pt x="0" y="0"/>
                </a:moveTo>
                <a:lnTo>
                  <a:pt x="2838450" y="0"/>
                </a:lnTo>
                <a:lnTo>
                  <a:pt x="28384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1" name="Text 9"/>
          <p:cNvSpPr/>
          <p:nvPr/>
        </p:nvSpPr>
        <p:spPr>
          <a:xfrm>
            <a:off x="1524000" y="1257300"/>
            <a:ext cx="714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Element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257550" y="1143000"/>
            <a:ext cx="2838450" cy="495300"/>
          </a:xfrm>
          <a:custGeom>
            <a:avLst/>
            <a:gdLst/>
            <a:ahLst/>
            <a:cxnLst/>
            <a:rect l="l" t="t" r="r" b="b"/>
            <a:pathLst>
              <a:path w="2838450" h="495300">
                <a:moveTo>
                  <a:pt x="0" y="0"/>
                </a:moveTo>
                <a:lnTo>
                  <a:pt x="2838450" y="0"/>
                </a:lnTo>
                <a:lnTo>
                  <a:pt x="28384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757575"/>
          </a:solidFill>
          <a:ln/>
        </p:spPr>
      </p:sp>
      <p:sp>
        <p:nvSpPr>
          <p:cNvPr id="13" name="Text 11"/>
          <p:cNvSpPr/>
          <p:nvPr/>
        </p:nvSpPr>
        <p:spPr>
          <a:xfrm>
            <a:off x="4369445" y="1257300"/>
            <a:ext cx="704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BEFORE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096000" y="1143000"/>
            <a:ext cx="2838450" cy="495300"/>
          </a:xfrm>
          <a:custGeom>
            <a:avLst/>
            <a:gdLst/>
            <a:ahLst/>
            <a:cxnLst/>
            <a:rect l="l" t="t" r="r" b="b"/>
            <a:pathLst>
              <a:path w="2838450" h="495300">
                <a:moveTo>
                  <a:pt x="0" y="0"/>
                </a:moveTo>
                <a:lnTo>
                  <a:pt x="2838450" y="0"/>
                </a:lnTo>
                <a:lnTo>
                  <a:pt x="28384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5" name="Text 13"/>
          <p:cNvSpPr/>
          <p:nvPr/>
        </p:nvSpPr>
        <p:spPr>
          <a:xfrm>
            <a:off x="6755309" y="1257300"/>
            <a:ext cx="1609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AFTER (Substituted)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934450" y="1143000"/>
            <a:ext cx="2838450" cy="495300"/>
          </a:xfrm>
          <a:custGeom>
            <a:avLst/>
            <a:gdLst/>
            <a:ahLst/>
            <a:cxnLst/>
            <a:rect l="l" t="t" r="r" b="b"/>
            <a:pathLst>
              <a:path w="2838450" h="495300">
                <a:moveTo>
                  <a:pt x="0" y="0"/>
                </a:moveTo>
                <a:lnTo>
                  <a:pt x="2838450" y="0"/>
                </a:lnTo>
                <a:lnTo>
                  <a:pt x="28384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7" name="Text 15"/>
          <p:cNvSpPr/>
          <p:nvPr/>
        </p:nvSpPr>
        <p:spPr>
          <a:xfrm>
            <a:off x="9619059" y="1257300"/>
            <a:ext cx="1552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Measurable Impact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19100" y="2519363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9" name="Shape 17"/>
          <p:cNvSpPr/>
          <p:nvPr/>
        </p:nvSpPr>
        <p:spPr>
          <a:xfrm>
            <a:off x="419100" y="1676400"/>
            <a:ext cx="2828925" cy="828675"/>
          </a:xfrm>
          <a:custGeom>
            <a:avLst/>
            <a:gdLst/>
            <a:ahLst/>
            <a:cxnLst/>
            <a:rect l="l" t="t" r="r" b="b"/>
            <a:pathLst>
              <a:path w="2828925" h="828675">
                <a:moveTo>
                  <a:pt x="0" y="0"/>
                </a:moveTo>
                <a:lnTo>
                  <a:pt x="2828925" y="0"/>
                </a:lnTo>
                <a:lnTo>
                  <a:pt x="282892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20" name="Shape 18"/>
          <p:cNvSpPr/>
          <p:nvPr/>
        </p:nvSpPr>
        <p:spPr>
          <a:xfrm>
            <a:off x="3248025" y="1676400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1" name="Text 19"/>
          <p:cNvSpPr/>
          <p:nvPr/>
        </p:nvSpPr>
        <p:spPr>
          <a:xfrm>
            <a:off x="533400" y="1975396"/>
            <a:ext cx="933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Client Intake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257550" y="1676400"/>
            <a:ext cx="2828925" cy="828675"/>
          </a:xfrm>
          <a:custGeom>
            <a:avLst/>
            <a:gdLst/>
            <a:ahLst/>
            <a:cxnLst/>
            <a:rect l="l" t="t" r="r" b="b"/>
            <a:pathLst>
              <a:path w="2828925" h="828675">
                <a:moveTo>
                  <a:pt x="0" y="0"/>
                </a:moveTo>
                <a:lnTo>
                  <a:pt x="2828925" y="0"/>
                </a:lnTo>
                <a:lnTo>
                  <a:pt x="282892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/>
        </p:spPr>
      </p:sp>
      <p:sp>
        <p:nvSpPr>
          <p:cNvPr id="23" name="Shape 21"/>
          <p:cNvSpPr/>
          <p:nvPr/>
        </p:nvSpPr>
        <p:spPr>
          <a:xfrm>
            <a:off x="6086475" y="1676400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4" name="Text 22"/>
          <p:cNvSpPr/>
          <p:nvPr/>
        </p:nvSpPr>
        <p:spPr>
          <a:xfrm>
            <a:off x="3371850" y="1975396"/>
            <a:ext cx="1647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Physical meetings only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924925" y="1676400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6" name="Text 24"/>
          <p:cNvSpPr/>
          <p:nvPr/>
        </p:nvSpPr>
        <p:spPr>
          <a:xfrm>
            <a:off x="6210300" y="1975396"/>
            <a:ext cx="2090589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Digital intake form + video call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048750" y="1975396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Intake time: 3 days → 4 hours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19100" y="3374678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9" name="Shape 27"/>
          <p:cNvSpPr/>
          <p:nvPr/>
        </p:nvSpPr>
        <p:spPr>
          <a:xfrm>
            <a:off x="419100" y="2531715"/>
            <a:ext cx="2828925" cy="828675"/>
          </a:xfrm>
          <a:custGeom>
            <a:avLst/>
            <a:gdLst/>
            <a:ahLst/>
            <a:cxnLst/>
            <a:rect l="l" t="t" r="r" b="b"/>
            <a:pathLst>
              <a:path w="2828925" h="828675">
                <a:moveTo>
                  <a:pt x="0" y="0"/>
                </a:moveTo>
                <a:lnTo>
                  <a:pt x="2828925" y="0"/>
                </a:lnTo>
                <a:lnTo>
                  <a:pt x="282892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30" name="Shape 28"/>
          <p:cNvSpPr/>
          <p:nvPr/>
        </p:nvSpPr>
        <p:spPr>
          <a:xfrm>
            <a:off x="3248025" y="2531715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1" name="Text 29"/>
          <p:cNvSpPr/>
          <p:nvPr/>
        </p:nvSpPr>
        <p:spPr>
          <a:xfrm>
            <a:off x="533400" y="2830860"/>
            <a:ext cx="1114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Research Tools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257550" y="2531715"/>
            <a:ext cx="2828925" cy="828675"/>
          </a:xfrm>
          <a:custGeom>
            <a:avLst/>
            <a:gdLst/>
            <a:ahLst/>
            <a:cxnLst/>
            <a:rect l="l" t="t" r="r" b="b"/>
            <a:pathLst>
              <a:path w="2828925" h="828675">
                <a:moveTo>
                  <a:pt x="0" y="0"/>
                </a:moveTo>
                <a:lnTo>
                  <a:pt x="2828925" y="0"/>
                </a:lnTo>
                <a:lnTo>
                  <a:pt x="282892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/>
        </p:spPr>
      </p:sp>
      <p:sp>
        <p:nvSpPr>
          <p:cNvPr id="33" name="Shape 31"/>
          <p:cNvSpPr/>
          <p:nvPr/>
        </p:nvSpPr>
        <p:spPr>
          <a:xfrm>
            <a:off x="6086475" y="2531715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4" name="Text 32"/>
          <p:cNvSpPr/>
          <p:nvPr/>
        </p:nvSpPr>
        <p:spPr>
          <a:xfrm>
            <a:off x="3371850" y="2830860"/>
            <a:ext cx="1800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Ad-hoc Google searching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924925" y="2531715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6" name="Text 34"/>
          <p:cNvSpPr/>
          <p:nvPr/>
        </p:nvSpPr>
        <p:spPr>
          <a:xfrm>
            <a:off x="6210300" y="2716560"/>
            <a:ext cx="2295823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 structured POVs + 10 Scientific Approaches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048750" y="2716560"/>
            <a:ext cx="2686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Standardized quality across ALL clients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19100" y="4230142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9" name="Shape 37"/>
          <p:cNvSpPr/>
          <p:nvPr/>
        </p:nvSpPr>
        <p:spPr>
          <a:xfrm>
            <a:off x="419100" y="3387179"/>
            <a:ext cx="2828925" cy="828675"/>
          </a:xfrm>
          <a:custGeom>
            <a:avLst/>
            <a:gdLst/>
            <a:ahLst/>
            <a:cxnLst/>
            <a:rect l="l" t="t" r="r" b="b"/>
            <a:pathLst>
              <a:path w="2828925" h="828675">
                <a:moveTo>
                  <a:pt x="0" y="0"/>
                </a:moveTo>
                <a:lnTo>
                  <a:pt x="2828925" y="0"/>
                </a:lnTo>
                <a:lnTo>
                  <a:pt x="282892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40" name="Shape 38"/>
          <p:cNvSpPr/>
          <p:nvPr/>
        </p:nvSpPr>
        <p:spPr>
          <a:xfrm>
            <a:off x="3248025" y="3387179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1" name="Text 39"/>
          <p:cNvSpPr/>
          <p:nvPr/>
        </p:nvSpPr>
        <p:spPr>
          <a:xfrm>
            <a:off x="533400" y="3686175"/>
            <a:ext cx="1123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Report Delivery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257550" y="3387179"/>
            <a:ext cx="2828925" cy="828675"/>
          </a:xfrm>
          <a:custGeom>
            <a:avLst/>
            <a:gdLst/>
            <a:ahLst/>
            <a:cxnLst/>
            <a:rect l="l" t="t" r="r" b="b"/>
            <a:pathLst>
              <a:path w="2828925" h="828675">
                <a:moveTo>
                  <a:pt x="0" y="0"/>
                </a:moveTo>
                <a:lnTo>
                  <a:pt x="2828925" y="0"/>
                </a:lnTo>
                <a:lnTo>
                  <a:pt x="282892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/>
        </p:spPr>
      </p:sp>
      <p:sp>
        <p:nvSpPr>
          <p:cNvPr id="43" name="Shape 41"/>
          <p:cNvSpPr/>
          <p:nvPr/>
        </p:nvSpPr>
        <p:spPr>
          <a:xfrm>
            <a:off x="6086475" y="3387179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4" name="Text 42"/>
          <p:cNvSpPr/>
          <p:nvPr/>
        </p:nvSpPr>
        <p:spPr>
          <a:xfrm>
            <a:off x="3371850" y="3686175"/>
            <a:ext cx="1409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Static PDF via email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924925" y="3387179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6" name="Text 44"/>
          <p:cNvSpPr/>
          <p:nvPr/>
        </p:nvSpPr>
        <p:spPr>
          <a:xfrm>
            <a:off x="6210300" y="3571875"/>
            <a:ext cx="2426791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Interactive digital dashboard + PDF archive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9048750" y="3571875"/>
            <a:ext cx="2686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Real-time tracking. +35% perceived value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419100" y="5085457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9" name="Shape 47"/>
          <p:cNvSpPr/>
          <p:nvPr/>
        </p:nvSpPr>
        <p:spPr>
          <a:xfrm>
            <a:off x="419100" y="4242495"/>
            <a:ext cx="2828925" cy="828675"/>
          </a:xfrm>
          <a:custGeom>
            <a:avLst/>
            <a:gdLst/>
            <a:ahLst/>
            <a:cxnLst/>
            <a:rect l="l" t="t" r="r" b="b"/>
            <a:pathLst>
              <a:path w="2828925" h="828675">
                <a:moveTo>
                  <a:pt x="0" y="0"/>
                </a:moveTo>
                <a:lnTo>
                  <a:pt x="2828925" y="0"/>
                </a:lnTo>
                <a:lnTo>
                  <a:pt x="282892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50" name="Shape 48"/>
          <p:cNvSpPr/>
          <p:nvPr/>
        </p:nvSpPr>
        <p:spPr>
          <a:xfrm>
            <a:off x="3248025" y="4242495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1" name="Text 49"/>
          <p:cNvSpPr/>
          <p:nvPr/>
        </p:nvSpPr>
        <p:spPr>
          <a:xfrm>
            <a:off x="533400" y="4541490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Competitor Analysis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3257550" y="4242495"/>
            <a:ext cx="2828925" cy="828675"/>
          </a:xfrm>
          <a:custGeom>
            <a:avLst/>
            <a:gdLst/>
            <a:ahLst/>
            <a:cxnLst/>
            <a:rect l="l" t="t" r="r" b="b"/>
            <a:pathLst>
              <a:path w="2828925" h="828675">
                <a:moveTo>
                  <a:pt x="0" y="0"/>
                </a:moveTo>
                <a:lnTo>
                  <a:pt x="2828925" y="0"/>
                </a:lnTo>
                <a:lnTo>
                  <a:pt x="282892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/>
        </p:spPr>
      </p:sp>
      <p:sp>
        <p:nvSpPr>
          <p:cNvPr id="53" name="Shape 51"/>
          <p:cNvSpPr/>
          <p:nvPr/>
        </p:nvSpPr>
        <p:spPr>
          <a:xfrm>
            <a:off x="6086475" y="4242495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4" name="Text 52"/>
          <p:cNvSpPr/>
          <p:nvPr/>
        </p:nvSpPr>
        <p:spPr>
          <a:xfrm>
            <a:off x="3371850" y="4541490"/>
            <a:ext cx="1304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Informal browsing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8924925" y="4242495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6" name="Text 54"/>
          <p:cNvSpPr/>
          <p:nvPr/>
        </p:nvSpPr>
        <p:spPr>
          <a:xfrm>
            <a:off x="6210300" y="4541490"/>
            <a:ext cx="2630091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Porter's Five Forces + Positioning Map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9048750" y="4541490"/>
            <a:ext cx="1838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Institutional-grade output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419100" y="5097810"/>
            <a:ext cx="2828925" cy="828675"/>
          </a:xfrm>
          <a:custGeom>
            <a:avLst/>
            <a:gdLst/>
            <a:ahLst/>
            <a:cxnLst/>
            <a:rect l="l" t="t" r="r" b="b"/>
            <a:pathLst>
              <a:path w="2828925" h="828675">
                <a:moveTo>
                  <a:pt x="0" y="0"/>
                </a:moveTo>
                <a:lnTo>
                  <a:pt x="2828925" y="0"/>
                </a:lnTo>
                <a:lnTo>
                  <a:pt x="282892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59" name="Shape 57"/>
          <p:cNvSpPr/>
          <p:nvPr/>
        </p:nvSpPr>
        <p:spPr>
          <a:xfrm>
            <a:off x="3248025" y="5097810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60" name="Text 58"/>
          <p:cNvSpPr/>
          <p:nvPr/>
        </p:nvSpPr>
        <p:spPr>
          <a:xfrm>
            <a:off x="533400" y="5396805"/>
            <a:ext cx="167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Pricing Communication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3257550" y="5097810"/>
            <a:ext cx="2828925" cy="828675"/>
          </a:xfrm>
          <a:custGeom>
            <a:avLst/>
            <a:gdLst/>
            <a:ahLst/>
            <a:cxnLst/>
            <a:rect l="l" t="t" r="r" b="b"/>
            <a:pathLst>
              <a:path w="2828925" h="828675">
                <a:moveTo>
                  <a:pt x="0" y="0"/>
                </a:moveTo>
                <a:lnTo>
                  <a:pt x="2828925" y="0"/>
                </a:lnTo>
                <a:lnTo>
                  <a:pt x="282892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/>
        </p:spPr>
      </p:sp>
      <p:sp>
        <p:nvSpPr>
          <p:cNvPr id="62" name="Shape 60"/>
          <p:cNvSpPr/>
          <p:nvPr/>
        </p:nvSpPr>
        <p:spPr>
          <a:xfrm>
            <a:off x="6086475" y="5097810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63" name="Text 61"/>
          <p:cNvSpPr/>
          <p:nvPr/>
        </p:nvSpPr>
        <p:spPr>
          <a:xfrm>
            <a:off x="3371850" y="5396805"/>
            <a:ext cx="1362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Negotiation-based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8924925" y="5097810"/>
            <a:ext cx="19050" cy="828675"/>
          </a:xfrm>
          <a:custGeom>
            <a:avLst/>
            <a:gdLst/>
            <a:ahLst/>
            <a:cxnLst/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65" name="Text 63"/>
          <p:cNvSpPr/>
          <p:nvPr/>
        </p:nvSpPr>
        <p:spPr>
          <a:xfrm>
            <a:off x="6210300" y="5396805"/>
            <a:ext cx="2002631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Transparent tiers on website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9048750" y="5396805"/>
            <a:ext cx="2476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Reduces friction. Faster conversion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395288" y="6053138"/>
            <a:ext cx="11401425" cy="409575"/>
          </a:xfrm>
          <a:custGeom>
            <a:avLst/>
            <a:gdLst/>
            <a:ahLst/>
            <a:cxnLst/>
            <a:rect l="l" t="t" r="r" b="b"/>
            <a:pathLst>
              <a:path w="11401425" h="409575">
                <a:moveTo>
                  <a:pt x="0" y="0"/>
                </a:moveTo>
                <a:lnTo>
                  <a:pt x="11401425" y="0"/>
                </a:lnTo>
                <a:lnTo>
                  <a:pt x="114014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600075" y="6143625"/>
            <a:ext cx="1099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Key Insight: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The SYSTEM ensures quality, not the individual. Process-driven excellence like Bell Labs, DARPA, and McKinsey.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2700000">
            <a:off x="10974536" y="306795"/>
            <a:ext cx="578575" cy="578575"/>
          </a:xfrm>
          <a:custGeom>
            <a:avLst/>
            <a:gdLst/>
            <a:ahLst/>
            <a:cxnLst/>
            <a:rect l="l" t="t" r="r" b="b"/>
            <a:pathLst>
              <a:path w="578575" h="578575">
                <a:moveTo>
                  <a:pt x="0" y="0"/>
                </a:moveTo>
                <a:lnTo>
                  <a:pt x="578575" y="0"/>
                </a:lnTo>
                <a:lnTo>
                  <a:pt x="578575" y="578575"/>
                </a:lnTo>
                <a:lnTo>
                  <a:pt x="0" y="5785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83389" y="5664165"/>
            <a:ext cx="511494" cy="511494"/>
          </a:xfrm>
          <a:custGeom>
            <a:avLst/>
            <a:gdLst/>
            <a:ahLst/>
            <a:cxnLst/>
            <a:rect l="l" t="t" r="r" b="b"/>
            <a:pathLst>
              <a:path w="511494" h="511494">
                <a:moveTo>
                  <a:pt x="255747" y="0"/>
                </a:moveTo>
                <a:lnTo>
                  <a:pt x="255747" y="0"/>
                </a:lnTo>
                <a:cubicBezTo>
                  <a:pt x="396897" y="0"/>
                  <a:pt x="511494" y="114596"/>
                  <a:pt x="511494" y="255747"/>
                </a:cubicBezTo>
                <a:lnTo>
                  <a:pt x="511494" y="255747"/>
                </a:lnTo>
                <a:cubicBezTo>
                  <a:pt x="511494" y="396897"/>
                  <a:pt x="396897" y="511494"/>
                  <a:pt x="255747" y="511494"/>
                </a:cubicBezTo>
                <a:lnTo>
                  <a:pt x="255747" y="511494"/>
                </a:lnTo>
                <a:cubicBezTo>
                  <a:pt x="114596" y="511494"/>
                  <a:pt x="0" y="396897"/>
                  <a:pt x="0" y="255747"/>
                </a:cubicBezTo>
                <a:lnTo>
                  <a:pt x="0" y="255747"/>
                </a:lnTo>
                <a:cubicBezTo>
                  <a:pt x="0" y="114596"/>
                  <a:pt x="114596" y="0"/>
                  <a:pt x="255747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52176" y="402487"/>
            <a:ext cx="436028" cy="436028"/>
          </a:xfrm>
          <a:custGeom>
            <a:avLst/>
            <a:gdLst/>
            <a:ahLst/>
            <a:cxnLst/>
            <a:rect l="l" t="t" r="r" b="b"/>
            <a:pathLst>
              <a:path w="436028" h="436028">
                <a:moveTo>
                  <a:pt x="0" y="0"/>
                </a:moveTo>
                <a:lnTo>
                  <a:pt x="436028" y="0"/>
                </a:lnTo>
                <a:lnTo>
                  <a:pt x="436028" y="436028"/>
                </a:lnTo>
                <a:lnTo>
                  <a:pt x="0" y="436028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88828" y="469568"/>
            <a:ext cx="285095" cy="301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8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39136" y="335406"/>
            <a:ext cx="3915862" cy="301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8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COMBINE: Merged Value Creation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39136" y="670812"/>
            <a:ext cx="3865552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8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 separate elements can we merge for greater value?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52176" y="989447"/>
            <a:ext cx="5659972" cy="2448462"/>
          </a:xfrm>
          <a:custGeom>
            <a:avLst/>
            <a:gdLst/>
            <a:ahLst/>
            <a:cxnLst/>
            <a:rect l="l" t="t" r="r" b="b"/>
            <a:pathLst>
              <a:path w="5659972" h="2448462">
                <a:moveTo>
                  <a:pt x="0" y="0"/>
                </a:moveTo>
                <a:lnTo>
                  <a:pt x="5659972" y="0"/>
                </a:lnTo>
                <a:lnTo>
                  <a:pt x="5659972" y="2448462"/>
                </a:lnTo>
                <a:lnTo>
                  <a:pt x="0" y="24484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15686" y="1152957"/>
            <a:ext cx="377331" cy="377331"/>
          </a:xfrm>
          <a:custGeom>
            <a:avLst/>
            <a:gdLst/>
            <a:ahLst/>
            <a:cxnLst/>
            <a:rect l="l" t="t" r="r" b="b"/>
            <a:pathLst>
              <a:path w="377331" h="377331">
                <a:moveTo>
                  <a:pt x="188666" y="0"/>
                </a:moveTo>
                <a:lnTo>
                  <a:pt x="188666" y="0"/>
                </a:lnTo>
                <a:cubicBezTo>
                  <a:pt x="292863" y="0"/>
                  <a:pt x="377331" y="84469"/>
                  <a:pt x="377331" y="188666"/>
                </a:cubicBezTo>
                <a:lnTo>
                  <a:pt x="377331" y="188666"/>
                </a:lnTo>
                <a:cubicBezTo>
                  <a:pt x="377332" y="292863"/>
                  <a:pt x="292863" y="377331"/>
                  <a:pt x="188666" y="377331"/>
                </a:cubicBezTo>
                <a:lnTo>
                  <a:pt x="188666" y="377331"/>
                </a:lnTo>
                <a:cubicBezTo>
                  <a:pt x="84469" y="377331"/>
                  <a:pt x="0" y="292863"/>
                  <a:pt x="0" y="188666"/>
                </a:cubicBezTo>
                <a:lnTo>
                  <a:pt x="0" y="188666"/>
                </a:lnTo>
                <a:cubicBezTo>
                  <a:pt x="0" y="84469"/>
                  <a:pt x="84469" y="0"/>
                  <a:pt x="188666" y="0"/>
                </a:cubicBez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75659" y="1207461"/>
            <a:ext cx="159318" cy="268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5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06217" y="1224231"/>
            <a:ext cx="1903428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Idea Reality Report (IRR)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11494" y="1618333"/>
            <a:ext cx="5341337" cy="586960"/>
          </a:xfrm>
          <a:custGeom>
            <a:avLst/>
            <a:gdLst/>
            <a:ahLst/>
            <a:cxnLst/>
            <a:rect l="l" t="t" r="r" b="b"/>
            <a:pathLst>
              <a:path w="5341337" h="586960">
                <a:moveTo>
                  <a:pt x="0" y="0"/>
                </a:moveTo>
                <a:lnTo>
                  <a:pt x="5341337" y="0"/>
                </a:lnTo>
                <a:lnTo>
                  <a:pt x="5341337" y="586960"/>
                </a:lnTo>
                <a:lnTo>
                  <a:pt x="0" y="58696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86960" y="1693799"/>
            <a:ext cx="992198" cy="1928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What's Merged: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86960" y="1928583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Feasibility + Market Research + Competitor Map + Financial Model + Risk Assessment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11494" y="2289144"/>
            <a:ext cx="5341337" cy="352176"/>
          </a:xfrm>
          <a:custGeom>
            <a:avLst/>
            <a:gdLst/>
            <a:ahLst/>
            <a:cxnLst/>
            <a:rect l="l" t="t" r="r" b="b"/>
            <a:pathLst>
              <a:path w="5341337" h="352176">
                <a:moveTo>
                  <a:pt x="0" y="0"/>
                </a:moveTo>
                <a:lnTo>
                  <a:pt x="5341337" y="0"/>
                </a:lnTo>
                <a:lnTo>
                  <a:pt x="5341337" y="352176"/>
                </a:lnTo>
                <a:lnTo>
                  <a:pt x="0" y="352176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86960" y="2364611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New Output: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ONE 50-page comprehensive document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11494" y="2926415"/>
            <a:ext cx="5341337" cy="352176"/>
          </a:xfrm>
          <a:custGeom>
            <a:avLst/>
            <a:gdLst/>
            <a:ahLst/>
            <a:cxnLst/>
            <a:rect l="l" t="t" r="r" b="b"/>
            <a:pathLst>
              <a:path w="5341337" h="352176">
                <a:moveTo>
                  <a:pt x="0" y="0"/>
                </a:moveTo>
                <a:lnTo>
                  <a:pt x="5341337" y="0"/>
                </a:lnTo>
                <a:lnTo>
                  <a:pt x="5341337" y="352176"/>
                </a:lnTo>
                <a:lnTo>
                  <a:pt x="0" y="352176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86960" y="3001882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Impact: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Client receives 1 deliverable instead of 5. Premium pricing justified.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180769" y="989447"/>
            <a:ext cx="5659972" cy="2448462"/>
          </a:xfrm>
          <a:custGeom>
            <a:avLst/>
            <a:gdLst/>
            <a:ahLst/>
            <a:cxnLst/>
            <a:rect l="l" t="t" r="r" b="b"/>
            <a:pathLst>
              <a:path w="5659972" h="2448462">
                <a:moveTo>
                  <a:pt x="0" y="0"/>
                </a:moveTo>
                <a:lnTo>
                  <a:pt x="5659972" y="0"/>
                </a:lnTo>
                <a:lnTo>
                  <a:pt x="5659972" y="2448462"/>
                </a:lnTo>
                <a:lnTo>
                  <a:pt x="0" y="24484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344279" y="1152957"/>
            <a:ext cx="377331" cy="377331"/>
          </a:xfrm>
          <a:custGeom>
            <a:avLst/>
            <a:gdLst/>
            <a:ahLst/>
            <a:cxnLst/>
            <a:rect l="l" t="t" r="r" b="b"/>
            <a:pathLst>
              <a:path w="377331" h="377331">
                <a:moveTo>
                  <a:pt x="188666" y="0"/>
                </a:moveTo>
                <a:lnTo>
                  <a:pt x="188666" y="0"/>
                </a:lnTo>
                <a:cubicBezTo>
                  <a:pt x="292863" y="0"/>
                  <a:pt x="377331" y="84469"/>
                  <a:pt x="377331" y="188666"/>
                </a:cubicBezTo>
                <a:lnTo>
                  <a:pt x="377331" y="188666"/>
                </a:lnTo>
                <a:cubicBezTo>
                  <a:pt x="377332" y="292863"/>
                  <a:pt x="292863" y="377331"/>
                  <a:pt x="188666" y="377331"/>
                </a:cubicBezTo>
                <a:lnTo>
                  <a:pt x="188666" y="377331"/>
                </a:lnTo>
                <a:cubicBezTo>
                  <a:pt x="84469" y="377331"/>
                  <a:pt x="0" y="292863"/>
                  <a:pt x="0" y="188666"/>
                </a:cubicBezTo>
                <a:lnTo>
                  <a:pt x="0" y="188666"/>
                </a:lnTo>
                <a:cubicBezTo>
                  <a:pt x="0" y="84469"/>
                  <a:pt x="84469" y="0"/>
                  <a:pt x="188666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479096" y="1207461"/>
            <a:ext cx="209629" cy="268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834810" y="1224231"/>
            <a:ext cx="1316468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Discovery Sprint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340086" y="1618333"/>
            <a:ext cx="5341337" cy="586960"/>
          </a:xfrm>
          <a:custGeom>
            <a:avLst/>
            <a:gdLst/>
            <a:ahLst/>
            <a:cxnLst/>
            <a:rect l="l" t="t" r="r" b="b"/>
            <a:pathLst>
              <a:path w="5341337" h="586960">
                <a:moveTo>
                  <a:pt x="0" y="0"/>
                </a:moveTo>
                <a:lnTo>
                  <a:pt x="5341337" y="0"/>
                </a:lnTo>
                <a:lnTo>
                  <a:pt x="5341337" y="586960"/>
                </a:lnTo>
                <a:lnTo>
                  <a:pt x="0" y="58696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415553" y="1693799"/>
            <a:ext cx="992198" cy="1928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What's Merged: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15553" y="1928583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Intake Interview + SWOT Analysis + Market Scan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40086" y="2289144"/>
            <a:ext cx="5341337" cy="352176"/>
          </a:xfrm>
          <a:custGeom>
            <a:avLst/>
            <a:gdLst/>
            <a:ahLst/>
            <a:cxnLst/>
            <a:rect l="l" t="t" r="r" b="b"/>
            <a:pathLst>
              <a:path w="5341337" h="352176">
                <a:moveTo>
                  <a:pt x="0" y="0"/>
                </a:moveTo>
                <a:lnTo>
                  <a:pt x="5341337" y="0"/>
                </a:lnTo>
                <a:lnTo>
                  <a:pt x="5341337" y="352176"/>
                </a:lnTo>
                <a:lnTo>
                  <a:pt x="0" y="352176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415553" y="2364611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New Output: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48-hour rapid GO/CAUTION/NO-GO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340086" y="2926415"/>
            <a:ext cx="5341337" cy="352176"/>
          </a:xfrm>
          <a:custGeom>
            <a:avLst/>
            <a:gdLst/>
            <a:ahLst/>
            <a:cxnLst/>
            <a:rect l="l" t="t" r="r" b="b"/>
            <a:pathLst>
              <a:path w="5341337" h="352176">
                <a:moveTo>
                  <a:pt x="0" y="0"/>
                </a:moveTo>
                <a:lnTo>
                  <a:pt x="5341337" y="0"/>
                </a:lnTo>
                <a:lnTo>
                  <a:pt x="5341337" y="352176"/>
                </a:lnTo>
                <a:lnTo>
                  <a:pt x="0" y="352176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415553" y="3001882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Impact: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New entry product. Funnels clients to full service. Reduces CAC.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52176" y="3605612"/>
            <a:ext cx="5659972" cy="2448462"/>
          </a:xfrm>
          <a:custGeom>
            <a:avLst/>
            <a:gdLst/>
            <a:ahLst/>
            <a:cxnLst/>
            <a:rect l="l" t="t" r="r" b="b"/>
            <a:pathLst>
              <a:path w="5659972" h="2448462">
                <a:moveTo>
                  <a:pt x="0" y="0"/>
                </a:moveTo>
                <a:lnTo>
                  <a:pt x="5659972" y="0"/>
                </a:lnTo>
                <a:lnTo>
                  <a:pt x="5659972" y="2448462"/>
                </a:lnTo>
                <a:lnTo>
                  <a:pt x="0" y="24484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515686" y="3769122"/>
            <a:ext cx="377331" cy="377331"/>
          </a:xfrm>
          <a:custGeom>
            <a:avLst/>
            <a:gdLst/>
            <a:ahLst/>
            <a:cxnLst/>
            <a:rect l="l" t="t" r="r" b="b"/>
            <a:pathLst>
              <a:path w="377331" h="377331">
                <a:moveTo>
                  <a:pt x="188666" y="0"/>
                </a:moveTo>
                <a:lnTo>
                  <a:pt x="188666" y="0"/>
                </a:lnTo>
                <a:cubicBezTo>
                  <a:pt x="292863" y="0"/>
                  <a:pt x="377331" y="84469"/>
                  <a:pt x="377331" y="188666"/>
                </a:cubicBezTo>
                <a:lnTo>
                  <a:pt x="377331" y="188666"/>
                </a:lnTo>
                <a:cubicBezTo>
                  <a:pt x="377332" y="292863"/>
                  <a:pt x="292863" y="377331"/>
                  <a:pt x="188666" y="377331"/>
                </a:cubicBezTo>
                <a:lnTo>
                  <a:pt x="188666" y="377331"/>
                </a:lnTo>
                <a:cubicBezTo>
                  <a:pt x="84469" y="377331"/>
                  <a:pt x="0" y="292863"/>
                  <a:pt x="0" y="188666"/>
                </a:cubicBezTo>
                <a:lnTo>
                  <a:pt x="0" y="188666"/>
                </a:lnTo>
                <a:cubicBezTo>
                  <a:pt x="0" y="84469"/>
                  <a:pt x="84469" y="0"/>
                  <a:pt x="188666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49063" y="3823626"/>
            <a:ext cx="209629" cy="268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006217" y="3840396"/>
            <a:ext cx="1744110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Launch-Ready Bundle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511494" y="4234498"/>
            <a:ext cx="5341337" cy="586960"/>
          </a:xfrm>
          <a:custGeom>
            <a:avLst/>
            <a:gdLst/>
            <a:ahLst/>
            <a:cxnLst/>
            <a:rect l="l" t="t" r="r" b="b"/>
            <a:pathLst>
              <a:path w="5341337" h="586960">
                <a:moveTo>
                  <a:pt x="0" y="0"/>
                </a:moveTo>
                <a:lnTo>
                  <a:pt x="5341337" y="0"/>
                </a:lnTo>
                <a:lnTo>
                  <a:pt x="5341337" y="586960"/>
                </a:lnTo>
                <a:lnTo>
                  <a:pt x="0" y="58696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86960" y="4309964"/>
            <a:ext cx="992198" cy="1928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What's Merged: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586960" y="4544748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Technical Roadmap + Prototype + Legal Registration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511494" y="4905309"/>
            <a:ext cx="5341337" cy="352176"/>
          </a:xfrm>
          <a:custGeom>
            <a:avLst/>
            <a:gdLst/>
            <a:ahLst/>
            <a:cxnLst/>
            <a:rect l="l" t="t" r="r" b="b"/>
            <a:pathLst>
              <a:path w="5341337" h="352176">
                <a:moveTo>
                  <a:pt x="0" y="0"/>
                </a:moveTo>
                <a:lnTo>
                  <a:pt x="5341337" y="0"/>
                </a:lnTo>
                <a:lnTo>
                  <a:pt x="5341337" y="352176"/>
                </a:lnTo>
                <a:lnTo>
                  <a:pt x="0" y="352176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586960" y="4980776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New Output: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End-to-end from plan to incorporation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11494" y="5542580"/>
            <a:ext cx="5341337" cy="352176"/>
          </a:xfrm>
          <a:custGeom>
            <a:avLst/>
            <a:gdLst/>
            <a:ahLst/>
            <a:cxnLst/>
            <a:rect l="l" t="t" r="r" b="b"/>
            <a:pathLst>
              <a:path w="5341337" h="352176">
                <a:moveTo>
                  <a:pt x="0" y="0"/>
                </a:moveTo>
                <a:lnTo>
                  <a:pt x="5341337" y="0"/>
                </a:lnTo>
                <a:lnTo>
                  <a:pt x="5341337" y="352176"/>
                </a:lnTo>
                <a:lnTo>
                  <a:pt x="0" y="352176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86960" y="5618047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Impact: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Higher deal value. Client retention through full lifecycle.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80769" y="3605612"/>
            <a:ext cx="5659972" cy="2448462"/>
          </a:xfrm>
          <a:custGeom>
            <a:avLst/>
            <a:gdLst/>
            <a:ahLst/>
            <a:cxnLst/>
            <a:rect l="l" t="t" r="r" b="b"/>
            <a:pathLst>
              <a:path w="5659972" h="2448462">
                <a:moveTo>
                  <a:pt x="0" y="0"/>
                </a:moveTo>
                <a:lnTo>
                  <a:pt x="5659972" y="0"/>
                </a:lnTo>
                <a:lnTo>
                  <a:pt x="5659972" y="2448462"/>
                </a:lnTo>
                <a:lnTo>
                  <a:pt x="0" y="24484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6344279" y="3769122"/>
            <a:ext cx="377331" cy="377331"/>
          </a:xfrm>
          <a:custGeom>
            <a:avLst/>
            <a:gdLst/>
            <a:ahLst/>
            <a:cxnLst/>
            <a:rect l="l" t="t" r="r" b="b"/>
            <a:pathLst>
              <a:path w="377331" h="377331">
                <a:moveTo>
                  <a:pt x="188666" y="0"/>
                </a:moveTo>
                <a:lnTo>
                  <a:pt x="188666" y="0"/>
                </a:lnTo>
                <a:cubicBezTo>
                  <a:pt x="292863" y="0"/>
                  <a:pt x="377331" y="84469"/>
                  <a:pt x="377331" y="188666"/>
                </a:cubicBezTo>
                <a:lnTo>
                  <a:pt x="377331" y="188666"/>
                </a:lnTo>
                <a:cubicBezTo>
                  <a:pt x="377332" y="292863"/>
                  <a:pt x="292863" y="377331"/>
                  <a:pt x="188666" y="377331"/>
                </a:cubicBezTo>
                <a:lnTo>
                  <a:pt x="188666" y="377331"/>
                </a:lnTo>
                <a:cubicBezTo>
                  <a:pt x="84469" y="377331"/>
                  <a:pt x="0" y="292863"/>
                  <a:pt x="0" y="188666"/>
                </a:cubicBezTo>
                <a:lnTo>
                  <a:pt x="0" y="188666"/>
                </a:lnTo>
                <a:cubicBezTo>
                  <a:pt x="0" y="84469"/>
                  <a:pt x="84469" y="0"/>
                  <a:pt x="188666" y="0"/>
                </a:cubicBez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6480800" y="3823626"/>
            <a:ext cx="201243" cy="268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5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834810" y="3840396"/>
            <a:ext cx="1962124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Intelligence Subscription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340086" y="4234498"/>
            <a:ext cx="5341337" cy="586960"/>
          </a:xfrm>
          <a:custGeom>
            <a:avLst/>
            <a:gdLst/>
            <a:ahLst/>
            <a:cxnLst/>
            <a:rect l="l" t="t" r="r" b="b"/>
            <a:pathLst>
              <a:path w="5341337" h="586960">
                <a:moveTo>
                  <a:pt x="0" y="0"/>
                </a:moveTo>
                <a:lnTo>
                  <a:pt x="5341337" y="0"/>
                </a:lnTo>
                <a:lnTo>
                  <a:pt x="5341337" y="586960"/>
                </a:lnTo>
                <a:lnTo>
                  <a:pt x="0" y="58696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6415553" y="4309964"/>
            <a:ext cx="992198" cy="1928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What's Merged: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415553" y="4544748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Follow-up + Market monitoring + Quarterly reports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40086" y="4905309"/>
            <a:ext cx="5341337" cy="352176"/>
          </a:xfrm>
          <a:custGeom>
            <a:avLst/>
            <a:gdLst/>
            <a:ahLst/>
            <a:cxnLst/>
            <a:rect l="l" t="t" r="r" b="b"/>
            <a:pathLst>
              <a:path w="5341337" h="352176">
                <a:moveTo>
                  <a:pt x="0" y="0"/>
                </a:moveTo>
                <a:lnTo>
                  <a:pt x="5341337" y="0"/>
                </a:lnTo>
                <a:lnTo>
                  <a:pt x="5341337" y="352176"/>
                </a:lnTo>
                <a:lnTo>
                  <a:pt x="0" y="352176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6415553" y="4980776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New Output: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Monthly recurring advisory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340086" y="5542580"/>
            <a:ext cx="5341337" cy="352176"/>
          </a:xfrm>
          <a:custGeom>
            <a:avLst/>
            <a:gdLst/>
            <a:ahLst/>
            <a:cxnLst/>
            <a:rect l="l" t="t" r="r" b="b"/>
            <a:pathLst>
              <a:path w="5341337" h="352176">
                <a:moveTo>
                  <a:pt x="0" y="0"/>
                </a:moveTo>
                <a:lnTo>
                  <a:pt x="5341337" y="0"/>
                </a:lnTo>
                <a:lnTo>
                  <a:pt x="5341337" y="352176"/>
                </a:lnTo>
                <a:lnTo>
                  <a:pt x="0" y="352176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6415553" y="5618047"/>
            <a:ext cx="525748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Impact: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Transforms project revenue into MRR. Stabilizes cash flow.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347983" y="6150503"/>
            <a:ext cx="11496033" cy="360561"/>
          </a:xfrm>
          <a:custGeom>
            <a:avLst/>
            <a:gdLst/>
            <a:ahLst/>
            <a:cxnLst/>
            <a:rect l="l" t="t" r="r" b="b"/>
            <a:pathLst>
              <a:path w="11496033" h="360561">
                <a:moveTo>
                  <a:pt x="0" y="0"/>
                </a:moveTo>
                <a:lnTo>
                  <a:pt x="11496033" y="0"/>
                </a:lnTo>
                <a:lnTo>
                  <a:pt x="11496033" y="360561"/>
                </a:lnTo>
                <a:lnTo>
                  <a:pt x="0" y="360561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528264" y="6230162"/>
            <a:ext cx="11135472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6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Analytical Synergy:</a:t>
            </a:r>
            <a:pPr algn="ctr">
              <a:lnSpc>
                <a:spcPct val="130000"/>
              </a:lnSpc>
            </a:pPr>
            <a:r>
              <a:rPr lang="en-US" sz="1056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Competitor analysis INFORMS financial model, which INFORMS risk assessment. Combined elements reveal insights invisible to siloed analysis.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051190" y="424535"/>
            <a:ext cx="634742" cy="634742"/>
          </a:xfrm>
          <a:custGeom>
            <a:avLst/>
            <a:gdLst/>
            <a:ahLst/>
            <a:cxnLst/>
            <a:rect l="l" t="t" r="r" b="b"/>
            <a:pathLst>
              <a:path w="634742" h="634742">
                <a:moveTo>
                  <a:pt x="0" y="0"/>
                </a:moveTo>
                <a:lnTo>
                  <a:pt x="634742" y="0"/>
                </a:lnTo>
                <a:lnTo>
                  <a:pt x="634742" y="634742"/>
                </a:lnTo>
                <a:lnTo>
                  <a:pt x="0" y="634742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71838" y="5749777"/>
            <a:ext cx="436901" cy="436901"/>
          </a:xfrm>
          <a:custGeom>
            <a:avLst/>
            <a:gdLst/>
            <a:ahLst/>
            <a:cxnLst/>
            <a:rect l="l" t="t" r="r" b="b"/>
            <a:pathLst>
              <a:path w="436901" h="436901">
                <a:moveTo>
                  <a:pt x="218450" y="0"/>
                </a:moveTo>
                <a:lnTo>
                  <a:pt x="218450" y="0"/>
                </a:lnTo>
                <a:cubicBezTo>
                  <a:pt x="339097" y="0"/>
                  <a:pt x="436901" y="97804"/>
                  <a:pt x="436901" y="218450"/>
                </a:cubicBezTo>
                <a:lnTo>
                  <a:pt x="436901" y="218450"/>
                </a:lnTo>
                <a:cubicBezTo>
                  <a:pt x="436901" y="339097"/>
                  <a:pt x="339097" y="436901"/>
                  <a:pt x="218450" y="436901"/>
                </a:cubicBezTo>
                <a:lnTo>
                  <a:pt x="218450" y="436901"/>
                </a:lnTo>
                <a:cubicBezTo>
                  <a:pt x="97804" y="436901"/>
                  <a:pt x="0" y="339097"/>
                  <a:pt x="0" y="218450"/>
                </a:cubicBezTo>
                <a:lnTo>
                  <a:pt x="0" y="218450"/>
                </a:lnTo>
                <a:cubicBezTo>
                  <a:pt x="0" y="97804"/>
                  <a:pt x="97804" y="0"/>
                  <a:pt x="218450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46223" y="395684"/>
            <a:ext cx="428657" cy="428657"/>
          </a:xfrm>
          <a:custGeom>
            <a:avLst/>
            <a:gdLst/>
            <a:ahLst/>
            <a:cxnLst/>
            <a:rect l="l" t="t" r="r" b="b"/>
            <a:pathLst>
              <a:path w="428657" h="428657">
                <a:moveTo>
                  <a:pt x="0" y="0"/>
                </a:moveTo>
                <a:lnTo>
                  <a:pt x="428657" y="0"/>
                </a:lnTo>
                <a:lnTo>
                  <a:pt x="428657" y="428657"/>
                </a:lnTo>
                <a:lnTo>
                  <a:pt x="0" y="428657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83914" y="461631"/>
            <a:ext cx="280276" cy="296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47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23262" y="329736"/>
            <a:ext cx="3956836" cy="296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47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ADAPT: Cross-Industry Innovation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23262" y="659473"/>
            <a:ext cx="3907375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8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 proven models from OTHER industries can we adapt?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46223" y="972722"/>
            <a:ext cx="5687951" cy="2044365"/>
          </a:xfrm>
          <a:custGeom>
            <a:avLst/>
            <a:gdLst/>
            <a:ahLst/>
            <a:cxnLst/>
            <a:rect l="l" t="t" r="r" b="b"/>
            <a:pathLst>
              <a:path w="5687951" h="2044365">
                <a:moveTo>
                  <a:pt x="0" y="0"/>
                </a:moveTo>
                <a:lnTo>
                  <a:pt x="5687951" y="0"/>
                </a:lnTo>
                <a:lnTo>
                  <a:pt x="5687951" y="2044365"/>
                </a:lnTo>
                <a:lnTo>
                  <a:pt x="0" y="20443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73996" y="1100495"/>
            <a:ext cx="305006" cy="305006"/>
          </a:xfrm>
          <a:custGeom>
            <a:avLst/>
            <a:gdLst/>
            <a:ahLst/>
            <a:cxnLst/>
            <a:rect l="l" t="t" r="r" b="b"/>
            <a:pathLst>
              <a:path w="305006" h="305006">
                <a:moveTo>
                  <a:pt x="152503" y="0"/>
                </a:moveTo>
                <a:lnTo>
                  <a:pt x="152503" y="0"/>
                </a:lnTo>
                <a:cubicBezTo>
                  <a:pt x="236672" y="0"/>
                  <a:pt x="305006" y="68334"/>
                  <a:pt x="305006" y="152503"/>
                </a:cubicBezTo>
                <a:lnTo>
                  <a:pt x="305006" y="152503"/>
                </a:lnTo>
                <a:cubicBezTo>
                  <a:pt x="305006" y="236672"/>
                  <a:pt x="236672" y="305006"/>
                  <a:pt x="152503" y="305006"/>
                </a:cubicBezTo>
                <a:lnTo>
                  <a:pt x="152503" y="305006"/>
                </a:lnTo>
                <a:cubicBezTo>
                  <a:pt x="68334" y="305006"/>
                  <a:pt x="0" y="236672"/>
                  <a:pt x="0" y="152503"/>
                </a:cubicBezTo>
                <a:lnTo>
                  <a:pt x="0" y="152503"/>
                </a:lnTo>
                <a:cubicBezTo>
                  <a:pt x="0" y="68334"/>
                  <a:pt x="68334" y="0"/>
                  <a:pt x="152503" y="0"/>
                </a:cubicBez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02928" y="1137590"/>
            <a:ext cx="131895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90288" y="1137590"/>
            <a:ext cx="1681655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8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Medical Second Opinion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69874" y="1492057"/>
            <a:ext cx="5440649" cy="346223"/>
          </a:xfrm>
          <a:custGeom>
            <a:avLst/>
            <a:gdLst/>
            <a:ahLst/>
            <a:cxnLst/>
            <a:rect l="l" t="t" r="r" b="b"/>
            <a:pathLst>
              <a:path w="5440649" h="346223">
                <a:moveTo>
                  <a:pt x="0" y="0"/>
                </a:moveTo>
                <a:lnTo>
                  <a:pt x="5440649" y="0"/>
                </a:lnTo>
                <a:lnTo>
                  <a:pt x="5440649" y="346223"/>
                </a:lnTo>
                <a:lnTo>
                  <a:pt x="0" y="34622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44065" y="1566247"/>
            <a:ext cx="535821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Original Industry: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Healthcare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69874" y="1920714"/>
            <a:ext cx="5440649" cy="544065"/>
          </a:xfrm>
          <a:custGeom>
            <a:avLst/>
            <a:gdLst/>
            <a:ahLst/>
            <a:cxnLst/>
            <a:rect l="l" t="t" r="r" b="b"/>
            <a:pathLst>
              <a:path w="5440649" h="544065">
                <a:moveTo>
                  <a:pt x="0" y="0"/>
                </a:moveTo>
                <a:lnTo>
                  <a:pt x="5440649" y="0"/>
                </a:lnTo>
                <a:lnTo>
                  <a:pt x="5440649" y="544065"/>
                </a:lnTo>
                <a:lnTo>
                  <a:pt x="0" y="54406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44065" y="1994905"/>
            <a:ext cx="5358215" cy="395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UPVIA Application: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Client brings previously evaluated idea; UPVIA provides independent validation using 10-POV stress test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69874" y="2547213"/>
            <a:ext cx="5440649" cy="346223"/>
          </a:xfrm>
          <a:custGeom>
            <a:avLst/>
            <a:gdLst/>
            <a:ahLst/>
            <a:cxnLst/>
            <a:rect l="l" t="t" r="r" b="b"/>
            <a:pathLst>
              <a:path w="5440649" h="346223">
                <a:moveTo>
                  <a:pt x="0" y="0"/>
                </a:moveTo>
                <a:lnTo>
                  <a:pt x="5440649" y="0"/>
                </a:lnTo>
                <a:lnTo>
                  <a:pt x="5440649" y="346223"/>
                </a:lnTo>
                <a:lnTo>
                  <a:pt x="0" y="346223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44065" y="2621404"/>
            <a:ext cx="535821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Impact: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New revenue stream + "quality check" positioning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162334" y="972722"/>
            <a:ext cx="5687951" cy="2044365"/>
          </a:xfrm>
          <a:custGeom>
            <a:avLst/>
            <a:gdLst/>
            <a:ahLst/>
            <a:cxnLst/>
            <a:rect l="l" t="t" r="r" b="b"/>
            <a:pathLst>
              <a:path w="5687951" h="2044365">
                <a:moveTo>
                  <a:pt x="0" y="0"/>
                </a:moveTo>
                <a:lnTo>
                  <a:pt x="5687951" y="0"/>
                </a:lnTo>
                <a:lnTo>
                  <a:pt x="5687951" y="2044365"/>
                </a:lnTo>
                <a:lnTo>
                  <a:pt x="0" y="20443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90106" y="1100495"/>
            <a:ext cx="305006" cy="305006"/>
          </a:xfrm>
          <a:custGeom>
            <a:avLst/>
            <a:gdLst/>
            <a:ahLst/>
            <a:cxnLst/>
            <a:rect l="l" t="t" r="r" b="b"/>
            <a:pathLst>
              <a:path w="305006" h="305006">
                <a:moveTo>
                  <a:pt x="152503" y="0"/>
                </a:moveTo>
                <a:lnTo>
                  <a:pt x="152503" y="0"/>
                </a:lnTo>
                <a:cubicBezTo>
                  <a:pt x="236672" y="0"/>
                  <a:pt x="305006" y="68334"/>
                  <a:pt x="305006" y="152503"/>
                </a:cubicBezTo>
                <a:lnTo>
                  <a:pt x="305006" y="152503"/>
                </a:lnTo>
                <a:cubicBezTo>
                  <a:pt x="305006" y="236672"/>
                  <a:pt x="236672" y="305006"/>
                  <a:pt x="152503" y="305006"/>
                </a:cubicBezTo>
                <a:lnTo>
                  <a:pt x="152503" y="305006"/>
                </a:lnTo>
                <a:cubicBezTo>
                  <a:pt x="68334" y="305006"/>
                  <a:pt x="0" y="236672"/>
                  <a:pt x="0" y="152503"/>
                </a:cubicBezTo>
                <a:lnTo>
                  <a:pt x="0" y="152503"/>
                </a:lnTo>
                <a:cubicBezTo>
                  <a:pt x="0" y="68334"/>
                  <a:pt x="68334" y="0"/>
                  <a:pt x="152503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398430" y="1137590"/>
            <a:ext cx="173112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706399" y="1137590"/>
            <a:ext cx="2027878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8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McKinsey Tiered Engagement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85985" y="1492057"/>
            <a:ext cx="5440649" cy="346223"/>
          </a:xfrm>
          <a:custGeom>
            <a:avLst/>
            <a:gdLst/>
            <a:ahLst/>
            <a:cxnLst/>
            <a:rect l="l" t="t" r="r" b="b"/>
            <a:pathLst>
              <a:path w="5440649" h="346223">
                <a:moveTo>
                  <a:pt x="0" y="0"/>
                </a:moveTo>
                <a:lnTo>
                  <a:pt x="5440649" y="0"/>
                </a:lnTo>
                <a:lnTo>
                  <a:pt x="5440649" y="346223"/>
                </a:lnTo>
                <a:lnTo>
                  <a:pt x="0" y="34622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360175" y="1566247"/>
            <a:ext cx="535821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Original Industry: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Management Consulting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285985" y="1920714"/>
            <a:ext cx="5440649" cy="544065"/>
          </a:xfrm>
          <a:custGeom>
            <a:avLst/>
            <a:gdLst/>
            <a:ahLst/>
            <a:cxnLst/>
            <a:rect l="l" t="t" r="r" b="b"/>
            <a:pathLst>
              <a:path w="5440649" h="544065">
                <a:moveTo>
                  <a:pt x="0" y="0"/>
                </a:moveTo>
                <a:lnTo>
                  <a:pt x="5440649" y="0"/>
                </a:lnTo>
                <a:lnTo>
                  <a:pt x="5440649" y="544065"/>
                </a:lnTo>
                <a:lnTo>
                  <a:pt x="0" y="54406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360175" y="1994905"/>
            <a:ext cx="5358215" cy="395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UPVIA Application: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3 service tiers matching budget to depth (Quick Scan → Full Analysis → Launch-Ready)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285985" y="2547213"/>
            <a:ext cx="5440649" cy="346223"/>
          </a:xfrm>
          <a:custGeom>
            <a:avLst/>
            <a:gdLst/>
            <a:ahLst/>
            <a:cxnLst/>
            <a:rect l="l" t="t" r="r" b="b"/>
            <a:pathLst>
              <a:path w="5440649" h="346223">
                <a:moveTo>
                  <a:pt x="0" y="0"/>
                </a:moveTo>
                <a:lnTo>
                  <a:pt x="5440649" y="0"/>
                </a:lnTo>
                <a:lnTo>
                  <a:pt x="5440649" y="346223"/>
                </a:lnTo>
                <a:lnTo>
                  <a:pt x="0" y="346223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360175" y="2621404"/>
            <a:ext cx="535821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Impact: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Serves students AND corporations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46223" y="3148982"/>
            <a:ext cx="5687951" cy="2044365"/>
          </a:xfrm>
          <a:custGeom>
            <a:avLst/>
            <a:gdLst/>
            <a:ahLst/>
            <a:cxnLst/>
            <a:rect l="l" t="t" r="r" b="b"/>
            <a:pathLst>
              <a:path w="5687951" h="2044365">
                <a:moveTo>
                  <a:pt x="0" y="0"/>
                </a:moveTo>
                <a:lnTo>
                  <a:pt x="5687951" y="0"/>
                </a:lnTo>
                <a:lnTo>
                  <a:pt x="5687951" y="2044365"/>
                </a:lnTo>
                <a:lnTo>
                  <a:pt x="0" y="20443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473996" y="3276755"/>
            <a:ext cx="305006" cy="305006"/>
          </a:xfrm>
          <a:custGeom>
            <a:avLst/>
            <a:gdLst/>
            <a:ahLst/>
            <a:cxnLst/>
            <a:rect l="l" t="t" r="r" b="b"/>
            <a:pathLst>
              <a:path w="305006" h="305006">
                <a:moveTo>
                  <a:pt x="152503" y="0"/>
                </a:moveTo>
                <a:lnTo>
                  <a:pt x="152503" y="0"/>
                </a:lnTo>
                <a:cubicBezTo>
                  <a:pt x="236672" y="0"/>
                  <a:pt x="305006" y="68334"/>
                  <a:pt x="305006" y="152503"/>
                </a:cubicBezTo>
                <a:lnTo>
                  <a:pt x="305006" y="152503"/>
                </a:lnTo>
                <a:cubicBezTo>
                  <a:pt x="305006" y="236672"/>
                  <a:pt x="236672" y="305006"/>
                  <a:pt x="152503" y="305006"/>
                </a:cubicBezTo>
                <a:lnTo>
                  <a:pt x="152503" y="305006"/>
                </a:lnTo>
                <a:cubicBezTo>
                  <a:pt x="68334" y="305006"/>
                  <a:pt x="0" y="236672"/>
                  <a:pt x="0" y="152503"/>
                </a:cubicBezTo>
                <a:lnTo>
                  <a:pt x="0" y="152503"/>
                </a:lnTo>
                <a:cubicBezTo>
                  <a:pt x="0" y="68334"/>
                  <a:pt x="68334" y="0"/>
                  <a:pt x="152503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81160" y="3313850"/>
            <a:ext cx="173112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90288" y="3313850"/>
            <a:ext cx="1442596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8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Spotify Squad Model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69874" y="3668316"/>
            <a:ext cx="5440649" cy="346223"/>
          </a:xfrm>
          <a:custGeom>
            <a:avLst/>
            <a:gdLst/>
            <a:ahLst/>
            <a:cxnLst/>
            <a:rect l="l" t="t" r="r" b="b"/>
            <a:pathLst>
              <a:path w="5440649" h="346223">
                <a:moveTo>
                  <a:pt x="0" y="0"/>
                </a:moveTo>
                <a:lnTo>
                  <a:pt x="5440649" y="0"/>
                </a:lnTo>
                <a:lnTo>
                  <a:pt x="5440649" y="346223"/>
                </a:lnTo>
                <a:lnTo>
                  <a:pt x="0" y="34622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44065" y="3742507"/>
            <a:ext cx="535821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Original Industry: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Music/Tech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69874" y="4096974"/>
            <a:ext cx="5440649" cy="544065"/>
          </a:xfrm>
          <a:custGeom>
            <a:avLst/>
            <a:gdLst/>
            <a:ahLst/>
            <a:cxnLst/>
            <a:rect l="l" t="t" r="r" b="b"/>
            <a:pathLst>
              <a:path w="5440649" h="544065">
                <a:moveTo>
                  <a:pt x="0" y="0"/>
                </a:moveTo>
                <a:lnTo>
                  <a:pt x="5440649" y="0"/>
                </a:lnTo>
                <a:lnTo>
                  <a:pt x="5440649" y="544065"/>
                </a:lnTo>
                <a:lnTo>
                  <a:pt x="0" y="54406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44065" y="4171164"/>
            <a:ext cx="5358215" cy="395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UPVIA Application: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Cross-functional 3-person pods per project (Sales + Research + Delivery)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69874" y="4723473"/>
            <a:ext cx="5440649" cy="346223"/>
          </a:xfrm>
          <a:custGeom>
            <a:avLst/>
            <a:gdLst/>
            <a:ahLst/>
            <a:cxnLst/>
            <a:rect l="l" t="t" r="r" b="b"/>
            <a:pathLst>
              <a:path w="5440649" h="346223">
                <a:moveTo>
                  <a:pt x="0" y="0"/>
                </a:moveTo>
                <a:lnTo>
                  <a:pt x="5440649" y="0"/>
                </a:lnTo>
                <a:lnTo>
                  <a:pt x="5440649" y="346223"/>
                </a:lnTo>
                <a:lnTo>
                  <a:pt x="0" y="346223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44065" y="4797663"/>
            <a:ext cx="535821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Impact: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Self-sufficient delivery units. 3x parallel capacity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62334" y="3148982"/>
            <a:ext cx="5687951" cy="2044365"/>
          </a:xfrm>
          <a:custGeom>
            <a:avLst/>
            <a:gdLst/>
            <a:ahLst/>
            <a:cxnLst/>
            <a:rect l="l" t="t" r="r" b="b"/>
            <a:pathLst>
              <a:path w="5687951" h="2044365">
                <a:moveTo>
                  <a:pt x="0" y="0"/>
                </a:moveTo>
                <a:lnTo>
                  <a:pt x="5687951" y="0"/>
                </a:lnTo>
                <a:lnTo>
                  <a:pt x="5687951" y="2044365"/>
                </a:lnTo>
                <a:lnTo>
                  <a:pt x="0" y="20443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290106" y="3276755"/>
            <a:ext cx="305006" cy="305006"/>
          </a:xfrm>
          <a:custGeom>
            <a:avLst/>
            <a:gdLst/>
            <a:ahLst/>
            <a:cxnLst/>
            <a:rect l="l" t="t" r="r" b="b"/>
            <a:pathLst>
              <a:path w="305006" h="305006">
                <a:moveTo>
                  <a:pt x="152503" y="0"/>
                </a:moveTo>
                <a:lnTo>
                  <a:pt x="152503" y="0"/>
                </a:lnTo>
                <a:cubicBezTo>
                  <a:pt x="236672" y="0"/>
                  <a:pt x="305006" y="68334"/>
                  <a:pt x="305006" y="152503"/>
                </a:cubicBezTo>
                <a:lnTo>
                  <a:pt x="305006" y="152503"/>
                </a:lnTo>
                <a:cubicBezTo>
                  <a:pt x="305006" y="236672"/>
                  <a:pt x="236672" y="305006"/>
                  <a:pt x="152503" y="305006"/>
                </a:cubicBezTo>
                <a:lnTo>
                  <a:pt x="152503" y="305006"/>
                </a:lnTo>
                <a:cubicBezTo>
                  <a:pt x="68334" y="305006"/>
                  <a:pt x="0" y="236672"/>
                  <a:pt x="0" y="152503"/>
                </a:cubicBezTo>
                <a:lnTo>
                  <a:pt x="0" y="152503"/>
                </a:lnTo>
                <a:cubicBezTo>
                  <a:pt x="0" y="68334"/>
                  <a:pt x="68334" y="0"/>
                  <a:pt x="152503" y="0"/>
                </a:cubicBez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399847" y="3313850"/>
            <a:ext cx="164868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706399" y="3313850"/>
            <a:ext cx="2110312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8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Netflix Recommendation Logic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285985" y="3668316"/>
            <a:ext cx="5440649" cy="346223"/>
          </a:xfrm>
          <a:custGeom>
            <a:avLst/>
            <a:gdLst/>
            <a:ahLst/>
            <a:cxnLst/>
            <a:rect l="l" t="t" r="r" b="b"/>
            <a:pathLst>
              <a:path w="5440649" h="346223">
                <a:moveTo>
                  <a:pt x="0" y="0"/>
                </a:moveTo>
                <a:lnTo>
                  <a:pt x="5440649" y="0"/>
                </a:lnTo>
                <a:lnTo>
                  <a:pt x="5440649" y="346223"/>
                </a:lnTo>
                <a:lnTo>
                  <a:pt x="0" y="34622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6360175" y="3742507"/>
            <a:ext cx="535821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Original Industry: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Entertainment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285985" y="4096974"/>
            <a:ext cx="5440649" cy="544065"/>
          </a:xfrm>
          <a:custGeom>
            <a:avLst/>
            <a:gdLst/>
            <a:ahLst/>
            <a:cxnLst/>
            <a:rect l="l" t="t" r="r" b="b"/>
            <a:pathLst>
              <a:path w="5440649" h="544065">
                <a:moveTo>
                  <a:pt x="0" y="0"/>
                </a:moveTo>
                <a:lnTo>
                  <a:pt x="5440649" y="0"/>
                </a:lnTo>
                <a:lnTo>
                  <a:pt x="5440649" y="544065"/>
                </a:lnTo>
                <a:lnTo>
                  <a:pt x="0" y="54406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6360175" y="4171164"/>
            <a:ext cx="5358215" cy="395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UPVIA Application: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Post-project, system suggests related UPVIA services based on client profile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285985" y="4723473"/>
            <a:ext cx="5440649" cy="346223"/>
          </a:xfrm>
          <a:custGeom>
            <a:avLst/>
            <a:gdLst/>
            <a:ahLst/>
            <a:cxnLst/>
            <a:rect l="l" t="t" r="r" b="b"/>
            <a:pathLst>
              <a:path w="5440649" h="346223">
                <a:moveTo>
                  <a:pt x="0" y="0"/>
                </a:moveTo>
                <a:lnTo>
                  <a:pt x="5440649" y="0"/>
                </a:lnTo>
                <a:lnTo>
                  <a:pt x="5440649" y="346223"/>
                </a:lnTo>
                <a:lnTo>
                  <a:pt x="0" y="346223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360175" y="4797663"/>
            <a:ext cx="535821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Impact: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Increases upsell rate by estimated 25%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346223" y="5325241"/>
            <a:ext cx="11499554" cy="1187051"/>
          </a:xfrm>
          <a:custGeom>
            <a:avLst/>
            <a:gdLst/>
            <a:ahLst/>
            <a:cxnLst/>
            <a:rect l="l" t="t" r="r" b="b"/>
            <a:pathLst>
              <a:path w="11499554" h="1187051">
                <a:moveTo>
                  <a:pt x="0" y="0"/>
                </a:moveTo>
                <a:lnTo>
                  <a:pt x="11499554" y="0"/>
                </a:lnTo>
                <a:lnTo>
                  <a:pt x="11499554" y="1187051"/>
                </a:lnTo>
                <a:lnTo>
                  <a:pt x="0" y="1187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473996" y="5453014"/>
            <a:ext cx="305006" cy="305006"/>
          </a:xfrm>
          <a:custGeom>
            <a:avLst/>
            <a:gdLst/>
            <a:ahLst/>
            <a:cxnLst/>
            <a:rect l="l" t="t" r="r" b="b"/>
            <a:pathLst>
              <a:path w="305006" h="305006">
                <a:moveTo>
                  <a:pt x="152503" y="0"/>
                </a:moveTo>
                <a:lnTo>
                  <a:pt x="152503" y="0"/>
                </a:lnTo>
                <a:cubicBezTo>
                  <a:pt x="236672" y="0"/>
                  <a:pt x="305006" y="68334"/>
                  <a:pt x="305006" y="152503"/>
                </a:cubicBezTo>
                <a:lnTo>
                  <a:pt x="305006" y="152503"/>
                </a:lnTo>
                <a:cubicBezTo>
                  <a:pt x="305006" y="236672"/>
                  <a:pt x="236672" y="305006"/>
                  <a:pt x="152503" y="305006"/>
                </a:cubicBezTo>
                <a:lnTo>
                  <a:pt x="152503" y="305006"/>
                </a:lnTo>
                <a:cubicBezTo>
                  <a:pt x="68334" y="305006"/>
                  <a:pt x="0" y="236672"/>
                  <a:pt x="0" y="152503"/>
                </a:cubicBezTo>
                <a:lnTo>
                  <a:pt x="0" y="152503"/>
                </a:lnTo>
                <a:cubicBezTo>
                  <a:pt x="0" y="68334"/>
                  <a:pt x="68334" y="0"/>
                  <a:pt x="152503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78198" y="5490110"/>
            <a:ext cx="181355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5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90288" y="5490110"/>
            <a:ext cx="1467327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8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Legal Retainer Model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469874" y="5844576"/>
            <a:ext cx="3676560" cy="544065"/>
          </a:xfrm>
          <a:custGeom>
            <a:avLst/>
            <a:gdLst/>
            <a:ahLst/>
            <a:cxnLst/>
            <a:rect l="l" t="t" r="r" b="b"/>
            <a:pathLst>
              <a:path w="3676560" h="544065">
                <a:moveTo>
                  <a:pt x="0" y="0"/>
                </a:moveTo>
                <a:lnTo>
                  <a:pt x="3676560" y="0"/>
                </a:lnTo>
                <a:lnTo>
                  <a:pt x="3676560" y="544065"/>
                </a:lnTo>
                <a:lnTo>
                  <a:pt x="0" y="544065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544065" y="5918767"/>
            <a:ext cx="3594126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Original Industry: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Law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4259395" y="5844576"/>
            <a:ext cx="3676560" cy="544065"/>
          </a:xfrm>
          <a:custGeom>
            <a:avLst/>
            <a:gdLst/>
            <a:ahLst/>
            <a:cxnLst/>
            <a:rect l="l" t="t" r="r" b="b"/>
            <a:pathLst>
              <a:path w="3676560" h="544065">
                <a:moveTo>
                  <a:pt x="0" y="0"/>
                </a:moveTo>
                <a:lnTo>
                  <a:pt x="3676560" y="0"/>
                </a:lnTo>
                <a:lnTo>
                  <a:pt x="3676560" y="544065"/>
                </a:lnTo>
                <a:lnTo>
                  <a:pt x="0" y="54406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4333585" y="5918767"/>
            <a:ext cx="3594126" cy="395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UPVIA Application: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Monthly retainer for ongoing advisory (Tier 4 service)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8048915" y="5844576"/>
            <a:ext cx="3676560" cy="544065"/>
          </a:xfrm>
          <a:custGeom>
            <a:avLst/>
            <a:gdLst/>
            <a:ahLst/>
            <a:cxnLst/>
            <a:rect l="l" t="t" r="r" b="b"/>
            <a:pathLst>
              <a:path w="3676560" h="544065">
                <a:moveTo>
                  <a:pt x="0" y="0"/>
                </a:moveTo>
                <a:lnTo>
                  <a:pt x="3676560" y="0"/>
                </a:lnTo>
                <a:lnTo>
                  <a:pt x="3676560" y="544065"/>
                </a:lnTo>
                <a:lnTo>
                  <a:pt x="0" y="54406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8123105" y="5918767"/>
            <a:ext cx="3594126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Impact:</a:t>
            </a:r>
            <a:pPr>
              <a:lnSpc>
                <a:spcPct val="130000"/>
              </a:lnSpc>
            </a:pPr>
            <a:r>
              <a:rPr lang="en-US" sz="103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Recurring revenue. Client loyalty.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2700000">
            <a:off x="10714972" y="332724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733425" y="0"/>
                </a:lnTo>
                <a:lnTo>
                  <a:pt x="73342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776288" y="550068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0"/>
                </a:moveTo>
                <a:lnTo>
                  <a:pt x="581025" y="0"/>
                </a:lnTo>
                <a:lnTo>
                  <a:pt x="5810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00050" y="457200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31019" y="533400"/>
            <a:ext cx="3714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66800" y="381000"/>
            <a:ext cx="4762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MODIFY: Magnify &amp; Minify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66800" y="762000"/>
            <a:ext cx="4705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 can we make BIGGER, DEEPER — or SMALLER, LEANER?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00050" y="1123950"/>
            <a:ext cx="5600700" cy="4819650"/>
          </a:xfrm>
          <a:custGeom>
            <a:avLst/>
            <a:gdLst/>
            <a:ahLst/>
            <a:cxnLst/>
            <a:rect l="l" t="t" r="r" b="b"/>
            <a:pathLst>
              <a:path w="5600700" h="4819650">
                <a:moveTo>
                  <a:pt x="0" y="0"/>
                </a:moveTo>
                <a:lnTo>
                  <a:pt x="5600700" y="0"/>
                </a:lnTo>
                <a:lnTo>
                  <a:pt x="5600700" y="4819650"/>
                </a:lnTo>
                <a:lnTo>
                  <a:pt x="0" y="48196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19100" y="1143000"/>
            <a:ext cx="5562600" cy="781050"/>
          </a:xfrm>
          <a:custGeom>
            <a:avLst/>
            <a:gdLst/>
            <a:ahLst/>
            <a:cxnLst/>
            <a:rect l="l" t="t" r="r" b="b"/>
            <a:pathLst>
              <a:path w="5562600" h="781050">
                <a:moveTo>
                  <a:pt x="0" y="0"/>
                </a:moveTo>
                <a:lnTo>
                  <a:pt x="5562600" y="0"/>
                </a:lnTo>
                <a:lnTo>
                  <a:pt x="556260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0" name="Shape 8"/>
          <p:cNvSpPr/>
          <p:nvPr/>
        </p:nvSpPr>
        <p:spPr>
          <a:xfrm>
            <a:off x="419100" y="1924050"/>
            <a:ext cx="5562600" cy="38100"/>
          </a:xfrm>
          <a:custGeom>
            <a:avLst/>
            <a:gdLst/>
            <a:ahLst/>
            <a:cxnLst/>
            <a:rect l="l" t="t" r="r" b="b"/>
            <a:pathLst>
              <a:path w="5562600" h="38100">
                <a:moveTo>
                  <a:pt x="0" y="0"/>
                </a:moveTo>
                <a:lnTo>
                  <a:pt x="5562600" y="0"/>
                </a:lnTo>
                <a:lnTo>
                  <a:pt x="5562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1" name="Text 9"/>
          <p:cNvSpPr/>
          <p:nvPr/>
        </p:nvSpPr>
        <p:spPr>
          <a:xfrm>
            <a:off x="476250" y="1257300"/>
            <a:ext cx="5448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MAGNIFY ↑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95300" y="1562100"/>
            <a:ext cx="541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Make bigger, deeper, more intense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85788" y="2109788"/>
            <a:ext cx="5229225" cy="981075"/>
          </a:xfrm>
          <a:custGeom>
            <a:avLst/>
            <a:gdLst/>
            <a:ahLst/>
            <a:cxnLst/>
            <a:rect l="l" t="t" r="r" b="b"/>
            <a:pathLst>
              <a:path w="5229225" h="981075">
                <a:moveTo>
                  <a:pt x="0" y="0"/>
                </a:moveTo>
                <a:lnTo>
                  <a:pt x="5229225" y="0"/>
                </a:lnTo>
                <a:lnTo>
                  <a:pt x="5229225" y="981075"/>
                </a:lnTo>
                <a:lnTo>
                  <a:pt x="0" y="9810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14375" y="2238375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POV Stress Test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14375" y="2505075"/>
            <a:ext cx="138678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 POVs → 32 POVs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14375" y="2771775"/>
            <a:ext cx="5038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Most exhaustive idea stress test in Egypt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85788" y="3233738"/>
            <a:ext cx="5229225" cy="981075"/>
          </a:xfrm>
          <a:custGeom>
            <a:avLst/>
            <a:gdLst/>
            <a:ahLst/>
            <a:cxnLst/>
            <a:rect l="l" t="t" r="r" b="b"/>
            <a:pathLst>
              <a:path w="5229225" h="981075">
                <a:moveTo>
                  <a:pt x="0" y="0"/>
                </a:moveTo>
                <a:lnTo>
                  <a:pt x="5229225" y="0"/>
                </a:lnTo>
                <a:lnTo>
                  <a:pt x="5229225" y="981075"/>
                </a:lnTo>
                <a:lnTo>
                  <a:pt x="0" y="9810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14375" y="3362325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Report Format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14375" y="3629025"/>
            <a:ext cx="2486769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Static PDF → Interactive dashboard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14375" y="3895725"/>
            <a:ext cx="5038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Client sees live data, progress, charts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85788" y="4357688"/>
            <a:ext cx="5229225" cy="981075"/>
          </a:xfrm>
          <a:custGeom>
            <a:avLst/>
            <a:gdLst/>
            <a:ahLst/>
            <a:cxnLst/>
            <a:rect l="l" t="t" r="r" b="b"/>
            <a:pathLst>
              <a:path w="5229225" h="981075">
                <a:moveTo>
                  <a:pt x="0" y="0"/>
                </a:moveTo>
                <a:lnTo>
                  <a:pt x="5229225" y="0"/>
                </a:lnTo>
                <a:lnTo>
                  <a:pt x="5229225" y="981075"/>
                </a:lnTo>
                <a:lnTo>
                  <a:pt x="0" y="98107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14375" y="4486275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Geographic Scope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14375" y="4752975"/>
            <a:ext cx="1850231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Egypt only → MENA-ready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14375" y="5019675"/>
            <a:ext cx="5038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Arabic + English. Access Gulf market fees (5-10x Egypt)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91250" y="1123950"/>
            <a:ext cx="5600700" cy="4819650"/>
          </a:xfrm>
          <a:custGeom>
            <a:avLst/>
            <a:gdLst/>
            <a:ahLst/>
            <a:cxnLst/>
            <a:rect l="l" t="t" r="r" b="b"/>
            <a:pathLst>
              <a:path w="5600700" h="4819650">
                <a:moveTo>
                  <a:pt x="0" y="0"/>
                </a:moveTo>
                <a:lnTo>
                  <a:pt x="5600700" y="0"/>
                </a:lnTo>
                <a:lnTo>
                  <a:pt x="5600700" y="4819650"/>
                </a:lnTo>
                <a:lnTo>
                  <a:pt x="0" y="48196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210300" y="1143000"/>
            <a:ext cx="5562600" cy="781050"/>
          </a:xfrm>
          <a:custGeom>
            <a:avLst/>
            <a:gdLst/>
            <a:ahLst/>
            <a:cxnLst/>
            <a:rect l="l" t="t" r="r" b="b"/>
            <a:pathLst>
              <a:path w="5562600" h="781050">
                <a:moveTo>
                  <a:pt x="0" y="0"/>
                </a:moveTo>
                <a:lnTo>
                  <a:pt x="5562600" y="0"/>
                </a:lnTo>
                <a:lnTo>
                  <a:pt x="556260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7" name="Shape 25"/>
          <p:cNvSpPr/>
          <p:nvPr/>
        </p:nvSpPr>
        <p:spPr>
          <a:xfrm>
            <a:off x="6210300" y="1924050"/>
            <a:ext cx="5562600" cy="38100"/>
          </a:xfrm>
          <a:custGeom>
            <a:avLst/>
            <a:gdLst/>
            <a:ahLst/>
            <a:cxnLst/>
            <a:rect l="l" t="t" r="r" b="b"/>
            <a:pathLst>
              <a:path w="5562600" h="38100">
                <a:moveTo>
                  <a:pt x="0" y="0"/>
                </a:moveTo>
                <a:lnTo>
                  <a:pt x="5562600" y="0"/>
                </a:lnTo>
                <a:lnTo>
                  <a:pt x="5562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8" name="Text 26"/>
          <p:cNvSpPr/>
          <p:nvPr/>
        </p:nvSpPr>
        <p:spPr>
          <a:xfrm>
            <a:off x="6267450" y="1257300"/>
            <a:ext cx="5448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MINIFY ↓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286500" y="1562100"/>
            <a:ext cx="541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Make smaller, simpler, leaner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76988" y="2109788"/>
            <a:ext cx="5229225" cy="981075"/>
          </a:xfrm>
          <a:custGeom>
            <a:avLst/>
            <a:gdLst/>
            <a:ahLst/>
            <a:cxnLst/>
            <a:rect l="l" t="t" r="r" b="b"/>
            <a:pathLst>
              <a:path w="5229225" h="981075">
                <a:moveTo>
                  <a:pt x="0" y="0"/>
                </a:moveTo>
                <a:lnTo>
                  <a:pt x="5229225" y="0"/>
                </a:lnTo>
                <a:lnTo>
                  <a:pt x="5229225" y="981075"/>
                </a:lnTo>
                <a:lnTo>
                  <a:pt x="0" y="9810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505575" y="2238375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Team per Project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505575" y="2505075"/>
            <a:ext cx="260806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Full 10-person team → 3-person pods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505575" y="2771775"/>
            <a:ext cx="5038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Handle 3 clients simultaneously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76988" y="3233738"/>
            <a:ext cx="5229225" cy="981075"/>
          </a:xfrm>
          <a:custGeom>
            <a:avLst/>
            <a:gdLst/>
            <a:ahLst/>
            <a:cxnLst/>
            <a:rect l="l" t="t" r="r" b="b"/>
            <a:pathLst>
              <a:path w="5229225" h="981075">
                <a:moveTo>
                  <a:pt x="0" y="0"/>
                </a:moveTo>
                <a:lnTo>
                  <a:pt x="5229225" y="0"/>
                </a:lnTo>
                <a:lnTo>
                  <a:pt x="5229225" y="981075"/>
                </a:lnTo>
                <a:lnTo>
                  <a:pt x="0" y="9810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505575" y="3362325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Communication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505575" y="3629025"/>
            <a:ext cx="308520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Email updates → Weekly video + live channel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505575" y="3895725"/>
            <a:ext cx="5038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Constant client connection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76988" y="4357688"/>
            <a:ext cx="5229225" cy="981075"/>
          </a:xfrm>
          <a:custGeom>
            <a:avLst/>
            <a:gdLst/>
            <a:ahLst/>
            <a:cxnLst/>
            <a:rect l="l" t="t" r="r" b="b"/>
            <a:pathLst>
              <a:path w="5229225" h="981075">
                <a:moveTo>
                  <a:pt x="0" y="0"/>
                </a:moveTo>
                <a:lnTo>
                  <a:pt x="5229225" y="0"/>
                </a:lnTo>
                <a:lnTo>
                  <a:pt x="5229225" y="981075"/>
                </a:lnTo>
                <a:lnTo>
                  <a:pt x="0" y="9810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6505575" y="4486275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Deliverable Structure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505575" y="4752975"/>
            <a:ext cx="2547938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Variable length → Standardized tiers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505575" y="5019675"/>
            <a:ext cx="5038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10/50/100 pages. Predictable quality and pricing.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95288" y="6053138"/>
            <a:ext cx="11401425" cy="409575"/>
          </a:xfrm>
          <a:custGeom>
            <a:avLst/>
            <a:gdLst/>
            <a:ahLst/>
            <a:cxnLst/>
            <a:rect l="l" t="t" r="r" b="b"/>
            <a:pathLst>
              <a:path w="11401425" h="409575">
                <a:moveTo>
                  <a:pt x="0" y="0"/>
                </a:moveTo>
                <a:lnTo>
                  <a:pt x="11401425" y="0"/>
                </a:lnTo>
                <a:lnTo>
                  <a:pt x="114014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600075" y="6143625"/>
            <a:ext cx="1099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Result: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3x capacity without hiring. Unmatched depth in the market. Premium feel through standardization.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875635" y="382440"/>
            <a:ext cx="562141" cy="562141"/>
          </a:xfrm>
          <a:custGeom>
            <a:avLst/>
            <a:gdLst/>
            <a:ahLst/>
            <a:cxnLst/>
            <a:rect l="l" t="t" r="r" b="b"/>
            <a:pathLst>
              <a:path w="562141" h="562141">
                <a:moveTo>
                  <a:pt x="0" y="0"/>
                </a:moveTo>
                <a:lnTo>
                  <a:pt x="562141" y="0"/>
                </a:lnTo>
                <a:lnTo>
                  <a:pt x="562141" y="562141"/>
                </a:lnTo>
                <a:lnTo>
                  <a:pt x="0" y="562141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66748" y="5801107"/>
            <a:ext cx="488417" cy="488417"/>
          </a:xfrm>
          <a:custGeom>
            <a:avLst/>
            <a:gdLst/>
            <a:ahLst/>
            <a:cxnLst/>
            <a:rect l="l" t="t" r="r" b="b"/>
            <a:pathLst>
              <a:path w="488417" h="488417">
                <a:moveTo>
                  <a:pt x="244209" y="0"/>
                </a:moveTo>
                <a:lnTo>
                  <a:pt x="244209" y="0"/>
                </a:lnTo>
                <a:cubicBezTo>
                  <a:pt x="378991" y="0"/>
                  <a:pt x="488417" y="109426"/>
                  <a:pt x="488417" y="244209"/>
                </a:cubicBezTo>
                <a:lnTo>
                  <a:pt x="488417" y="244209"/>
                </a:lnTo>
                <a:cubicBezTo>
                  <a:pt x="488417" y="378991"/>
                  <a:pt x="378991" y="488417"/>
                  <a:pt x="244209" y="488417"/>
                </a:cubicBezTo>
                <a:lnTo>
                  <a:pt x="244209" y="488417"/>
                </a:lnTo>
                <a:cubicBezTo>
                  <a:pt x="109426" y="488417"/>
                  <a:pt x="0" y="378991"/>
                  <a:pt x="0" y="244209"/>
                </a:cubicBezTo>
                <a:lnTo>
                  <a:pt x="0" y="244209"/>
                </a:lnTo>
                <a:cubicBezTo>
                  <a:pt x="0" y="109426"/>
                  <a:pt x="109426" y="0"/>
                  <a:pt x="244209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87048" y="442340"/>
            <a:ext cx="479202" cy="479202"/>
          </a:xfrm>
          <a:custGeom>
            <a:avLst/>
            <a:gdLst/>
            <a:ahLst/>
            <a:cxnLst/>
            <a:rect l="l" t="t" r="r" b="b"/>
            <a:pathLst>
              <a:path w="479202" h="479202">
                <a:moveTo>
                  <a:pt x="0" y="0"/>
                </a:moveTo>
                <a:lnTo>
                  <a:pt x="479202" y="0"/>
                </a:lnTo>
                <a:lnTo>
                  <a:pt x="479202" y="479202"/>
                </a:lnTo>
                <a:lnTo>
                  <a:pt x="0" y="479202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1262" y="516063"/>
            <a:ext cx="313324" cy="3317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77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976834" y="442340"/>
            <a:ext cx="479202" cy="479202"/>
          </a:xfrm>
          <a:custGeom>
            <a:avLst/>
            <a:gdLst/>
            <a:ahLst/>
            <a:cxnLst/>
            <a:rect l="l" t="t" r="r" b="b"/>
            <a:pathLst>
              <a:path w="479202" h="479202">
                <a:moveTo>
                  <a:pt x="0" y="0"/>
                </a:moveTo>
                <a:lnTo>
                  <a:pt x="479202" y="0"/>
                </a:lnTo>
                <a:lnTo>
                  <a:pt x="479202" y="479202"/>
                </a:lnTo>
                <a:lnTo>
                  <a:pt x="0" y="479202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40984" y="516063"/>
            <a:ext cx="285678" cy="3317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77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21914" y="368617"/>
            <a:ext cx="3796753" cy="3317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77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PUT TO USE + ELIMINATE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621914" y="737234"/>
            <a:ext cx="3741460" cy="258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06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Repurpose assets + Stop doing what doesn't work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7048" y="1087420"/>
            <a:ext cx="5612190" cy="4884172"/>
          </a:xfrm>
          <a:custGeom>
            <a:avLst/>
            <a:gdLst/>
            <a:ahLst/>
            <a:cxnLst/>
            <a:rect l="l" t="t" r="r" b="b"/>
            <a:pathLst>
              <a:path w="5612190" h="4884172">
                <a:moveTo>
                  <a:pt x="0" y="0"/>
                </a:moveTo>
                <a:lnTo>
                  <a:pt x="5612190" y="0"/>
                </a:lnTo>
                <a:lnTo>
                  <a:pt x="5612190" y="4884172"/>
                </a:lnTo>
                <a:lnTo>
                  <a:pt x="0" y="48841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05478" y="1105850"/>
            <a:ext cx="5575329" cy="718803"/>
          </a:xfrm>
          <a:custGeom>
            <a:avLst/>
            <a:gdLst/>
            <a:ahLst/>
            <a:cxnLst/>
            <a:rect l="l" t="t" r="r" b="b"/>
            <a:pathLst>
              <a:path w="5575329" h="718803">
                <a:moveTo>
                  <a:pt x="0" y="0"/>
                </a:moveTo>
                <a:lnTo>
                  <a:pt x="5575329" y="0"/>
                </a:lnTo>
                <a:lnTo>
                  <a:pt x="5575329" y="718803"/>
                </a:lnTo>
                <a:lnTo>
                  <a:pt x="0" y="718803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2" name="Shape 10"/>
          <p:cNvSpPr/>
          <p:nvPr/>
        </p:nvSpPr>
        <p:spPr>
          <a:xfrm>
            <a:off x="405478" y="1824653"/>
            <a:ext cx="5575329" cy="36862"/>
          </a:xfrm>
          <a:custGeom>
            <a:avLst/>
            <a:gdLst/>
            <a:ahLst/>
            <a:cxnLst/>
            <a:rect l="l" t="t" r="r" b="b"/>
            <a:pathLst>
              <a:path w="5575329" h="36862">
                <a:moveTo>
                  <a:pt x="0" y="0"/>
                </a:moveTo>
                <a:lnTo>
                  <a:pt x="5575329" y="0"/>
                </a:lnTo>
                <a:lnTo>
                  <a:pt x="5575329" y="36862"/>
                </a:lnTo>
                <a:lnTo>
                  <a:pt x="0" y="36862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3" name="Text 11"/>
          <p:cNvSpPr/>
          <p:nvPr/>
        </p:nvSpPr>
        <p:spPr>
          <a:xfrm>
            <a:off x="469986" y="1216435"/>
            <a:ext cx="5446313" cy="258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5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PUT TO ANOTHER USE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79202" y="1474467"/>
            <a:ext cx="5427882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6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 existing assets can we REPURPOSE?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66748" y="2004354"/>
            <a:ext cx="5252789" cy="1170358"/>
          </a:xfrm>
          <a:custGeom>
            <a:avLst/>
            <a:gdLst/>
            <a:ahLst/>
            <a:cxnLst/>
            <a:rect l="l" t="t" r="r" b="b"/>
            <a:pathLst>
              <a:path w="5252789" h="1170358">
                <a:moveTo>
                  <a:pt x="0" y="0"/>
                </a:moveTo>
                <a:lnTo>
                  <a:pt x="5252789" y="0"/>
                </a:lnTo>
                <a:lnTo>
                  <a:pt x="5252789" y="1170358"/>
                </a:lnTo>
                <a:lnTo>
                  <a:pt x="0" y="1170358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91156" y="2128762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Completed Research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91156" y="2386794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Original: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Archived after delivery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91156" y="2607964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New Use: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Published as case studies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91156" y="2865995"/>
            <a:ext cx="5068481" cy="184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6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Free marketing + SEO + credibility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66748" y="3312943"/>
            <a:ext cx="5252789" cy="1170358"/>
          </a:xfrm>
          <a:custGeom>
            <a:avLst/>
            <a:gdLst/>
            <a:ahLst/>
            <a:cxnLst/>
            <a:rect l="l" t="t" r="r" b="b"/>
            <a:pathLst>
              <a:path w="5252789" h="1170358">
                <a:moveTo>
                  <a:pt x="0" y="0"/>
                </a:moveTo>
                <a:lnTo>
                  <a:pt x="5252789" y="0"/>
                </a:lnTo>
                <a:lnTo>
                  <a:pt x="5252789" y="1170358"/>
                </a:lnTo>
                <a:lnTo>
                  <a:pt x="0" y="1170358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91156" y="3437351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 POV + 10 Approach Framework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91156" y="3695383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Original: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Internal methodology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91156" y="3916553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New Use: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Online training course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91156" y="4174585"/>
            <a:ext cx="5068481" cy="184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6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New digital revenue. Zero marginal cost.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66748" y="4621533"/>
            <a:ext cx="5252789" cy="1170358"/>
          </a:xfrm>
          <a:custGeom>
            <a:avLst/>
            <a:gdLst/>
            <a:ahLst/>
            <a:cxnLst/>
            <a:rect l="l" t="t" r="r" b="b"/>
            <a:pathLst>
              <a:path w="5252789" h="1170358">
                <a:moveTo>
                  <a:pt x="0" y="0"/>
                </a:moveTo>
                <a:lnTo>
                  <a:pt x="5252789" y="0"/>
                </a:lnTo>
                <a:lnTo>
                  <a:pt x="5252789" y="1170358"/>
                </a:lnTo>
                <a:lnTo>
                  <a:pt x="0" y="11703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91156" y="4745941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248-Item Checklist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91156" y="5003973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Original: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Internal QA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91156" y="5225143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New Use: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Downloadable product (500 EGP)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91156" y="5483175"/>
            <a:ext cx="5068481" cy="184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6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Lead generation + direct revenue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186570" y="1087420"/>
            <a:ext cx="5612190" cy="4884172"/>
          </a:xfrm>
          <a:custGeom>
            <a:avLst/>
            <a:gdLst/>
            <a:ahLst/>
            <a:cxnLst/>
            <a:rect l="l" t="t" r="r" b="b"/>
            <a:pathLst>
              <a:path w="5612190" h="4884172">
                <a:moveTo>
                  <a:pt x="0" y="0"/>
                </a:moveTo>
                <a:lnTo>
                  <a:pt x="5612190" y="0"/>
                </a:lnTo>
                <a:lnTo>
                  <a:pt x="5612190" y="4884172"/>
                </a:lnTo>
                <a:lnTo>
                  <a:pt x="0" y="48841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05001" y="1105850"/>
            <a:ext cx="5575329" cy="718803"/>
          </a:xfrm>
          <a:custGeom>
            <a:avLst/>
            <a:gdLst/>
            <a:ahLst/>
            <a:cxnLst/>
            <a:rect l="l" t="t" r="r" b="b"/>
            <a:pathLst>
              <a:path w="5575329" h="718803">
                <a:moveTo>
                  <a:pt x="0" y="0"/>
                </a:moveTo>
                <a:lnTo>
                  <a:pt x="5575329" y="0"/>
                </a:lnTo>
                <a:lnTo>
                  <a:pt x="5575329" y="718803"/>
                </a:lnTo>
                <a:lnTo>
                  <a:pt x="0" y="718803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2" name="Shape 30"/>
          <p:cNvSpPr/>
          <p:nvPr/>
        </p:nvSpPr>
        <p:spPr>
          <a:xfrm>
            <a:off x="6205001" y="1824653"/>
            <a:ext cx="5575329" cy="36862"/>
          </a:xfrm>
          <a:custGeom>
            <a:avLst/>
            <a:gdLst/>
            <a:ahLst/>
            <a:cxnLst/>
            <a:rect l="l" t="t" r="r" b="b"/>
            <a:pathLst>
              <a:path w="5575329" h="36862">
                <a:moveTo>
                  <a:pt x="0" y="0"/>
                </a:moveTo>
                <a:lnTo>
                  <a:pt x="5575329" y="0"/>
                </a:lnTo>
                <a:lnTo>
                  <a:pt x="5575329" y="36862"/>
                </a:lnTo>
                <a:lnTo>
                  <a:pt x="0" y="36862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3" name="Text 31"/>
          <p:cNvSpPr/>
          <p:nvPr/>
        </p:nvSpPr>
        <p:spPr>
          <a:xfrm>
            <a:off x="6269509" y="1216435"/>
            <a:ext cx="5446313" cy="258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51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ELIMINATE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278724" y="1474467"/>
            <a:ext cx="5427882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6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 should we STOP doing?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66271" y="2004354"/>
            <a:ext cx="5252789" cy="1170358"/>
          </a:xfrm>
          <a:custGeom>
            <a:avLst/>
            <a:gdLst/>
            <a:ahLst/>
            <a:cxnLst/>
            <a:rect l="l" t="t" r="r" b="b"/>
            <a:pathLst>
              <a:path w="5252789" h="1170358">
                <a:moveTo>
                  <a:pt x="0" y="0"/>
                </a:moveTo>
                <a:lnTo>
                  <a:pt x="5252789" y="0"/>
                </a:lnTo>
                <a:lnTo>
                  <a:pt x="5252789" y="1170358"/>
                </a:lnTo>
                <a:lnTo>
                  <a:pt x="0" y="1170358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6490679" y="2128762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❌ Free Consultations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90679" y="2386794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Why Existed: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Attract clients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490679" y="2607964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Why Remove: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Attract tire-kickers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490679" y="2865995"/>
            <a:ext cx="5068481" cy="184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6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Replace with paid Quick Scan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66271" y="3312943"/>
            <a:ext cx="5252789" cy="1170358"/>
          </a:xfrm>
          <a:custGeom>
            <a:avLst/>
            <a:gdLst/>
            <a:ahLst/>
            <a:cxnLst/>
            <a:rect l="l" t="t" r="r" b="b"/>
            <a:pathLst>
              <a:path w="5252789" h="1170358">
                <a:moveTo>
                  <a:pt x="0" y="0"/>
                </a:moveTo>
                <a:lnTo>
                  <a:pt x="5252789" y="0"/>
                </a:lnTo>
                <a:lnTo>
                  <a:pt x="5252789" y="1170358"/>
                </a:lnTo>
                <a:lnTo>
                  <a:pt x="0" y="1170358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490679" y="3437351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❌ Scope Creep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490679" y="3695383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Why Existed: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No formal SOW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490679" y="3916553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Why Remove: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Leads to overwork, disputes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490679" y="4174585"/>
            <a:ext cx="5068481" cy="184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6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Clear boundaries. Professional image.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366271" y="4621533"/>
            <a:ext cx="5252789" cy="1170358"/>
          </a:xfrm>
          <a:custGeom>
            <a:avLst/>
            <a:gdLst/>
            <a:ahLst/>
            <a:cxnLst/>
            <a:rect l="l" t="t" r="r" b="b"/>
            <a:pathLst>
              <a:path w="5252789" h="1170358">
                <a:moveTo>
                  <a:pt x="0" y="0"/>
                </a:moveTo>
                <a:lnTo>
                  <a:pt x="5252789" y="0"/>
                </a:lnTo>
                <a:lnTo>
                  <a:pt x="5252789" y="1170358"/>
                </a:lnTo>
                <a:lnTo>
                  <a:pt x="0" y="1170358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6490679" y="4745941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❌ All-Industry Approach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490679" y="5003973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Why Existed: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"Bigger market"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490679" y="5225143"/>
            <a:ext cx="5077696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Why Remove: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Master of none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490679" y="5483175"/>
            <a:ext cx="5068481" cy="184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6" b="1" dirty="0">
                <a:solidFill>
                  <a:srgbClr val="FFE66D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Focus on 3-5 verticals initially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382440" y="6077569"/>
            <a:ext cx="11427120" cy="396263"/>
          </a:xfrm>
          <a:custGeom>
            <a:avLst/>
            <a:gdLst/>
            <a:ahLst/>
            <a:cxnLst/>
            <a:rect l="l" t="t" r="r" b="b"/>
            <a:pathLst>
              <a:path w="11427120" h="396263">
                <a:moveTo>
                  <a:pt x="0" y="0"/>
                </a:moveTo>
                <a:lnTo>
                  <a:pt x="11427120" y="0"/>
                </a:lnTo>
                <a:lnTo>
                  <a:pt x="11427120" y="396263"/>
                </a:lnTo>
                <a:lnTo>
                  <a:pt x="0" y="396263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80571" y="6165116"/>
            <a:ext cx="11030857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Strategic Shift:</a:t>
            </a:r>
            <a:pPr algn="ctr">
              <a:lnSpc>
                <a:spcPct val="130000"/>
              </a:lnSpc>
            </a:pPr>
            <a:r>
              <a:rPr lang="en-US" sz="116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From pure consulting to consulting-plus-education. Revenue from day 1. Higher quality clients.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2700000">
            <a:off x="10864342" y="299498"/>
            <a:ext cx="660186" cy="660186"/>
          </a:xfrm>
          <a:custGeom>
            <a:avLst/>
            <a:gdLst/>
            <a:ahLst/>
            <a:cxnLst/>
            <a:rect l="l" t="t" r="r" b="b"/>
            <a:pathLst>
              <a:path w="660186" h="660186">
                <a:moveTo>
                  <a:pt x="0" y="0"/>
                </a:moveTo>
                <a:lnTo>
                  <a:pt x="660186" y="0"/>
                </a:lnTo>
                <a:lnTo>
                  <a:pt x="660186" y="660186"/>
                </a:lnTo>
                <a:lnTo>
                  <a:pt x="0" y="660186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98768" y="5637300"/>
            <a:ext cx="523004" cy="523004"/>
          </a:xfrm>
          <a:custGeom>
            <a:avLst/>
            <a:gdLst/>
            <a:ahLst/>
            <a:cxnLst/>
            <a:rect l="l" t="t" r="r" b="b"/>
            <a:pathLst>
              <a:path w="523004" h="523004">
                <a:moveTo>
                  <a:pt x="261502" y="0"/>
                </a:moveTo>
                <a:lnTo>
                  <a:pt x="261502" y="0"/>
                </a:lnTo>
                <a:cubicBezTo>
                  <a:pt x="405926" y="0"/>
                  <a:pt x="523004" y="117078"/>
                  <a:pt x="523004" y="261502"/>
                </a:cubicBezTo>
                <a:lnTo>
                  <a:pt x="523004" y="261502"/>
                </a:lnTo>
                <a:cubicBezTo>
                  <a:pt x="523004" y="405926"/>
                  <a:pt x="405926" y="523004"/>
                  <a:pt x="261502" y="523004"/>
                </a:cubicBezTo>
                <a:lnTo>
                  <a:pt x="261502" y="523004"/>
                </a:lnTo>
                <a:cubicBezTo>
                  <a:pt x="117078" y="523004"/>
                  <a:pt x="0" y="405926"/>
                  <a:pt x="0" y="261502"/>
                </a:cubicBezTo>
                <a:lnTo>
                  <a:pt x="0" y="261502"/>
                </a:lnTo>
                <a:cubicBezTo>
                  <a:pt x="0" y="117078"/>
                  <a:pt x="117078" y="0"/>
                  <a:pt x="261502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60101" y="411544"/>
            <a:ext cx="445840" cy="445840"/>
          </a:xfrm>
          <a:custGeom>
            <a:avLst/>
            <a:gdLst/>
            <a:ahLst/>
            <a:cxnLst/>
            <a:rect l="l" t="t" r="r" b="b"/>
            <a:pathLst>
              <a:path w="445840" h="445840">
                <a:moveTo>
                  <a:pt x="0" y="0"/>
                </a:moveTo>
                <a:lnTo>
                  <a:pt x="445840" y="0"/>
                </a:lnTo>
                <a:lnTo>
                  <a:pt x="445840" y="445840"/>
                </a:lnTo>
                <a:lnTo>
                  <a:pt x="0" y="44584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99694" y="480135"/>
            <a:ext cx="291511" cy="30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2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60270" y="342954"/>
            <a:ext cx="2846515" cy="30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2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REVERSE: Flip the Order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60270" y="685907"/>
            <a:ext cx="2795072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5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 if we flip the conventional order?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60101" y="1011713"/>
            <a:ext cx="5667308" cy="1740489"/>
          </a:xfrm>
          <a:custGeom>
            <a:avLst/>
            <a:gdLst/>
            <a:ahLst/>
            <a:cxnLst/>
            <a:rect l="l" t="t" r="r" b="b"/>
            <a:pathLst>
              <a:path w="5667308" h="1740489">
                <a:moveTo>
                  <a:pt x="0" y="0"/>
                </a:moveTo>
                <a:lnTo>
                  <a:pt x="5667308" y="0"/>
                </a:lnTo>
                <a:lnTo>
                  <a:pt x="5667308" y="1740489"/>
                </a:lnTo>
                <a:lnTo>
                  <a:pt x="0" y="1740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92996" y="1144608"/>
            <a:ext cx="317232" cy="317232"/>
          </a:xfrm>
          <a:custGeom>
            <a:avLst/>
            <a:gdLst/>
            <a:ahLst/>
            <a:cxnLst/>
            <a:rect l="l" t="t" r="r" b="b"/>
            <a:pathLst>
              <a:path w="317232" h="317232">
                <a:moveTo>
                  <a:pt x="158616" y="0"/>
                </a:moveTo>
                <a:lnTo>
                  <a:pt x="158616" y="0"/>
                </a:lnTo>
                <a:cubicBezTo>
                  <a:pt x="246217" y="0"/>
                  <a:pt x="317232" y="71015"/>
                  <a:pt x="317232" y="158616"/>
                </a:cubicBezTo>
                <a:lnTo>
                  <a:pt x="317232" y="158616"/>
                </a:lnTo>
                <a:cubicBezTo>
                  <a:pt x="317232" y="246217"/>
                  <a:pt x="246217" y="317232"/>
                  <a:pt x="158616" y="317232"/>
                </a:cubicBezTo>
                <a:lnTo>
                  <a:pt x="158616" y="317232"/>
                </a:lnTo>
                <a:cubicBezTo>
                  <a:pt x="71015" y="317232"/>
                  <a:pt x="0" y="246217"/>
                  <a:pt x="0" y="158616"/>
                </a:cubicBezTo>
                <a:lnTo>
                  <a:pt x="0" y="158616"/>
                </a:lnTo>
                <a:cubicBezTo>
                  <a:pt x="0" y="71015"/>
                  <a:pt x="71015" y="0"/>
                  <a:pt x="158616" y="0"/>
                </a:cubicBez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27096" y="1183190"/>
            <a:ext cx="137181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25975" y="1183190"/>
            <a:ext cx="1226059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Report Structure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88709" y="1551865"/>
            <a:ext cx="5410093" cy="360101"/>
          </a:xfrm>
          <a:custGeom>
            <a:avLst/>
            <a:gdLst/>
            <a:ahLst/>
            <a:cxnLst/>
            <a:rect l="l" t="t" r="r" b="b"/>
            <a:pathLst>
              <a:path w="5410093" h="360101">
                <a:moveTo>
                  <a:pt x="0" y="0"/>
                </a:moveTo>
                <a:lnTo>
                  <a:pt x="5410093" y="0"/>
                </a:lnTo>
                <a:lnTo>
                  <a:pt x="5410093" y="360101"/>
                </a:lnTo>
                <a:lnTo>
                  <a:pt x="0" y="360101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65873" y="1629030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Traditional: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Methodology → Analysis → Conclusion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88709" y="1997705"/>
            <a:ext cx="5410093" cy="625890"/>
          </a:xfrm>
          <a:custGeom>
            <a:avLst/>
            <a:gdLst/>
            <a:ahLst/>
            <a:cxnLst/>
            <a:rect l="l" t="t" r="r" b="b"/>
            <a:pathLst>
              <a:path w="5410093" h="625890">
                <a:moveTo>
                  <a:pt x="0" y="0"/>
                </a:moveTo>
                <a:lnTo>
                  <a:pt x="5410093" y="0"/>
                </a:lnTo>
                <a:lnTo>
                  <a:pt x="5410093" y="625890"/>
                </a:lnTo>
                <a:lnTo>
                  <a:pt x="0" y="62589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65873" y="2074869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REVERSED: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Conclusion FIRST → then evidence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65873" y="2314937"/>
            <a:ext cx="5315781" cy="171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Busy decision-makers get the answer immediately. Inspired by McKinsey's Pyramid Principle.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165528" y="1011713"/>
            <a:ext cx="5667308" cy="1740489"/>
          </a:xfrm>
          <a:custGeom>
            <a:avLst/>
            <a:gdLst/>
            <a:ahLst/>
            <a:cxnLst/>
            <a:rect l="l" t="t" r="r" b="b"/>
            <a:pathLst>
              <a:path w="5667308" h="1740489">
                <a:moveTo>
                  <a:pt x="0" y="0"/>
                </a:moveTo>
                <a:lnTo>
                  <a:pt x="5667308" y="0"/>
                </a:lnTo>
                <a:lnTo>
                  <a:pt x="5667308" y="1740489"/>
                </a:lnTo>
                <a:lnTo>
                  <a:pt x="0" y="1740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298423" y="1144608"/>
            <a:ext cx="317232" cy="317232"/>
          </a:xfrm>
          <a:custGeom>
            <a:avLst/>
            <a:gdLst/>
            <a:ahLst/>
            <a:cxnLst/>
            <a:rect l="l" t="t" r="r" b="b"/>
            <a:pathLst>
              <a:path w="317232" h="317232">
                <a:moveTo>
                  <a:pt x="158616" y="0"/>
                </a:moveTo>
                <a:lnTo>
                  <a:pt x="158616" y="0"/>
                </a:lnTo>
                <a:cubicBezTo>
                  <a:pt x="246217" y="0"/>
                  <a:pt x="317232" y="71015"/>
                  <a:pt x="317232" y="158616"/>
                </a:cubicBezTo>
                <a:lnTo>
                  <a:pt x="317232" y="158616"/>
                </a:lnTo>
                <a:cubicBezTo>
                  <a:pt x="317232" y="246217"/>
                  <a:pt x="246217" y="317232"/>
                  <a:pt x="158616" y="317232"/>
                </a:cubicBezTo>
                <a:lnTo>
                  <a:pt x="158616" y="317232"/>
                </a:lnTo>
                <a:cubicBezTo>
                  <a:pt x="71015" y="317232"/>
                  <a:pt x="0" y="246217"/>
                  <a:pt x="0" y="158616"/>
                </a:cubicBezTo>
                <a:lnTo>
                  <a:pt x="0" y="158616"/>
                </a:lnTo>
                <a:cubicBezTo>
                  <a:pt x="0" y="71015"/>
                  <a:pt x="71015" y="0"/>
                  <a:pt x="158616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411089" y="1183190"/>
            <a:ext cx="180051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731402" y="1183190"/>
            <a:ext cx="1697620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Pricing Communication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294136" y="1551865"/>
            <a:ext cx="5410093" cy="360101"/>
          </a:xfrm>
          <a:custGeom>
            <a:avLst/>
            <a:gdLst/>
            <a:ahLst/>
            <a:cxnLst/>
            <a:rect l="l" t="t" r="r" b="b"/>
            <a:pathLst>
              <a:path w="5410093" h="360101">
                <a:moveTo>
                  <a:pt x="0" y="0"/>
                </a:moveTo>
                <a:lnTo>
                  <a:pt x="5410093" y="0"/>
                </a:lnTo>
                <a:lnTo>
                  <a:pt x="5410093" y="360101"/>
                </a:lnTo>
                <a:lnTo>
                  <a:pt x="0" y="360101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371301" y="1629030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Traditional: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Discussed at end of sales call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94136" y="1997705"/>
            <a:ext cx="5410093" cy="625890"/>
          </a:xfrm>
          <a:custGeom>
            <a:avLst/>
            <a:gdLst/>
            <a:ahLst/>
            <a:cxnLst/>
            <a:rect l="l" t="t" r="r" b="b"/>
            <a:pathLst>
              <a:path w="5410093" h="625890">
                <a:moveTo>
                  <a:pt x="0" y="0"/>
                </a:moveTo>
                <a:lnTo>
                  <a:pt x="5410093" y="0"/>
                </a:lnTo>
                <a:lnTo>
                  <a:pt x="5410093" y="625890"/>
                </a:lnTo>
                <a:lnTo>
                  <a:pt x="0" y="62589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371301" y="2074869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REVERSED: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Posted transparently online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371301" y="2314937"/>
            <a:ext cx="5315781" cy="171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Eliminates price-shocked drop-offs. Builds trust.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60101" y="2886437"/>
            <a:ext cx="5667308" cy="1740489"/>
          </a:xfrm>
          <a:custGeom>
            <a:avLst/>
            <a:gdLst/>
            <a:ahLst/>
            <a:cxnLst/>
            <a:rect l="l" t="t" r="r" b="b"/>
            <a:pathLst>
              <a:path w="5667308" h="1740489">
                <a:moveTo>
                  <a:pt x="0" y="0"/>
                </a:moveTo>
                <a:lnTo>
                  <a:pt x="5667308" y="0"/>
                </a:lnTo>
                <a:lnTo>
                  <a:pt x="5667308" y="1740489"/>
                </a:lnTo>
                <a:lnTo>
                  <a:pt x="0" y="1740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92996" y="3019331"/>
            <a:ext cx="317232" cy="317232"/>
          </a:xfrm>
          <a:custGeom>
            <a:avLst/>
            <a:gdLst/>
            <a:ahLst/>
            <a:cxnLst/>
            <a:rect l="l" t="t" r="r" b="b"/>
            <a:pathLst>
              <a:path w="317232" h="317232">
                <a:moveTo>
                  <a:pt x="158616" y="0"/>
                </a:moveTo>
                <a:lnTo>
                  <a:pt x="158616" y="0"/>
                </a:lnTo>
                <a:cubicBezTo>
                  <a:pt x="246217" y="0"/>
                  <a:pt x="317232" y="71015"/>
                  <a:pt x="317232" y="158616"/>
                </a:cubicBezTo>
                <a:lnTo>
                  <a:pt x="317232" y="158616"/>
                </a:lnTo>
                <a:cubicBezTo>
                  <a:pt x="317232" y="246217"/>
                  <a:pt x="246217" y="317232"/>
                  <a:pt x="158616" y="317232"/>
                </a:cubicBezTo>
                <a:lnTo>
                  <a:pt x="158616" y="317232"/>
                </a:lnTo>
                <a:cubicBezTo>
                  <a:pt x="71015" y="317232"/>
                  <a:pt x="0" y="246217"/>
                  <a:pt x="0" y="158616"/>
                </a:cubicBezTo>
                <a:lnTo>
                  <a:pt x="0" y="158616"/>
                </a:lnTo>
                <a:cubicBezTo>
                  <a:pt x="0" y="71015"/>
                  <a:pt x="71015" y="0"/>
                  <a:pt x="158616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04456" y="3057914"/>
            <a:ext cx="180051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25975" y="3057914"/>
            <a:ext cx="1380388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Client Relationship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88709" y="3426589"/>
            <a:ext cx="5410093" cy="360101"/>
          </a:xfrm>
          <a:custGeom>
            <a:avLst/>
            <a:gdLst/>
            <a:ahLst/>
            <a:cxnLst/>
            <a:rect l="l" t="t" r="r" b="b"/>
            <a:pathLst>
              <a:path w="5410093" h="360101">
                <a:moveTo>
                  <a:pt x="0" y="0"/>
                </a:moveTo>
                <a:lnTo>
                  <a:pt x="5410093" y="0"/>
                </a:lnTo>
                <a:lnTo>
                  <a:pt x="5410093" y="360101"/>
                </a:lnTo>
                <a:lnTo>
                  <a:pt x="0" y="360101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65873" y="3503753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Traditional: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Consultant tells, client listens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88709" y="3872428"/>
            <a:ext cx="5410093" cy="625890"/>
          </a:xfrm>
          <a:custGeom>
            <a:avLst/>
            <a:gdLst/>
            <a:ahLst/>
            <a:cxnLst/>
            <a:rect l="l" t="t" r="r" b="b"/>
            <a:pathLst>
              <a:path w="5410093" h="625890">
                <a:moveTo>
                  <a:pt x="0" y="0"/>
                </a:moveTo>
                <a:lnTo>
                  <a:pt x="5410093" y="0"/>
                </a:lnTo>
                <a:lnTo>
                  <a:pt x="5410093" y="625890"/>
                </a:lnTo>
                <a:lnTo>
                  <a:pt x="0" y="62589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65873" y="3949593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REVERSED: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Client CO-CREATES in workshops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65873" y="4189660"/>
            <a:ext cx="5315781" cy="171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Higher buy-in. Better implementation. IKEA Effect.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165528" y="2886437"/>
            <a:ext cx="5667308" cy="1740489"/>
          </a:xfrm>
          <a:custGeom>
            <a:avLst/>
            <a:gdLst/>
            <a:ahLst/>
            <a:cxnLst/>
            <a:rect l="l" t="t" r="r" b="b"/>
            <a:pathLst>
              <a:path w="5667308" h="1740489">
                <a:moveTo>
                  <a:pt x="0" y="0"/>
                </a:moveTo>
                <a:lnTo>
                  <a:pt x="5667308" y="0"/>
                </a:lnTo>
                <a:lnTo>
                  <a:pt x="5667308" y="1740489"/>
                </a:lnTo>
                <a:lnTo>
                  <a:pt x="0" y="1740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298423" y="3019331"/>
            <a:ext cx="317232" cy="317232"/>
          </a:xfrm>
          <a:custGeom>
            <a:avLst/>
            <a:gdLst/>
            <a:ahLst/>
            <a:cxnLst/>
            <a:rect l="l" t="t" r="r" b="b"/>
            <a:pathLst>
              <a:path w="317232" h="317232">
                <a:moveTo>
                  <a:pt x="158616" y="0"/>
                </a:moveTo>
                <a:lnTo>
                  <a:pt x="158616" y="0"/>
                </a:lnTo>
                <a:cubicBezTo>
                  <a:pt x="246217" y="0"/>
                  <a:pt x="317232" y="71015"/>
                  <a:pt x="317232" y="158616"/>
                </a:cubicBezTo>
                <a:lnTo>
                  <a:pt x="317232" y="158616"/>
                </a:lnTo>
                <a:cubicBezTo>
                  <a:pt x="317232" y="246217"/>
                  <a:pt x="246217" y="317232"/>
                  <a:pt x="158616" y="317232"/>
                </a:cubicBezTo>
                <a:lnTo>
                  <a:pt x="158616" y="317232"/>
                </a:lnTo>
                <a:cubicBezTo>
                  <a:pt x="71015" y="317232"/>
                  <a:pt x="0" y="246217"/>
                  <a:pt x="0" y="158616"/>
                </a:cubicBezTo>
                <a:lnTo>
                  <a:pt x="0" y="158616"/>
                </a:lnTo>
                <a:cubicBezTo>
                  <a:pt x="0" y="71015"/>
                  <a:pt x="71015" y="0"/>
                  <a:pt x="158616" y="0"/>
                </a:cubicBez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6412562" y="3057914"/>
            <a:ext cx="171477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731402" y="3057914"/>
            <a:ext cx="1680473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Failure Communication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294136" y="3426589"/>
            <a:ext cx="5410093" cy="360101"/>
          </a:xfrm>
          <a:custGeom>
            <a:avLst/>
            <a:gdLst/>
            <a:ahLst/>
            <a:cxnLst/>
            <a:rect l="l" t="t" r="r" b="b"/>
            <a:pathLst>
              <a:path w="5410093" h="360101">
                <a:moveTo>
                  <a:pt x="0" y="0"/>
                </a:moveTo>
                <a:lnTo>
                  <a:pt x="5410093" y="0"/>
                </a:lnTo>
                <a:lnTo>
                  <a:pt x="5410093" y="360101"/>
                </a:lnTo>
                <a:lnTo>
                  <a:pt x="0" y="360101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371301" y="3503753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Traditional: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Show only successes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294136" y="3872428"/>
            <a:ext cx="5410093" cy="625890"/>
          </a:xfrm>
          <a:custGeom>
            <a:avLst/>
            <a:gdLst/>
            <a:ahLst/>
            <a:cxnLst/>
            <a:rect l="l" t="t" r="r" b="b"/>
            <a:pathLst>
              <a:path w="5410093" h="625890">
                <a:moveTo>
                  <a:pt x="0" y="0"/>
                </a:moveTo>
                <a:lnTo>
                  <a:pt x="5410093" y="0"/>
                </a:lnTo>
                <a:lnTo>
                  <a:pt x="5410093" y="625890"/>
                </a:lnTo>
                <a:lnTo>
                  <a:pt x="0" y="62589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371301" y="3949593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REVERSED: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Lead with failures we found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371301" y="4189660"/>
            <a:ext cx="5315781" cy="171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Intellectual honesty. PhD evaluators respect this. Pratfall Effect.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360101" y="4761294"/>
            <a:ext cx="5667308" cy="1740489"/>
          </a:xfrm>
          <a:custGeom>
            <a:avLst/>
            <a:gdLst/>
            <a:ahLst/>
            <a:cxnLst/>
            <a:rect l="l" t="t" r="r" b="b"/>
            <a:pathLst>
              <a:path w="5667308" h="1740489">
                <a:moveTo>
                  <a:pt x="0" y="0"/>
                </a:moveTo>
                <a:lnTo>
                  <a:pt x="5667308" y="0"/>
                </a:lnTo>
                <a:lnTo>
                  <a:pt x="5667308" y="1740489"/>
                </a:lnTo>
                <a:lnTo>
                  <a:pt x="0" y="1740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492996" y="4894189"/>
            <a:ext cx="317232" cy="317232"/>
          </a:xfrm>
          <a:custGeom>
            <a:avLst/>
            <a:gdLst/>
            <a:ahLst/>
            <a:cxnLst/>
            <a:rect l="l" t="t" r="r" b="b"/>
            <a:pathLst>
              <a:path w="317232" h="317232">
                <a:moveTo>
                  <a:pt x="158616" y="0"/>
                </a:moveTo>
                <a:lnTo>
                  <a:pt x="158616" y="0"/>
                </a:lnTo>
                <a:cubicBezTo>
                  <a:pt x="246217" y="0"/>
                  <a:pt x="317232" y="71015"/>
                  <a:pt x="317232" y="158616"/>
                </a:cubicBezTo>
                <a:lnTo>
                  <a:pt x="317232" y="158616"/>
                </a:lnTo>
                <a:cubicBezTo>
                  <a:pt x="317232" y="246217"/>
                  <a:pt x="246217" y="317232"/>
                  <a:pt x="158616" y="317232"/>
                </a:cubicBezTo>
                <a:lnTo>
                  <a:pt x="158616" y="317232"/>
                </a:lnTo>
                <a:cubicBezTo>
                  <a:pt x="71015" y="317232"/>
                  <a:pt x="0" y="246217"/>
                  <a:pt x="0" y="158616"/>
                </a:cubicBezTo>
                <a:lnTo>
                  <a:pt x="0" y="158616"/>
                </a:lnTo>
                <a:cubicBezTo>
                  <a:pt x="0" y="71015"/>
                  <a:pt x="71015" y="0"/>
                  <a:pt x="158616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601374" y="4932771"/>
            <a:ext cx="188624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5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925975" y="4932771"/>
            <a:ext cx="1011713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Service Order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488709" y="5301446"/>
            <a:ext cx="5410093" cy="360101"/>
          </a:xfrm>
          <a:custGeom>
            <a:avLst/>
            <a:gdLst/>
            <a:ahLst/>
            <a:cxnLst/>
            <a:rect l="l" t="t" r="r" b="b"/>
            <a:pathLst>
              <a:path w="5410093" h="360101">
                <a:moveTo>
                  <a:pt x="0" y="0"/>
                </a:moveTo>
                <a:lnTo>
                  <a:pt x="5410093" y="0"/>
                </a:lnTo>
                <a:lnTo>
                  <a:pt x="5410093" y="360101"/>
                </a:lnTo>
                <a:lnTo>
                  <a:pt x="0" y="360101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565873" y="5378611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Traditional: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Analysis → Prototype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488709" y="5747286"/>
            <a:ext cx="5410093" cy="625890"/>
          </a:xfrm>
          <a:custGeom>
            <a:avLst/>
            <a:gdLst/>
            <a:ahLst/>
            <a:cxnLst/>
            <a:rect l="l" t="t" r="r" b="b"/>
            <a:pathLst>
              <a:path w="5410093" h="625890">
                <a:moveTo>
                  <a:pt x="0" y="0"/>
                </a:moveTo>
                <a:lnTo>
                  <a:pt x="5410093" y="0"/>
                </a:lnTo>
                <a:lnTo>
                  <a:pt x="5410093" y="625890"/>
                </a:lnTo>
                <a:lnTo>
                  <a:pt x="0" y="62589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65873" y="5824450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REVERSED: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Prototype FIRST → then deep analysis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565873" y="6064518"/>
            <a:ext cx="5315781" cy="171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Optional Lean path. For some idea types, faster and cheaper.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165528" y="4761294"/>
            <a:ext cx="5667308" cy="1740489"/>
          </a:xfrm>
          <a:custGeom>
            <a:avLst/>
            <a:gdLst/>
            <a:ahLst/>
            <a:cxnLst/>
            <a:rect l="l" t="t" r="r" b="b"/>
            <a:pathLst>
              <a:path w="5667308" h="1740489">
                <a:moveTo>
                  <a:pt x="0" y="0"/>
                </a:moveTo>
                <a:lnTo>
                  <a:pt x="5667308" y="0"/>
                </a:lnTo>
                <a:lnTo>
                  <a:pt x="5667308" y="1740489"/>
                </a:lnTo>
                <a:lnTo>
                  <a:pt x="0" y="1740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6298423" y="4894189"/>
            <a:ext cx="317232" cy="317232"/>
          </a:xfrm>
          <a:custGeom>
            <a:avLst/>
            <a:gdLst/>
            <a:ahLst/>
            <a:cxnLst/>
            <a:rect l="l" t="t" r="r" b="b"/>
            <a:pathLst>
              <a:path w="317232" h="317232">
                <a:moveTo>
                  <a:pt x="158616" y="0"/>
                </a:moveTo>
                <a:lnTo>
                  <a:pt x="158616" y="0"/>
                </a:lnTo>
                <a:cubicBezTo>
                  <a:pt x="246217" y="0"/>
                  <a:pt x="317232" y="71015"/>
                  <a:pt x="317232" y="158616"/>
                </a:cubicBezTo>
                <a:lnTo>
                  <a:pt x="317232" y="158616"/>
                </a:lnTo>
                <a:cubicBezTo>
                  <a:pt x="317232" y="246217"/>
                  <a:pt x="246217" y="317232"/>
                  <a:pt x="158616" y="317232"/>
                </a:cubicBezTo>
                <a:lnTo>
                  <a:pt x="158616" y="317232"/>
                </a:lnTo>
                <a:cubicBezTo>
                  <a:pt x="71015" y="317232"/>
                  <a:pt x="0" y="246217"/>
                  <a:pt x="0" y="158616"/>
                </a:cubicBezTo>
                <a:lnTo>
                  <a:pt x="0" y="158616"/>
                </a:lnTo>
                <a:cubicBezTo>
                  <a:pt x="0" y="71015"/>
                  <a:pt x="71015" y="0"/>
                  <a:pt x="158616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6404792" y="4932771"/>
            <a:ext cx="188624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6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731402" y="4932771"/>
            <a:ext cx="1388962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Decision Hierarchy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294136" y="5301446"/>
            <a:ext cx="5410093" cy="360101"/>
          </a:xfrm>
          <a:custGeom>
            <a:avLst/>
            <a:gdLst/>
            <a:ahLst/>
            <a:cxnLst/>
            <a:rect l="l" t="t" r="r" b="b"/>
            <a:pathLst>
              <a:path w="5410093" h="360101">
                <a:moveTo>
                  <a:pt x="0" y="0"/>
                </a:moveTo>
                <a:lnTo>
                  <a:pt x="5410093" y="0"/>
                </a:lnTo>
                <a:lnTo>
                  <a:pt x="5410093" y="360101"/>
                </a:lnTo>
                <a:lnTo>
                  <a:pt x="0" y="360101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371301" y="5378611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Traditional: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CEO decides everything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294136" y="5747286"/>
            <a:ext cx="5410093" cy="625890"/>
          </a:xfrm>
          <a:custGeom>
            <a:avLst/>
            <a:gdLst/>
            <a:ahLst/>
            <a:cxnLst/>
            <a:rect l="l" t="t" r="r" b="b"/>
            <a:pathLst>
              <a:path w="5410093" h="625890">
                <a:moveTo>
                  <a:pt x="0" y="0"/>
                </a:moveTo>
                <a:lnTo>
                  <a:pt x="5410093" y="0"/>
                </a:lnTo>
                <a:lnTo>
                  <a:pt x="5410093" y="625890"/>
                </a:lnTo>
                <a:lnTo>
                  <a:pt x="0" y="62589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6371301" y="5824450"/>
            <a:ext cx="5324354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REVERSED: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Pod leads make operational decisions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371301" y="6064518"/>
            <a:ext cx="5315781" cy="171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Faster. Less bottleneck. Team empowerment.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720000">
            <a:off x="10777977" y="338575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0"/>
                </a:moveTo>
                <a:lnTo>
                  <a:pt x="581025" y="0"/>
                </a:lnTo>
                <a:lnTo>
                  <a:pt x="5810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85788" y="5538788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733425" y="0"/>
                </a:lnTo>
                <a:lnTo>
                  <a:pt x="73342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90525" y="485775"/>
            <a:ext cx="57150" cy="438150"/>
          </a:xfrm>
          <a:custGeom>
            <a:avLst/>
            <a:gdLst/>
            <a:ahLst/>
            <a:cxnLst/>
            <a:rect l="l" t="t" r="r" b="b"/>
            <a:pathLst>
              <a:path w="57150" h="438150">
                <a:moveTo>
                  <a:pt x="0" y="0"/>
                </a:moveTo>
                <a:lnTo>
                  <a:pt x="57150" y="0"/>
                </a:lnTo>
                <a:lnTo>
                  <a:pt x="571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09600" y="381000"/>
            <a:ext cx="3657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SCAMPER Impact Summary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09600" y="762000"/>
            <a:ext cx="3609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ملخص تأثير SCAMPER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00050" y="1123950"/>
            <a:ext cx="11391900" cy="4819650"/>
          </a:xfrm>
          <a:custGeom>
            <a:avLst/>
            <a:gdLst/>
            <a:ahLst/>
            <a:cxnLst/>
            <a:rect l="l" t="t" r="r" b="b"/>
            <a:pathLst>
              <a:path w="11391900" h="4819650">
                <a:moveTo>
                  <a:pt x="0" y="0"/>
                </a:moveTo>
                <a:lnTo>
                  <a:pt x="11391900" y="0"/>
                </a:lnTo>
                <a:lnTo>
                  <a:pt x="11391900" y="4819650"/>
                </a:lnTo>
                <a:lnTo>
                  <a:pt x="0" y="48196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19100" y="1657350"/>
            <a:ext cx="11353800" cy="38100"/>
          </a:xfrm>
          <a:custGeom>
            <a:avLst/>
            <a:gdLst/>
            <a:ahLst/>
            <a:cxnLst/>
            <a:rect l="l" t="t" r="r" b="b"/>
            <a:pathLst>
              <a:path w="11353800" h="38100">
                <a:moveTo>
                  <a:pt x="0" y="0"/>
                </a:moveTo>
                <a:lnTo>
                  <a:pt x="11353800" y="0"/>
                </a:lnTo>
                <a:lnTo>
                  <a:pt x="113538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9" name="Shape 7"/>
          <p:cNvSpPr/>
          <p:nvPr/>
        </p:nvSpPr>
        <p:spPr>
          <a:xfrm>
            <a:off x="419100" y="1143000"/>
            <a:ext cx="3781425" cy="495300"/>
          </a:xfrm>
          <a:custGeom>
            <a:avLst/>
            <a:gdLst/>
            <a:ahLst/>
            <a:cxnLst/>
            <a:rect l="l" t="t" r="r" b="b"/>
            <a:pathLst>
              <a:path w="3781425" h="495300">
                <a:moveTo>
                  <a:pt x="0" y="0"/>
                </a:moveTo>
                <a:lnTo>
                  <a:pt x="3781425" y="0"/>
                </a:lnTo>
                <a:lnTo>
                  <a:pt x="378142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0" name="Text 8"/>
          <p:cNvSpPr/>
          <p:nvPr/>
        </p:nvSpPr>
        <p:spPr>
          <a:xfrm>
            <a:off x="2087314" y="1257300"/>
            <a:ext cx="533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Letter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203650" y="1143000"/>
            <a:ext cx="3781425" cy="495300"/>
          </a:xfrm>
          <a:custGeom>
            <a:avLst/>
            <a:gdLst/>
            <a:ahLst/>
            <a:cxnLst/>
            <a:rect l="l" t="t" r="r" b="b"/>
            <a:pathLst>
              <a:path w="3781425" h="495300">
                <a:moveTo>
                  <a:pt x="0" y="0"/>
                </a:moveTo>
                <a:lnTo>
                  <a:pt x="3781425" y="0"/>
                </a:lnTo>
                <a:lnTo>
                  <a:pt x="378142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2" name="Text 10"/>
          <p:cNvSpPr/>
          <p:nvPr/>
        </p:nvSpPr>
        <p:spPr>
          <a:xfrm>
            <a:off x="5471815" y="1257300"/>
            <a:ext cx="133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Key Intervention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7988201" y="1143000"/>
            <a:ext cx="3781425" cy="495300"/>
          </a:xfrm>
          <a:custGeom>
            <a:avLst/>
            <a:gdLst/>
            <a:ahLst/>
            <a:cxnLst/>
            <a:rect l="l" t="t" r="r" b="b"/>
            <a:pathLst>
              <a:path w="3781425" h="495300">
                <a:moveTo>
                  <a:pt x="0" y="0"/>
                </a:moveTo>
                <a:lnTo>
                  <a:pt x="3781425" y="0"/>
                </a:lnTo>
                <a:lnTo>
                  <a:pt x="378142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4" name="Text 12"/>
          <p:cNvSpPr/>
          <p:nvPr/>
        </p:nvSpPr>
        <p:spPr>
          <a:xfrm>
            <a:off x="9194155" y="1257300"/>
            <a:ext cx="1457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Quantified Impact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19100" y="2271713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6" name="Shape 14"/>
          <p:cNvSpPr/>
          <p:nvPr/>
        </p:nvSpPr>
        <p:spPr>
          <a:xfrm>
            <a:off x="419100" y="1676400"/>
            <a:ext cx="3771900" cy="581025"/>
          </a:xfrm>
          <a:custGeom>
            <a:avLst/>
            <a:gdLst/>
            <a:ahLst/>
            <a:cxnLst/>
            <a:rect l="l" t="t" r="r" b="b"/>
            <a:pathLst>
              <a:path w="3771900" h="581025">
                <a:moveTo>
                  <a:pt x="0" y="0"/>
                </a:moveTo>
                <a:lnTo>
                  <a:pt x="3771900" y="0"/>
                </a:lnTo>
                <a:lnTo>
                  <a:pt x="377190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7" name="Shape 15"/>
          <p:cNvSpPr/>
          <p:nvPr/>
        </p:nvSpPr>
        <p:spPr>
          <a:xfrm>
            <a:off x="4191000" y="1676400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8" name="Text 16"/>
          <p:cNvSpPr/>
          <p:nvPr/>
        </p:nvSpPr>
        <p:spPr>
          <a:xfrm>
            <a:off x="2214265" y="1796058"/>
            <a:ext cx="3143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975550" y="1676400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0" name="Text 18"/>
          <p:cNvSpPr/>
          <p:nvPr/>
        </p:nvSpPr>
        <p:spPr>
          <a:xfrm>
            <a:off x="4317950" y="1853208"/>
            <a:ext cx="2533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Digital-first + structured frameworks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102501" y="1853208"/>
            <a:ext cx="2476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-40% overhead, +geographic reach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19100" y="2882652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3" name="Shape 21"/>
          <p:cNvSpPr/>
          <p:nvPr/>
        </p:nvSpPr>
        <p:spPr>
          <a:xfrm>
            <a:off x="419100" y="2287339"/>
            <a:ext cx="3771900" cy="581025"/>
          </a:xfrm>
          <a:custGeom>
            <a:avLst/>
            <a:gdLst/>
            <a:ahLst/>
            <a:cxnLst/>
            <a:rect l="l" t="t" r="r" b="b"/>
            <a:pathLst>
              <a:path w="3771900" h="581025">
                <a:moveTo>
                  <a:pt x="0" y="0"/>
                </a:moveTo>
                <a:lnTo>
                  <a:pt x="3771900" y="0"/>
                </a:lnTo>
                <a:lnTo>
                  <a:pt x="377190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4" name="Shape 22"/>
          <p:cNvSpPr/>
          <p:nvPr/>
        </p:nvSpPr>
        <p:spPr>
          <a:xfrm>
            <a:off x="4191000" y="2287339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5" name="Text 23"/>
          <p:cNvSpPr/>
          <p:nvPr/>
        </p:nvSpPr>
        <p:spPr>
          <a:xfrm>
            <a:off x="2209502" y="2407146"/>
            <a:ext cx="3238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7975550" y="2287339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7" name="Text 25"/>
          <p:cNvSpPr/>
          <p:nvPr/>
        </p:nvSpPr>
        <p:spPr>
          <a:xfrm>
            <a:off x="4317950" y="2464296"/>
            <a:ext cx="3114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IRR single deliverable + monthly subscription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102501" y="2464296"/>
            <a:ext cx="2676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+60-80% deal value, new MRR stream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19100" y="3493740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0" name="Shape 28"/>
          <p:cNvSpPr/>
          <p:nvPr/>
        </p:nvSpPr>
        <p:spPr>
          <a:xfrm>
            <a:off x="419100" y="2898428"/>
            <a:ext cx="3771900" cy="581025"/>
          </a:xfrm>
          <a:custGeom>
            <a:avLst/>
            <a:gdLst/>
            <a:ahLst/>
            <a:cxnLst/>
            <a:rect l="l" t="t" r="r" b="b"/>
            <a:pathLst>
              <a:path w="3771900" h="581025">
                <a:moveTo>
                  <a:pt x="0" y="0"/>
                </a:moveTo>
                <a:lnTo>
                  <a:pt x="3771900" y="0"/>
                </a:lnTo>
                <a:lnTo>
                  <a:pt x="377190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31" name="Shape 29"/>
          <p:cNvSpPr/>
          <p:nvPr/>
        </p:nvSpPr>
        <p:spPr>
          <a:xfrm>
            <a:off x="4191000" y="2898428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2" name="Text 30"/>
          <p:cNvSpPr/>
          <p:nvPr/>
        </p:nvSpPr>
        <p:spPr>
          <a:xfrm>
            <a:off x="2213372" y="3018086"/>
            <a:ext cx="3238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975550" y="2898428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4" name="Text 32"/>
          <p:cNvSpPr/>
          <p:nvPr/>
        </p:nvSpPr>
        <p:spPr>
          <a:xfrm>
            <a:off x="4317950" y="3075236"/>
            <a:ext cx="2724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Medical second opinion + tiered pricing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8102501" y="3075236"/>
            <a:ext cx="2828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B8860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New market segment, serves all budgets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19100" y="4104680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7" name="Shape 35"/>
          <p:cNvSpPr/>
          <p:nvPr/>
        </p:nvSpPr>
        <p:spPr>
          <a:xfrm>
            <a:off x="419100" y="3509367"/>
            <a:ext cx="3771900" cy="581025"/>
          </a:xfrm>
          <a:custGeom>
            <a:avLst/>
            <a:gdLst/>
            <a:ahLst/>
            <a:cxnLst/>
            <a:rect l="l" t="t" r="r" b="b"/>
            <a:pathLst>
              <a:path w="3771900" h="581025">
                <a:moveTo>
                  <a:pt x="0" y="0"/>
                </a:moveTo>
                <a:lnTo>
                  <a:pt x="3771900" y="0"/>
                </a:lnTo>
                <a:lnTo>
                  <a:pt x="377190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8" name="Shape 36"/>
          <p:cNvSpPr/>
          <p:nvPr/>
        </p:nvSpPr>
        <p:spPr>
          <a:xfrm>
            <a:off x="4191000" y="3509367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9" name="Text 37"/>
          <p:cNvSpPr/>
          <p:nvPr/>
        </p:nvSpPr>
        <p:spPr>
          <a:xfrm>
            <a:off x="2185243" y="3629025"/>
            <a:ext cx="3714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7975550" y="3509367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1" name="Text 39"/>
          <p:cNvSpPr/>
          <p:nvPr/>
        </p:nvSpPr>
        <p:spPr>
          <a:xfrm>
            <a:off x="4317950" y="3686175"/>
            <a:ext cx="2667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32 POVs + MENA scope + pod structure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102501" y="3686175"/>
            <a:ext cx="2124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3x capacity, unmatched depth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19100" y="4715619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4" name="Shape 42"/>
          <p:cNvSpPr/>
          <p:nvPr/>
        </p:nvSpPr>
        <p:spPr>
          <a:xfrm>
            <a:off x="419100" y="4120307"/>
            <a:ext cx="3771900" cy="581025"/>
          </a:xfrm>
          <a:custGeom>
            <a:avLst/>
            <a:gdLst/>
            <a:ahLst/>
            <a:cxnLst/>
            <a:rect l="l" t="t" r="r" b="b"/>
            <a:pathLst>
              <a:path w="3771900" h="581025">
                <a:moveTo>
                  <a:pt x="0" y="0"/>
                </a:moveTo>
                <a:lnTo>
                  <a:pt x="3771900" y="0"/>
                </a:lnTo>
                <a:lnTo>
                  <a:pt x="377190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5" name="Shape 43"/>
          <p:cNvSpPr/>
          <p:nvPr/>
        </p:nvSpPr>
        <p:spPr>
          <a:xfrm>
            <a:off x="4191000" y="4120307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6" name="Text 44"/>
          <p:cNvSpPr/>
          <p:nvPr/>
        </p:nvSpPr>
        <p:spPr>
          <a:xfrm>
            <a:off x="2213521" y="4239964"/>
            <a:ext cx="3238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975550" y="4120307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8" name="Text 46"/>
          <p:cNvSpPr/>
          <p:nvPr/>
        </p:nvSpPr>
        <p:spPr>
          <a:xfrm>
            <a:off x="4317950" y="4297114"/>
            <a:ext cx="2333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Online course + checklist product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8102501" y="4297114"/>
            <a:ext cx="3114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Multiple revenue streams, zero marginal cost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419100" y="5326559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1" name="Shape 49"/>
          <p:cNvSpPr/>
          <p:nvPr/>
        </p:nvSpPr>
        <p:spPr>
          <a:xfrm>
            <a:off x="419100" y="4731246"/>
            <a:ext cx="3771900" cy="581025"/>
          </a:xfrm>
          <a:custGeom>
            <a:avLst/>
            <a:gdLst/>
            <a:ahLst/>
            <a:cxnLst/>
            <a:rect l="l" t="t" r="r" b="b"/>
            <a:pathLst>
              <a:path w="3771900" h="581025">
                <a:moveTo>
                  <a:pt x="0" y="0"/>
                </a:moveTo>
                <a:lnTo>
                  <a:pt x="3771900" y="0"/>
                </a:lnTo>
                <a:lnTo>
                  <a:pt x="377190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52" name="Shape 50"/>
          <p:cNvSpPr/>
          <p:nvPr/>
        </p:nvSpPr>
        <p:spPr>
          <a:xfrm>
            <a:off x="4191000" y="4731246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3" name="Text 51"/>
          <p:cNvSpPr/>
          <p:nvPr/>
        </p:nvSpPr>
        <p:spPr>
          <a:xfrm>
            <a:off x="2223939" y="4850904"/>
            <a:ext cx="2952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7975550" y="4731246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5" name="Text 53"/>
          <p:cNvSpPr/>
          <p:nvPr/>
        </p:nvSpPr>
        <p:spPr>
          <a:xfrm>
            <a:off x="4317950" y="4908054"/>
            <a:ext cx="2828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No free consultations + focused verticals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102501" y="4908054"/>
            <a:ext cx="2724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B8860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Higher quality clients, deeper expertise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419100" y="5342186"/>
            <a:ext cx="3771900" cy="581025"/>
          </a:xfrm>
          <a:custGeom>
            <a:avLst/>
            <a:gdLst/>
            <a:ahLst/>
            <a:cxnLst/>
            <a:rect l="l" t="t" r="r" b="b"/>
            <a:pathLst>
              <a:path w="3771900" h="581025">
                <a:moveTo>
                  <a:pt x="0" y="0"/>
                </a:moveTo>
                <a:lnTo>
                  <a:pt x="3771900" y="0"/>
                </a:lnTo>
                <a:lnTo>
                  <a:pt x="377190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8" name="Shape 56"/>
          <p:cNvSpPr/>
          <p:nvPr/>
        </p:nvSpPr>
        <p:spPr>
          <a:xfrm>
            <a:off x="4191000" y="5342186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9" name="Text 57"/>
          <p:cNvSpPr/>
          <p:nvPr/>
        </p:nvSpPr>
        <p:spPr>
          <a:xfrm>
            <a:off x="2209354" y="5461843"/>
            <a:ext cx="3238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7975550" y="5342186"/>
            <a:ext cx="19050" cy="581025"/>
          </a:xfrm>
          <a:custGeom>
            <a:avLst/>
            <a:gdLst/>
            <a:ahLst/>
            <a:cxnLst/>
            <a:rect l="l" t="t" r="r" b="b"/>
            <a:pathLst>
              <a:path w="19050" h="581025">
                <a:moveTo>
                  <a:pt x="0" y="0"/>
                </a:moveTo>
                <a:lnTo>
                  <a:pt x="19050" y="0"/>
                </a:lnTo>
                <a:lnTo>
                  <a:pt x="19050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61" name="Text 59"/>
          <p:cNvSpPr/>
          <p:nvPr/>
        </p:nvSpPr>
        <p:spPr>
          <a:xfrm>
            <a:off x="4317950" y="5518993"/>
            <a:ext cx="2466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Conclusion-first + lead with failures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8102501" y="5518993"/>
            <a:ext cx="2695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Trust, efficiency, intellectual credibility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395288" y="6053138"/>
            <a:ext cx="11401425" cy="409575"/>
          </a:xfrm>
          <a:custGeom>
            <a:avLst/>
            <a:gdLst/>
            <a:ahLst/>
            <a:cxnLst/>
            <a:rect l="l" t="t" r="r" b="b"/>
            <a:pathLst>
              <a:path w="11401425" h="409575">
                <a:moveTo>
                  <a:pt x="0" y="0"/>
                </a:moveTo>
                <a:lnTo>
                  <a:pt x="11401425" y="0"/>
                </a:lnTo>
                <a:lnTo>
                  <a:pt x="114014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600075" y="6143625"/>
            <a:ext cx="1099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SCAMPER is not theoretical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each letter produced a specific, measurable change to UPVIA's service model, pricing, operations, or market positioning.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2D34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377488" y="776288"/>
            <a:ext cx="1038225" cy="1038225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0" y="0"/>
                </a:moveTo>
                <a:lnTo>
                  <a:pt x="1038225" y="0"/>
                </a:lnTo>
                <a:lnTo>
                  <a:pt x="1038225" y="1038225"/>
                </a:lnTo>
                <a:lnTo>
                  <a:pt x="0" y="10382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66788" y="5157788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66713" y="0"/>
                </a:moveTo>
                <a:lnTo>
                  <a:pt x="366713" y="0"/>
                </a:lnTo>
                <a:cubicBezTo>
                  <a:pt x="569107" y="0"/>
                  <a:pt x="733425" y="164318"/>
                  <a:pt x="733425" y="366713"/>
                </a:cubicBezTo>
                <a:lnTo>
                  <a:pt x="733425" y="366713"/>
                </a:lnTo>
                <a:cubicBezTo>
                  <a:pt x="733425" y="569107"/>
                  <a:pt x="569107" y="733425"/>
                  <a:pt x="366713" y="733425"/>
                </a:cubicBezTo>
                <a:lnTo>
                  <a:pt x="366713" y="733425"/>
                </a:lnTo>
                <a:cubicBezTo>
                  <a:pt x="164318" y="733425"/>
                  <a:pt x="0" y="569107"/>
                  <a:pt x="0" y="366713"/>
                </a:cubicBezTo>
                <a:lnTo>
                  <a:pt x="0" y="366713"/>
                </a:lnTo>
                <a:cubicBezTo>
                  <a:pt x="0" y="164318"/>
                  <a:pt x="164318" y="0"/>
                  <a:pt x="366712" y="0"/>
                </a:cubicBezTo>
                <a:close/>
              </a:path>
            </a:pathLst>
          </a:custGeom>
          <a:solidFill>
            <a:srgbClr val="4ECDC4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900000">
            <a:off x="1419172" y="472650"/>
            <a:ext cx="885825" cy="276225"/>
          </a:xfrm>
          <a:custGeom>
            <a:avLst/>
            <a:gdLst/>
            <a:ahLst/>
            <a:cxnLst/>
            <a:rect l="l" t="t" r="r" b="b"/>
            <a:pathLst>
              <a:path w="885825" h="276225">
                <a:moveTo>
                  <a:pt x="0" y="0"/>
                </a:moveTo>
                <a:lnTo>
                  <a:pt x="885825" y="0"/>
                </a:lnTo>
                <a:lnTo>
                  <a:pt x="885825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15260" y="1847850"/>
            <a:ext cx="1362075" cy="647700"/>
          </a:xfrm>
          <a:custGeom>
            <a:avLst/>
            <a:gdLst/>
            <a:ahLst/>
            <a:cxnLst/>
            <a:rect l="l" t="t" r="r" b="b"/>
            <a:pathLst>
              <a:path w="1362075" h="647700">
                <a:moveTo>
                  <a:pt x="0" y="0"/>
                </a:moveTo>
                <a:lnTo>
                  <a:pt x="1362075" y="0"/>
                </a:lnTo>
                <a:lnTo>
                  <a:pt x="1362075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758160" y="2019300"/>
            <a:ext cx="6762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ACT 4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567982" y="2819400"/>
            <a:ext cx="30575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MAP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2943820" y="3752850"/>
            <a:ext cx="6305550" cy="647700"/>
          </a:xfrm>
          <a:custGeom>
            <a:avLst/>
            <a:gdLst/>
            <a:ahLst/>
            <a:cxnLst/>
            <a:rect l="l" t="t" r="r" b="b"/>
            <a:pathLst>
              <a:path w="6305550" h="647700">
                <a:moveTo>
                  <a:pt x="0" y="0"/>
                </a:moveTo>
                <a:lnTo>
                  <a:pt x="6305550" y="0"/>
                </a:lnTo>
                <a:lnTo>
                  <a:pt x="630555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210520" y="3924300"/>
            <a:ext cx="57721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"The complete picture — Mind Map, SWOT, Competition"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648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FFF5F5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029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FFF5F5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410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FFF5F5"/>
            </a:solidFill>
            <a:prstDash val="solid"/>
          </a:ln>
        </p:spPr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720000">
            <a:off x="10968477" y="243326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0"/>
                </a:moveTo>
                <a:lnTo>
                  <a:pt x="581025" y="0"/>
                </a:lnTo>
                <a:lnTo>
                  <a:pt x="5810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95288" y="6034088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14313" y="0"/>
                </a:moveTo>
                <a:lnTo>
                  <a:pt x="214313" y="0"/>
                </a:lnTo>
                <a:cubicBezTo>
                  <a:pt x="332595" y="0"/>
                  <a:pt x="428625" y="96030"/>
                  <a:pt x="428625" y="214313"/>
                </a:cubicBezTo>
                <a:lnTo>
                  <a:pt x="428625" y="214313"/>
                </a:lnTo>
                <a:cubicBezTo>
                  <a:pt x="428625" y="332595"/>
                  <a:pt x="332595" y="428625"/>
                  <a:pt x="214313" y="428625"/>
                </a:cubicBezTo>
                <a:lnTo>
                  <a:pt x="214313" y="428625"/>
                </a:lnTo>
                <a:cubicBezTo>
                  <a:pt x="96030" y="428625"/>
                  <a:pt x="0" y="332595"/>
                  <a:pt x="0" y="214313"/>
                </a:cubicBezTo>
                <a:lnTo>
                  <a:pt x="0" y="214313"/>
                </a:lnTo>
                <a:cubicBezTo>
                  <a:pt x="0" y="96030"/>
                  <a:pt x="96030" y="0"/>
                  <a:pt x="214312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-480000">
            <a:off x="10670088" y="5829774"/>
            <a:ext cx="733425" cy="200025"/>
          </a:xfrm>
          <a:custGeom>
            <a:avLst/>
            <a:gdLst/>
            <a:ahLst/>
            <a:cxnLst/>
            <a:rect l="l" t="t" r="r" b="b"/>
            <a:pathLst>
              <a:path w="733425" h="200025">
                <a:moveTo>
                  <a:pt x="0" y="0"/>
                </a:moveTo>
                <a:lnTo>
                  <a:pt x="733425" y="0"/>
                </a:lnTo>
                <a:lnTo>
                  <a:pt x="733425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90525" y="523875"/>
            <a:ext cx="57150" cy="438150"/>
          </a:xfrm>
          <a:custGeom>
            <a:avLst/>
            <a:gdLst/>
            <a:ahLst/>
            <a:cxnLst/>
            <a:rect l="l" t="t" r="r" b="b"/>
            <a:pathLst>
              <a:path w="57150" h="438150">
                <a:moveTo>
                  <a:pt x="0" y="0"/>
                </a:moveTo>
                <a:lnTo>
                  <a:pt x="57150" y="0"/>
                </a:lnTo>
                <a:lnTo>
                  <a:pt x="571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09600" y="381000"/>
            <a:ext cx="26479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UPVIA Team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9600" y="800100"/>
            <a:ext cx="2590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فريق UPVIA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391001" y="2066925"/>
            <a:ext cx="1409700" cy="838200"/>
          </a:xfrm>
          <a:custGeom>
            <a:avLst/>
            <a:gdLst/>
            <a:ahLst/>
            <a:cxnLst/>
            <a:rect l="l" t="t" r="r" b="b"/>
            <a:pathLst>
              <a:path w="1409700" h="838200">
                <a:moveTo>
                  <a:pt x="0" y="0"/>
                </a:moveTo>
                <a:lnTo>
                  <a:pt x="1409700" y="0"/>
                </a:lnTo>
                <a:lnTo>
                  <a:pt x="14097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657701" y="2200275"/>
            <a:ext cx="876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HAMDY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671989" y="2505075"/>
            <a:ext cx="847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CEO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697635" y="3171825"/>
            <a:ext cx="1419225" cy="762000"/>
          </a:xfrm>
          <a:custGeom>
            <a:avLst/>
            <a:gdLst/>
            <a:ahLst/>
            <a:cxnLst/>
            <a:rect l="l" t="t" r="r" b="b"/>
            <a:pathLst>
              <a:path w="1419225" h="762000">
                <a:moveTo>
                  <a:pt x="0" y="0"/>
                </a:moveTo>
                <a:lnTo>
                  <a:pt x="1419225" y="0"/>
                </a:lnTo>
                <a:lnTo>
                  <a:pt x="141922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897660" y="3305175"/>
            <a:ext cx="1019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ABDALLAH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907185" y="3571875"/>
            <a:ext cx="1000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CTO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764411" y="3171825"/>
            <a:ext cx="1181100" cy="762000"/>
          </a:xfrm>
          <a:custGeom>
            <a:avLst/>
            <a:gdLst/>
            <a:ahLst/>
            <a:cxnLst/>
            <a:rect l="l" t="t" r="r" b="b"/>
            <a:pathLst>
              <a:path w="1181100" h="762000">
                <a:moveTo>
                  <a:pt x="0" y="0"/>
                </a:moveTo>
                <a:lnTo>
                  <a:pt x="1181100" y="0"/>
                </a:lnTo>
                <a:lnTo>
                  <a:pt x="11811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964436" y="3305175"/>
            <a:ext cx="781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KHALED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973961" y="3571875"/>
            <a:ext cx="76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COO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7597825" y="3171825"/>
            <a:ext cx="895350" cy="762000"/>
          </a:xfrm>
          <a:custGeom>
            <a:avLst/>
            <a:gdLst/>
            <a:ahLst/>
            <a:cxnLst/>
            <a:rect l="l" t="t" r="r" b="b"/>
            <a:pathLst>
              <a:path w="895350" h="762000">
                <a:moveTo>
                  <a:pt x="0" y="0"/>
                </a:moveTo>
                <a:lnTo>
                  <a:pt x="895350" y="0"/>
                </a:lnTo>
                <a:lnTo>
                  <a:pt x="89535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797850" y="3305175"/>
            <a:ext cx="495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ZIAD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807375" y="3571875"/>
            <a:ext cx="476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CFO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95288" y="4195763"/>
            <a:ext cx="1504950" cy="600075"/>
          </a:xfrm>
          <a:custGeom>
            <a:avLst/>
            <a:gdLst/>
            <a:ahLst/>
            <a:cxnLst/>
            <a:rect l="l" t="t" r="r" b="b"/>
            <a:pathLst>
              <a:path w="1504950" h="600075">
                <a:moveTo>
                  <a:pt x="0" y="0"/>
                </a:moveTo>
                <a:lnTo>
                  <a:pt x="1504950" y="0"/>
                </a:lnTo>
                <a:lnTo>
                  <a:pt x="1504950" y="600075"/>
                </a:lnTo>
                <a:lnTo>
                  <a:pt x="0" y="6000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85775" y="4286250"/>
            <a:ext cx="1323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NOUR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90538" y="4514850"/>
            <a:ext cx="1314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CIO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2044452" y="4195763"/>
            <a:ext cx="1504950" cy="600075"/>
          </a:xfrm>
          <a:custGeom>
            <a:avLst/>
            <a:gdLst/>
            <a:ahLst/>
            <a:cxnLst/>
            <a:rect l="l" t="t" r="r" b="b"/>
            <a:pathLst>
              <a:path w="1504950" h="600075">
                <a:moveTo>
                  <a:pt x="0" y="0"/>
                </a:moveTo>
                <a:lnTo>
                  <a:pt x="1504950" y="0"/>
                </a:lnTo>
                <a:lnTo>
                  <a:pt x="1504950" y="600075"/>
                </a:lnTo>
                <a:lnTo>
                  <a:pt x="0" y="6000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2134939" y="4286250"/>
            <a:ext cx="1323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ABDEL-RAHMAN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2139702" y="4514850"/>
            <a:ext cx="1314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R&amp;D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693616" y="4195763"/>
            <a:ext cx="1504950" cy="600075"/>
          </a:xfrm>
          <a:custGeom>
            <a:avLst/>
            <a:gdLst/>
            <a:ahLst/>
            <a:cxnLst/>
            <a:rect l="l" t="t" r="r" b="b"/>
            <a:pathLst>
              <a:path w="1504950" h="600075">
                <a:moveTo>
                  <a:pt x="0" y="0"/>
                </a:moveTo>
                <a:lnTo>
                  <a:pt x="1504950" y="0"/>
                </a:lnTo>
                <a:lnTo>
                  <a:pt x="1504950" y="600075"/>
                </a:lnTo>
                <a:lnTo>
                  <a:pt x="0" y="6000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784104" y="4286250"/>
            <a:ext cx="1323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MOSTAFA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3788866" y="4514850"/>
            <a:ext cx="1314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Client Success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342781" y="4195763"/>
            <a:ext cx="1504950" cy="600075"/>
          </a:xfrm>
          <a:custGeom>
            <a:avLst/>
            <a:gdLst/>
            <a:ahLst/>
            <a:cxnLst/>
            <a:rect l="l" t="t" r="r" b="b"/>
            <a:pathLst>
              <a:path w="1504950" h="600075">
                <a:moveTo>
                  <a:pt x="0" y="0"/>
                </a:moveTo>
                <a:lnTo>
                  <a:pt x="1504950" y="0"/>
                </a:lnTo>
                <a:lnTo>
                  <a:pt x="1504950" y="600075"/>
                </a:lnTo>
                <a:lnTo>
                  <a:pt x="0" y="6000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433268" y="4286250"/>
            <a:ext cx="1323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SHERIF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438031" y="4514850"/>
            <a:ext cx="1314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CMO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991945" y="4195763"/>
            <a:ext cx="1504950" cy="600075"/>
          </a:xfrm>
          <a:custGeom>
            <a:avLst/>
            <a:gdLst/>
            <a:ahLst/>
            <a:cxnLst/>
            <a:rect l="l" t="t" r="r" b="b"/>
            <a:pathLst>
              <a:path w="1504950" h="600075">
                <a:moveTo>
                  <a:pt x="0" y="0"/>
                </a:moveTo>
                <a:lnTo>
                  <a:pt x="1504950" y="0"/>
                </a:lnTo>
                <a:lnTo>
                  <a:pt x="1504950" y="600075"/>
                </a:lnTo>
                <a:lnTo>
                  <a:pt x="0" y="6000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082433" y="4286250"/>
            <a:ext cx="1323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OMAR Y.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087195" y="4514850"/>
            <a:ext cx="1314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Research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641110" y="4195763"/>
            <a:ext cx="1504950" cy="600075"/>
          </a:xfrm>
          <a:custGeom>
            <a:avLst/>
            <a:gdLst/>
            <a:ahLst/>
            <a:cxnLst/>
            <a:rect l="l" t="t" r="r" b="b"/>
            <a:pathLst>
              <a:path w="1504950" h="600075">
                <a:moveTo>
                  <a:pt x="0" y="0"/>
                </a:moveTo>
                <a:lnTo>
                  <a:pt x="1504950" y="0"/>
                </a:lnTo>
                <a:lnTo>
                  <a:pt x="1504950" y="600075"/>
                </a:lnTo>
                <a:lnTo>
                  <a:pt x="0" y="6000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8731597" y="4286250"/>
            <a:ext cx="1323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OMAR S.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736360" y="4514850"/>
            <a:ext cx="1314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Sales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10290274" y="4195763"/>
            <a:ext cx="1504950" cy="600075"/>
          </a:xfrm>
          <a:custGeom>
            <a:avLst/>
            <a:gdLst/>
            <a:ahLst/>
            <a:cxnLst/>
            <a:rect l="l" t="t" r="r" b="b"/>
            <a:pathLst>
              <a:path w="1504950" h="600075">
                <a:moveTo>
                  <a:pt x="0" y="0"/>
                </a:moveTo>
                <a:lnTo>
                  <a:pt x="1504950" y="0"/>
                </a:lnTo>
                <a:lnTo>
                  <a:pt x="1504950" y="600075"/>
                </a:lnTo>
                <a:lnTo>
                  <a:pt x="0" y="6000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10380762" y="4286250"/>
            <a:ext cx="1323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ZIAD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0385524" y="4514850"/>
            <a:ext cx="1314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Finance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390525" y="5762625"/>
            <a:ext cx="11410950" cy="704850"/>
          </a:xfrm>
          <a:custGeom>
            <a:avLst/>
            <a:gdLst/>
            <a:ahLst/>
            <a:cxnLst/>
            <a:rect l="l" t="t" r="r" b="b"/>
            <a:pathLst>
              <a:path w="11410950" h="704850">
                <a:moveTo>
                  <a:pt x="0" y="0"/>
                </a:moveTo>
                <a:lnTo>
                  <a:pt x="11410950" y="0"/>
                </a:lnTo>
                <a:lnTo>
                  <a:pt x="11410950" y="704850"/>
                </a:lnTo>
                <a:lnTo>
                  <a:pt x="0" y="7048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28650" y="5886450"/>
            <a:ext cx="11010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 members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organized in a classical functional division — the model selected for its clarity of accountability and operational efficiency. Each member holds a specific executive responsibility.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720000">
            <a:off x="10611399" y="324399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733425" y="0"/>
                </a:lnTo>
                <a:lnTo>
                  <a:pt x="73342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85788" y="569118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0"/>
                </a:moveTo>
                <a:lnTo>
                  <a:pt x="581025" y="0"/>
                </a:lnTo>
                <a:lnTo>
                  <a:pt x="5810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90525" y="485775"/>
            <a:ext cx="57150" cy="438150"/>
          </a:xfrm>
          <a:custGeom>
            <a:avLst/>
            <a:gdLst/>
            <a:ahLst/>
            <a:cxnLst/>
            <a:rect l="l" t="t" r="r" b="b"/>
            <a:pathLst>
              <a:path w="57150" h="438150">
                <a:moveTo>
                  <a:pt x="0" y="0"/>
                </a:moveTo>
                <a:lnTo>
                  <a:pt x="57150" y="0"/>
                </a:lnTo>
                <a:lnTo>
                  <a:pt x="571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09600" y="381000"/>
            <a:ext cx="35337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UPVIA Complete Mind Map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09600" y="762000"/>
            <a:ext cx="3486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الخريطة الذهنية الشاملة لـ UPVIA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1725811" y="1495425"/>
            <a:ext cx="1638300" cy="762000"/>
          </a:xfrm>
          <a:custGeom>
            <a:avLst/>
            <a:gdLst/>
            <a:ahLst/>
            <a:cxnLst/>
            <a:rect l="l" t="t" r="r" b="b"/>
            <a:pathLst>
              <a:path w="1638300" h="762000">
                <a:moveTo>
                  <a:pt x="0" y="0"/>
                </a:moveTo>
                <a:lnTo>
                  <a:pt x="1638300" y="0"/>
                </a:lnTo>
                <a:lnTo>
                  <a:pt x="16383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854398" y="1628775"/>
            <a:ext cx="1381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SCAMPER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863923" y="1933575"/>
            <a:ext cx="1362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7 sub-branches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429250" y="1266825"/>
            <a:ext cx="1333500" cy="762000"/>
          </a:xfrm>
          <a:custGeom>
            <a:avLst/>
            <a:gdLst/>
            <a:ahLst/>
            <a:cxnLst/>
            <a:rect l="l" t="t" r="r" b="b"/>
            <a:pathLst>
              <a:path w="1333500" h="762000">
                <a:moveTo>
                  <a:pt x="0" y="0"/>
                </a:moveTo>
                <a:lnTo>
                  <a:pt x="1333500" y="0"/>
                </a:lnTo>
                <a:lnTo>
                  <a:pt x="13335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557838" y="1400175"/>
            <a:ext cx="1076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TEAM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567363" y="1704975"/>
            <a:ext cx="1057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 sub-branches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675489" y="1495425"/>
            <a:ext cx="1790700" cy="762000"/>
          </a:xfrm>
          <a:custGeom>
            <a:avLst/>
            <a:gdLst/>
            <a:ahLst/>
            <a:cxnLst/>
            <a:rect l="l" t="t" r="r" b="b"/>
            <a:pathLst>
              <a:path w="1790700" h="762000">
                <a:moveTo>
                  <a:pt x="0" y="0"/>
                </a:moveTo>
                <a:lnTo>
                  <a:pt x="1790700" y="0"/>
                </a:lnTo>
                <a:lnTo>
                  <a:pt x="17907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804077" y="1628775"/>
            <a:ext cx="1533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SERVICE MODEL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813602" y="1933575"/>
            <a:ext cx="1514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 sub-branches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9467850" y="3152775"/>
            <a:ext cx="1485900" cy="762000"/>
          </a:xfrm>
          <a:custGeom>
            <a:avLst/>
            <a:gdLst/>
            <a:ahLst/>
            <a:cxnLst/>
            <a:rect l="l" t="t" r="r" b="b"/>
            <a:pathLst>
              <a:path w="1485900" h="762000">
                <a:moveTo>
                  <a:pt x="0" y="0"/>
                </a:moveTo>
                <a:lnTo>
                  <a:pt x="1485900" y="0"/>
                </a:lnTo>
                <a:lnTo>
                  <a:pt x="14859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596438" y="3286125"/>
            <a:ext cx="1228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WORKFLOW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605963" y="3590925"/>
            <a:ext cx="1209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7 sub-branches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8980289" y="4810125"/>
            <a:ext cx="1485900" cy="762000"/>
          </a:xfrm>
          <a:custGeom>
            <a:avLst/>
            <a:gdLst/>
            <a:ahLst/>
            <a:cxnLst/>
            <a:rect l="l" t="t" r="r" b="b"/>
            <a:pathLst>
              <a:path w="1485900" h="762000">
                <a:moveTo>
                  <a:pt x="0" y="0"/>
                </a:moveTo>
                <a:lnTo>
                  <a:pt x="1485900" y="0"/>
                </a:lnTo>
                <a:lnTo>
                  <a:pt x="14859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9108877" y="4943475"/>
            <a:ext cx="1228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FINANCIAL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118402" y="5248275"/>
            <a:ext cx="1209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 sub-branches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505450" y="4848225"/>
            <a:ext cx="1181100" cy="952500"/>
          </a:xfrm>
          <a:custGeom>
            <a:avLst/>
            <a:gdLst/>
            <a:ahLst/>
            <a:cxnLst/>
            <a:rect l="l" t="t" r="r" b="b"/>
            <a:pathLst>
              <a:path w="1181100" h="952500">
                <a:moveTo>
                  <a:pt x="0" y="0"/>
                </a:moveTo>
                <a:lnTo>
                  <a:pt x="1181100" y="0"/>
                </a:lnTo>
                <a:lnTo>
                  <a:pt x="1181100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634038" y="4981575"/>
            <a:ext cx="923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SWOT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643563" y="5286375"/>
            <a:ext cx="904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 sub-branches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1725811" y="4810125"/>
            <a:ext cx="1790700" cy="762000"/>
          </a:xfrm>
          <a:custGeom>
            <a:avLst/>
            <a:gdLst/>
            <a:ahLst/>
            <a:cxnLst/>
            <a:rect l="l" t="t" r="r" b="b"/>
            <a:pathLst>
              <a:path w="1790700" h="762000">
                <a:moveTo>
                  <a:pt x="0" y="0"/>
                </a:moveTo>
                <a:lnTo>
                  <a:pt x="1790700" y="0"/>
                </a:lnTo>
                <a:lnTo>
                  <a:pt x="17907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1854398" y="4943475"/>
            <a:ext cx="1533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TARGET MARKET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863923" y="5248275"/>
            <a:ext cx="1514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 sub-branches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1238250" y="3019425"/>
            <a:ext cx="1790700" cy="1028700"/>
          </a:xfrm>
          <a:custGeom>
            <a:avLst/>
            <a:gdLst/>
            <a:ahLst/>
            <a:cxnLst/>
            <a:rect l="l" t="t" r="r" b="b"/>
            <a:pathLst>
              <a:path w="1790700" h="1028700">
                <a:moveTo>
                  <a:pt x="0" y="0"/>
                </a:moveTo>
                <a:lnTo>
                  <a:pt x="1790700" y="0"/>
                </a:lnTo>
                <a:lnTo>
                  <a:pt x="1790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366838" y="3152775"/>
            <a:ext cx="15335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COMPETITIVE EDGE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376363" y="3724275"/>
            <a:ext cx="1514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6 sub-branches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95288" y="6053138"/>
            <a:ext cx="11401425" cy="409575"/>
          </a:xfrm>
          <a:custGeom>
            <a:avLst/>
            <a:gdLst/>
            <a:ahLst/>
            <a:cxnLst/>
            <a:rect l="l" t="t" r="r" b="b"/>
            <a:pathLst>
              <a:path w="11401425" h="409575">
                <a:moveTo>
                  <a:pt x="0" y="0"/>
                </a:moveTo>
                <a:lnTo>
                  <a:pt x="11401425" y="0"/>
                </a:lnTo>
                <a:lnTo>
                  <a:pt x="114014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00075" y="6143625"/>
            <a:ext cx="1099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8 main branches, 30+ sub-branches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This map is the structural blueprint of UPVIA as a complete business system.</a:t>
            </a:r>
            <a:endParaRPr lang="en-US" sz="1600" dirty="0"/>
          </a:p>
        </p:txBody>
      </p:sp>
      <p:pic>
        <p:nvPicPr>
          <p:cNvPr id="3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3125" b="3125"/>
          <a:stretch/>
        </p:blipFill>
        <p:spPr>
          <a:xfrm>
            <a:off x="1219200" y="1247775"/>
            <a:ext cx="9753600" cy="4572000"/>
          </a:xfrm>
          <a:prstGeom prst="roundRect">
            <a:avLst>
              <a:gd name="adj" fmla="val 0"/>
            </a:avLst>
          </a:prstGeom>
        </p:spPr>
      </p:pic>
      <p:sp>
        <p:nvSpPr>
          <p:cNvPr id="34" name="Shape 31"/>
          <p:cNvSpPr/>
          <p:nvPr/>
        </p:nvSpPr>
        <p:spPr>
          <a:xfrm>
            <a:off x="5353050" y="2790825"/>
            <a:ext cx="1485900" cy="1485900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742950" y="0"/>
                </a:moveTo>
                <a:lnTo>
                  <a:pt x="742950" y="0"/>
                </a:lnTo>
                <a:cubicBezTo>
                  <a:pt x="1152995" y="0"/>
                  <a:pt x="1485900" y="332905"/>
                  <a:pt x="1485900" y="742950"/>
                </a:cubicBezTo>
                <a:lnTo>
                  <a:pt x="1485900" y="742950"/>
                </a:lnTo>
                <a:cubicBezTo>
                  <a:pt x="1485900" y="1152995"/>
                  <a:pt x="1152995" y="1485900"/>
                  <a:pt x="742950" y="1485900"/>
                </a:cubicBezTo>
                <a:lnTo>
                  <a:pt x="742950" y="1485900"/>
                </a:lnTo>
                <a:cubicBezTo>
                  <a:pt x="332905" y="1485900"/>
                  <a:pt x="0" y="1152995"/>
                  <a:pt x="0" y="742950"/>
                </a:cubicBezTo>
                <a:lnTo>
                  <a:pt x="0" y="742950"/>
                </a:lnTo>
                <a:cubicBezTo>
                  <a:pt x="0" y="332905"/>
                  <a:pt x="332905" y="0"/>
                  <a:pt x="742950" y="0"/>
                </a:cubicBez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5718721" y="3143250"/>
            <a:ext cx="7524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UPVIA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5682555" y="3467100"/>
            <a:ext cx="828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"Raw Ideas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5712172" y="3695700"/>
            <a:ext cx="771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to Reality"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2700000">
            <a:off x="10900695" y="291503"/>
            <a:ext cx="642563" cy="642563"/>
          </a:xfrm>
          <a:custGeom>
            <a:avLst/>
            <a:gdLst/>
            <a:ahLst/>
            <a:cxnLst/>
            <a:rect l="l" t="t" r="r" b="b"/>
            <a:pathLst>
              <a:path w="642563" h="642563">
                <a:moveTo>
                  <a:pt x="0" y="0"/>
                </a:moveTo>
                <a:lnTo>
                  <a:pt x="642563" y="0"/>
                </a:lnTo>
                <a:lnTo>
                  <a:pt x="642563" y="642563"/>
                </a:lnTo>
                <a:lnTo>
                  <a:pt x="0" y="642563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80115" y="5737166"/>
            <a:ext cx="442283" cy="442283"/>
          </a:xfrm>
          <a:custGeom>
            <a:avLst/>
            <a:gdLst/>
            <a:ahLst/>
            <a:cxnLst/>
            <a:rect l="l" t="t" r="r" b="b"/>
            <a:pathLst>
              <a:path w="442283" h="442283">
                <a:moveTo>
                  <a:pt x="221142" y="0"/>
                </a:moveTo>
                <a:lnTo>
                  <a:pt x="221142" y="0"/>
                </a:lnTo>
                <a:cubicBezTo>
                  <a:pt x="343275" y="0"/>
                  <a:pt x="442283" y="99009"/>
                  <a:pt x="442283" y="221142"/>
                </a:cubicBezTo>
                <a:lnTo>
                  <a:pt x="442283" y="221142"/>
                </a:lnTo>
                <a:cubicBezTo>
                  <a:pt x="442283" y="343275"/>
                  <a:pt x="343275" y="442283"/>
                  <a:pt x="221142" y="442283"/>
                </a:cubicBezTo>
                <a:lnTo>
                  <a:pt x="221142" y="442283"/>
                </a:lnTo>
                <a:cubicBezTo>
                  <a:pt x="99009" y="442283"/>
                  <a:pt x="0" y="343275"/>
                  <a:pt x="0" y="221142"/>
                </a:cubicBezTo>
                <a:lnTo>
                  <a:pt x="0" y="221142"/>
                </a:lnTo>
                <a:cubicBezTo>
                  <a:pt x="0" y="99009"/>
                  <a:pt x="99009" y="0"/>
                  <a:pt x="221142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42144" y="425593"/>
            <a:ext cx="50070" cy="383869"/>
          </a:xfrm>
          <a:custGeom>
            <a:avLst/>
            <a:gdLst/>
            <a:ahLst/>
            <a:cxnLst/>
            <a:rect l="l" t="t" r="r" b="b"/>
            <a:pathLst>
              <a:path w="50070" h="383869">
                <a:moveTo>
                  <a:pt x="0" y="0"/>
                </a:moveTo>
                <a:lnTo>
                  <a:pt x="50070" y="0"/>
                </a:lnTo>
                <a:lnTo>
                  <a:pt x="50070" y="383869"/>
                </a:lnTo>
                <a:lnTo>
                  <a:pt x="0" y="383869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34078" y="333799"/>
            <a:ext cx="2795565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SWOT Analysis — UPVIA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34078" y="667598"/>
            <a:ext cx="2753840" cy="2336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4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تحليل SWOT — UPVIA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50489" y="984706"/>
            <a:ext cx="5682924" cy="2470111"/>
          </a:xfrm>
          <a:custGeom>
            <a:avLst/>
            <a:gdLst/>
            <a:ahLst/>
            <a:cxnLst/>
            <a:rect l="l" t="t" r="r" b="b"/>
            <a:pathLst>
              <a:path w="5682924" h="2470111">
                <a:moveTo>
                  <a:pt x="0" y="0"/>
                </a:moveTo>
                <a:lnTo>
                  <a:pt x="5682924" y="0"/>
                </a:lnTo>
                <a:lnTo>
                  <a:pt x="5682924" y="2470111"/>
                </a:lnTo>
                <a:lnTo>
                  <a:pt x="0" y="24701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367179" y="1001396"/>
            <a:ext cx="5649544" cy="383869"/>
          </a:xfrm>
          <a:custGeom>
            <a:avLst/>
            <a:gdLst/>
            <a:ahLst/>
            <a:cxnLst/>
            <a:rect l="l" t="t" r="r" b="b"/>
            <a:pathLst>
              <a:path w="5649544" h="383869">
                <a:moveTo>
                  <a:pt x="0" y="0"/>
                </a:moveTo>
                <a:lnTo>
                  <a:pt x="5649544" y="0"/>
                </a:lnTo>
                <a:lnTo>
                  <a:pt x="5649544" y="383869"/>
                </a:lnTo>
                <a:lnTo>
                  <a:pt x="0" y="383869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Shape 7"/>
          <p:cNvSpPr/>
          <p:nvPr/>
        </p:nvSpPr>
        <p:spPr>
          <a:xfrm>
            <a:off x="367179" y="1385265"/>
            <a:ext cx="5649544" cy="33380"/>
          </a:xfrm>
          <a:custGeom>
            <a:avLst/>
            <a:gdLst/>
            <a:ahLst/>
            <a:cxnLst/>
            <a:rect l="l" t="t" r="r" b="b"/>
            <a:pathLst>
              <a:path w="5649544" h="33380">
                <a:moveTo>
                  <a:pt x="0" y="0"/>
                </a:moveTo>
                <a:lnTo>
                  <a:pt x="5649544" y="0"/>
                </a:lnTo>
                <a:lnTo>
                  <a:pt x="5649544" y="33380"/>
                </a:lnTo>
                <a:lnTo>
                  <a:pt x="0" y="3338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0" name="Text 8"/>
          <p:cNvSpPr/>
          <p:nvPr/>
        </p:nvSpPr>
        <p:spPr>
          <a:xfrm>
            <a:off x="392214" y="1068156"/>
            <a:ext cx="5599474" cy="2336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14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STRENGTHS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67318" y="1502094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10-person multidisciplinary team covering all functions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67318" y="1735754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Proprietary methodology: 10-POV + 10 Approaches — unique in Egypt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67318" y="1969413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Full-stack technical capability — can build actual MVPs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67318" y="2203072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Bilingual delivery (Arabic + English) — MENA expansion ready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67318" y="2436731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Low overhead: student team, digital-first, no office costs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67318" y="2670390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Methodology grounded in established academic frameworks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67318" y="2904049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Complete service spectrum from idea to legal registration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67318" y="3137708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Youth advantage: understands digital-native entrepreneurs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164064" y="984706"/>
            <a:ext cx="5682924" cy="2470111"/>
          </a:xfrm>
          <a:custGeom>
            <a:avLst/>
            <a:gdLst/>
            <a:ahLst/>
            <a:cxnLst/>
            <a:rect l="l" t="t" r="r" b="b"/>
            <a:pathLst>
              <a:path w="5682924" h="2470111">
                <a:moveTo>
                  <a:pt x="0" y="0"/>
                </a:moveTo>
                <a:lnTo>
                  <a:pt x="5682924" y="0"/>
                </a:lnTo>
                <a:lnTo>
                  <a:pt x="5682924" y="2470111"/>
                </a:lnTo>
                <a:lnTo>
                  <a:pt x="0" y="24701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180754" y="1001396"/>
            <a:ext cx="5649544" cy="383869"/>
          </a:xfrm>
          <a:custGeom>
            <a:avLst/>
            <a:gdLst/>
            <a:ahLst/>
            <a:cxnLst/>
            <a:rect l="l" t="t" r="r" b="b"/>
            <a:pathLst>
              <a:path w="5649544" h="383869">
                <a:moveTo>
                  <a:pt x="0" y="0"/>
                </a:moveTo>
                <a:lnTo>
                  <a:pt x="5649544" y="0"/>
                </a:lnTo>
                <a:lnTo>
                  <a:pt x="5649544" y="383869"/>
                </a:lnTo>
                <a:lnTo>
                  <a:pt x="0" y="383869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21" name="Shape 19"/>
          <p:cNvSpPr/>
          <p:nvPr/>
        </p:nvSpPr>
        <p:spPr>
          <a:xfrm>
            <a:off x="6180754" y="1385265"/>
            <a:ext cx="5649544" cy="33380"/>
          </a:xfrm>
          <a:custGeom>
            <a:avLst/>
            <a:gdLst/>
            <a:ahLst/>
            <a:cxnLst/>
            <a:rect l="l" t="t" r="r" b="b"/>
            <a:pathLst>
              <a:path w="5649544" h="33380">
                <a:moveTo>
                  <a:pt x="0" y="0"/>
                </a:moveTo>
                <a:lnTo>
                  <a:pt x="5649544" y="0"/>
                </a:lnTo>
                <a:lnTo>
                  <a:pt x="5649544" y="33380"/>
                </a:lnTo>
                <a:lnTo>
                  <a:pt x="0" y="3338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2" name="Text 20"/>
          <p:cNvSpPr/>
          <p:nvPr/>
        </p:nvSpPr>
        <p:spPr>
          <a:xfrm>
            <a:off x="6205789" y="1068156"/>
            <a:ext cx="5599474" cy="2336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14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WEAKNESSES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280893" y="1502094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Zero existing client base or track record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280893" y="1735754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Student team with limited professional industry experience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280893" y="1969413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No external funding secured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280893" y="2203072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Brand awareness = zero in the market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280893" y="2436731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No legal entity registered yet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280893" y="2670390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Unproven methodology — not yet applied to real paying client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280893" y="2904049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Time constraint: university coursework competes with company work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280893" y="3137708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No advisory board or external mentors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50489" y="3588337"/>
            <a:ext cx="5682924" cy="2470111"/>
          </a:xfrm>
          <a:custGeom>
            <a:avLst/>
            <a:gdLst/>
            <a:ahLst/>
            <a:cxnLst/>
            <a:rect l="l" t="t" r="r" b="b"/>
            <a:pathLst>
              <a:path w="5682924" h="2470111">
                <a:moveTo>
                  <a:pt x="0" y="0"/>
                </a:moveTo>
                <a:lnTo>
                  <a:pt x="5682924" y="0"/>
                </a:lnTo>
                <a:lnTo>
                  <a:pt x="5682924" y="2470111"/>
                </a:lnTo>
                <a:lnTo>
                  <a:pt x="0" y="24701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67179" y="3605027"/>
            <a:ext cx="5649544" cy="383869"/>
          </a:xfrm>
          <a:custGeom>
            <a:avLst/>
            <a:gdLst/>
            <a:ahLst/>
            <a:cxnLst/>
            <a:rect l="l" t="t" r="r" b="b"/>
            <a:pathLst>
              <a:path w="5649544" h="383869">
                <a:moveTo>
                  <a:pt x="0" y="0"/>
                </a:moveTo>
                <a:lnTo>
                  <a:pt x="5649544" y="0"/>
                </a:lnTo>
                <a:lnTo>
                  <a:pt x="5649544" y="383869"/>
                </a:lnTo>
                <a:lnTo>
                  <a:pt x="0" y="383869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3" name="Shape 31"/>
          <p:cNvSpPr/>
          <p:nvPr/>
        </p:nvSpPr>
        <p:spPr>
          <a:xfrm>
            <a:off x="367179" y="3988895"/>
            <a:ext cx="5649544" cy="33380"/>
          </a:xfrm>
          <a:custGeom>
            <a:avLst/>
            <a:gdLst/>
            <a:ahLst/>
            <a:cxnLst/>
            <a:rect l="l" t="t" r="r" b="b"/>
            <a:pathLst>
              <a:path w="5649544" h="33380">
                <a:moveTo>
                  <a:pt x="0" y="0"/>
                </a:moveTo>
                <a:lnTo>
                  <a:pt x="5649544" y="0"/>
                </a:lnTo>
                <a:lnTo>
                  <a:pt x="5649544" y="33380"/>
                </a:lnTo>
                <a:lnTo>
                  <a:pt x="0" y="3338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4" name="Text 32"/>
          <p:cNvSpPr/>
          <p:nvPr/>
        </p:nvSpPr>
        <p:spPr>
          <a:xfrm>
            <a:off x="392214" y="3671786"/>
            <a:ext cx="5599474" cy="2336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14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OPPORTUNITIES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67318" y="4105725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Growing Egyptian startup ecosystem (TIEC, Flat6Labs, RiseUp)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67318" y="4339384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Egypt Vision 2030 prioritizes entrepreneurship and SME development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67318" y="4573043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Underserved segment: idea-stage entrepreneurs have few options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467318" y="4806702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COVID-19 accelerated acceptance of remote/digital consulting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467318" y="5040361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Gulf market expansion potential (UAE, KSA) — higher fee levels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67318" y="5274021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AI tools reducing research costs and increasing output speed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467318" y="5507680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University network provides initial client/referral pipeline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67318" y="5741339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No Egyptian competitor offers structured 10-POV + 10-approach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164064" y="3588337"/>
            <a:ext cx="5682924" cy="2470111"/>
          </a:xfrm>
          <a:custGeom>
            <a:avLst/>
            <a:gdLst/>
            <a:ahLst/>
            <a:cxnLst/>
            <a:rect l="l" t="t" r="r" b="b"/>
            <a:pathLst>
              <a:path w="5682924" h="2470111">
                <a:moveTo>
                  <a:pt x="0" y="0"/>
                </a:moveTo>
                <a:lnTo>
                  <a:pt x="5682924" y="0"/>
                </a:lnTo>
                <a:lnTo>
                  <a:pt x="5682924" y="2470111"/>
                </a:lnTo>
                <a:lnTo>
                  <a:pt x="0" y="24701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6180754" y="3605027"/>
            <a:ext cx="5649544" cy="383869"/>
          </a:xfrm>
          <a:custGeom>
            <a:avLst/>
            <a:gdLst/>
            <a:ahLst/>
            <a:cxnLst/>
            <a:rect l="l" t="t" r="r" b="b"/>
            <a:pathLst>
              <a:path w="5649544" h="383869">
                <a:moveTo>
                  <a:pt x="0" y="0"/>
                </a:moveTo>
                <a:lnTo>
                  <a:pt x="5649544" y="0"/>
                </a:lnTo>
                <a:lnTo>
                  <a:pt x="5649544" y="383869"/>
                </a:lnTo>
                <a:lnTo>
                  <a:pt x="0" y="383869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5" name="Shape 43"/>
          <p:cNvSpPr/>
          <p:nvPr/>
        </p:nvSpPr>
        <p:spPr>
          <a:xfrm>
            <a:off x="6180754" y="3988895"/>
            <a:ext cx="5649544" cy="33380"/>
          </a:xfrm>
          <a:custGeom>
            <a:avLst/>
            <a:gdLst/>
            <a:ahLst/>
            <a:cxnLst/>
            <a:rect l="l" t="t" r="r" b="b"/>
            <a:pathLst>
              <a:path w="5649544" h="33380">
                <a:moveTo>
                  <a:pt x="0" y="0"/>
                </a:moveTo>
                <a:lnTo>
                  <a:pt x="5649544" y="0"/>
                </a:lnTo>
                <a:lnTo>
                  <a:pt x="5649544" y="33380"/>
                </a:lnTo>
                <a:lnTo>
                  <a:pt x="0" y="3338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6" name="Text 44"/>
          <p:cNvSpPr/>
          <p:nvPr/>
        </p:nvSpPr>
        <p:spPr>
          <a:xfrm>
            <a:off x="6205789" y="3671786"/>
            <a:ext cx="5599474" cy="2336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14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THREATS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280893" y="4105725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Established players: Flat6Labs, AUC V-Lab, Endeavor have brand + funding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280893" y="4339384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Free alternatives: YouTube, ChatGPT, templates reduce willingness to pay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280893" y="4573043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Economic instability: EGP devaluation, inflation reduces spending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280893" y="4806702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Client skepticism: "Why pay students to evaluate my idea?"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280893" y="5040361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Team retention risk: members may graduate and leave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280893" y="5274021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Scope creep tendency without sufficient client management experience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280893" y="5507680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IP theft: clients may replicate UPVIA's methodology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280893" y="5741339"/>
            <a:ext cx="551602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• Market education: target customers may not understand validation value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346316" y="6154415"/>
            <a:ext cx="11499368" cy="358834"/>
          </a:xfrm>
          <a:custGeom>
            <a:avLst/>
            <a:gdLst/>
            <a:ahLst/>
            <a:cxnLst/>
            <a:rect l="l" t="t" r="r" b="b"/>
            <a:pathLst>
              <a:path w="11499368" h="358834">
                <a:moveTo>
                  <a:pt x="0" y="0"/>
                </a:moveTo>
                <a:lnTo>
                  <a:pt x="11499368" y="0"/>
                </a:lnTo>
                <a:lnTo>
                  <a:pt x="11499368" y="358834"/>
                </a:lnTo>
                <a:lnTo>
                  <a:pt x="0" y="358834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525733" y="6233692"/>
            <a:ext cx="11140534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Strategic Positioning:</a:t>
            </a:r>
            <a:pPr algn="ctr">
              <a:lnSpc>
                <a:spcPct val="130000"/>
              </a:lnSpc>
            </a:pPr>
            <a:r>
              <a:rPr lang="en-US" sz="105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Proprietary methodology (Strength) × Underserved market (Opportunity) = Core competitive advantage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060906" y="329406"/>
            <a:ext cx="484187" cy="484187"/>
          </a:xfrm>
          <a:custGeom>
            <a:avLst/>
            <a:gdLst/>
            <a:ahLst/>
            <a:cxnLst/>
            <a:rect l="l" t="t" r="r" b="b"/>
            <a:pathLst>
              <a:path w="484187" h="484187">
                <a:moveTo>
                  <a:pt x="0" y="0"/>
                </a:moveTo>
                <a:lnTo>
                  <a:pt x="484187" y="0"/>
                </a:lnTo>
                <a:lnTo>
                  <a:pt x="484187" y="484187"/>
                </a:lnTo>
                <a:lnTo>
                  <a:pt x="0" y="484187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88156" y="5949156"/>
            <a:ext cx="420688" cy="420688"/>
          </a:xfrm>
          <a:custGeom>
            <a:avLst/>
            <a:gdLst/>
            <a:ahLst/>
            <a:cxnLst/>
            <a:rect l="l" t="t" r="r" b="b"/>
            <a:pathLst>
              <a:path w="420688" h="420688">
                <a:moveTo>
                  <a:pt x="210344" y="0"/>
                </a:moveTo>
                <a:lnTo>
                  <a:pt x="210344" y="0"/>
                </a:lnTo>
                <a:cubicBezTo>
                  <a:pt x="326436" y="0"/>
                  <a:pt x="420688" y="94252"/>
                  <a:pt x="420688" y="210344"/>
                </a:cubicBezTo>
                <a:lnTo>
                  <a:pt x="420688" y="210344"/>
                </a:lnTo>
                <a:cubicBezTo>
                  <a:pt x="420688" y="326436"/>
                  <a:pt x="326436" y="420688"/>
                  <a:pt x="210344" y="420688"/>
                </a:cubicBezTo>
                <a:lnTo>
                  <a:pt x="210344" y="420688"/>
                </a:lnTo>
                <a:cubicBezTo>
                  <a:pt x="94252" y="420688"/>
                  <a:pt x="0" y="326436"/>
                  <a:pt x="0" y="210344"/>
                </a:cubicBezTo>
                <a:lnTo>
                  <a:pt x="0" y="210344"/>
                </a:lnTo>
                <a:cubicBezTo>
                  <a:pt x="0" y="94252"/>
                  <a:pt x="94252" y="0"/>
                  <a:pt x="210344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5438" y="404813"/>
            <a:ext cx="47625" cy="365125"/>
          </a:xfrm>
          <a:custGeom>
            <a:avLst/>
            <a:gdLst/>
            <a:ahLst/>
            <a:cxnLst/>
            <a:rect l="l" t="t" r="r" b="b"/>
            <a:pathLst>
              <a:path w="47625" h="365125">
                <a:moveTo>
                  <a:pt x="0" y="0"/>
                </a:moveTo>
                <a:lnTo>
                  <a:pt x="47625" y="0"/>
                </a:lnTo>
                <a:lnTo>
                  <a:pt x="47625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8000" y="317500"/>
            <a:ext cx="26193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Competitive Landscape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08000" y="635000"/>
            <a:ext cx="2579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المشهد التنافسي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33375" y="936625"/>
            <a:ext cx="11525250" cy="6191250"/>
          </a:xfrm>
          <a:custGeom>
            <a:avLst/>
            <a:gdLst/>
            <a:ahLst/>
            <a:cxnLst/>
            <a:rect l="l" t="t" r="r" b="b"/>
            <a:pathLst>
              <a:path w="11525250" h="6191250">
                <a:moveTo>
                  <a:pt x="0" y="0"/>
                </a:moveTo>
                <a:lnTo>
                  <a:pt x="11525250" y="0"/>
                </a:lnTo>
                <a:lnTo>
                  <a:pt x="11525250" y="6191250"/>
                </a:lnTo>
                <a:lnTo>
                  <a:pt x="0" y="61912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40531" y="1079500"/>
            <a:ext cx="11310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Positioning Map: Price vs. Depth of Analysis</a:t>
            </a:r>
            <a:endParaRPr lang="en-US" sz="16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476250" y="1365250"/>
            <a:ext cx="11239500" cy="5619750"/>
          </a:xfrm>
          <a:prstGeom prst="roundRect">
            <a:avLst>
              <a:gd name="adj" fmla="val 0"/>
            </a:avLst>
          </a:prstGeom>
        </p:spPr>
      </p:pic>
      <p:sp>
        <p:nvSpPr>
          <p:cNvPr id="10" name="Shape 7"/>
          <p:cNvSpPr/>
          <p:nvPr/>
        </p:nvSpPr>
        <p:spPr>
          <a:xfrm>
            <a:off x="333375" y="7254875"/>
            <a:ext cx="11525250" cy="2135188"/>
          </a:xfrm>
          <a:custGeom>
            <a:avLst/>
            <a:gdLst/>
            <a:ahLst/>
            <a:cxnLst/>
            <a:rect l="l" t="t" r="r" b="b"/>
            <a:pathLst>
              <a:path w="11525250" h="2135188">
                <a:moveTo>
                  <a:pt x="0" y="0"/>
                </a:moveTo>
                <a:lnTo>
                  <a:pt x="11525250" y="0"/>
                </a:lnTo>
                <a:lnTo>
                  <a:pt x="11525250" y="2135188"/>
                </a:lnTo>
                <a:lnTo>
                  <a:pt x="0" y="21351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349250" y="7568406"/>
            <a:ext cx="11493500" cy="23813"/>
          </a:xfrm>
          <a:custGeom>
            <a:avLst/>
            <a:gdLst/>
            <a:ahLst/>
            <a:cxnLst/>
            <a:rect l="l" t="t" r="r" b="b"/>
            <a:pathLst>
              <a:path w="11493500" h="23813">
                <a:moveTo>
                  <a:pt x="0" y="0"/>
                </a:moveTo>
                <a:lnTo>
                  <a:pt x="11493500" y="0"/>
                </a:lnTo>
                <a:lnTo>
                  <a:pt x="11493500" y="23813"/>
                </a:lnTo>
                <a:lnTo>
                  <a:pt x="0" y="23813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2" name="Shape 9"/>
          <p:cNvSpPr/>
          <p:nvPr/>
        </p:nvSpPr>
        <p:spPr>
          <a:xfrm>
            <a:off x="349250" y="7270750"/>
            <a:ext cx="1643063" cy="285750"/>
          </a:xfrm>
          <a:custGeom>
            <a:avLst/>
            <a:gdLst/>
            <a:ahLst/>
            <a:cxnLst/>
            <a:rect l="l" t="t" r="r" b="b"/>
            <a:pathLst>
              <a:path w="1643063" h="285750">
                <a:moveTo>
                  <a:pt x="0" y="0"/>
                </a:moveTo>
                <a:lnTo>
                  <a:pt x="1643063" y="0"/>
                </a:lnTo>
                <a:lnTo>
                  <a:pt x="1643063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3" name="Text 10"/>
          <p:cNvSpPr/>
          <p:nvPr/>
        </p:nvSpPr>
        <p:spPr>
          <a:xfrm>
            <a:off x="1012031" y="7334250"/>
            <a:ext cx="3730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Factor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991072" y="7270750"/>
            <a:ext cx="1643063" cy="285750"/>
          </a:xfrm>
          <a:custGeom>
            <a:avLst/>
            <a:gdLst/>
            <a:ahLst/>
            <a:cxnLst/>
            <a:rect l="l" t="t" r="r" b="b"/>
            <a:pathLst>
              <a:path w="1643063" h="285750">
                <a:moveTo>
                  <a:pt x="0" y="0"/>
                </a:moveTo>
                <a:lnTo>
                  <a:pt x="1643063" y="0"/>
                </a:lnTo>
                <a:lnTo>
                  <a:pt x="1643063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/>
        </p:spPr>
      </p:sp>
      <p:sp>
        <p:nvSpPr>
          <p:cNvPr id="15" name="Text 12"/>
          <p:cNvSpPr/>
          <p:nvPr/>
        </p:nvSpPr>
        <p:spPr>
          <a:xfrm>
            <a:off x="2597175" y="7334250"/>
            <a:ext cx="484187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ChatGPT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3633019" y="7270750"/>
            <a:ext cx="1643063" cy="285750"/>
          </a:xfrm>
          <a:custGeom>
            <a:avLst/>
            <a:gdLst/>
            <a:ahLst/>
            <a:cxnLst/>
            <a:rect l="l" t="t" r="r" b="b"/>
            <a:pathLst>
              <a:path w="1643063" h="285750">
                <a:moveTo>
                  <a:pt x="0" y="0"/>
                </a:moveTo>
                <a:lnTo>
                  <a:pt x="1643063" y="0"/>
                </a:lnTo>
                <a:lnTo>
                  <a:pt x="1643063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17" name="Text 14"/>
          <p:cNvSpPr/>
          <p:nvPr/>
        </p:nvSpPr>
        <p:spPr>
          <a:xfrm>
            <a:off x="4189388" y="7334250"/>
            <a:ext cx="587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Freelancer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5274965" y="7270750"/>
            <a:ext cx="1643063" cy="285750"/>
          </a:xfrm>
          <a:custGeom>
            <a:avLst/>
            <a:gdLst/>
            <a:ahLst/>
            <a:cxnLst/>
            <a:rect l="l" t="t" r="r" b="b"/>
            <a:pathLst>
              <a:path w="1643063" h="285750">
                <a:moveTo>
                  <a:pt x="0" y="0"/>
                </a:moveTo>
                <a:lnTo>
                  <a:pt x="1643063" y="0"/>
                </a:lnTo>
                <a:lnTo>
                  <a:pt x="1643063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9" name="Text 16"/>
          <p:cNvSpPr/>
          <p:nvPr/>
        </p:nvSpPr>
        <p:spPr>
          <a:xfrm>
            <a:off x="5853410" y="7334250"/>
            <a:ext cx="539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Flat6Labs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6916911" y="7270750"/>
            <a:ext cx="1643063" cy="285750"/>
          </a:xfrm>
          <a:custGeom>
            <a:avLst/>
            <a:gdLst/>
            <a:ahLst/>
            <a:cxnLst/>
            <a:rect l="l" t="t" r="r" b="b"/>
            <a:pathLst>
              <a:path w="1643063" h="285750">
                <a:moveTo>
                  <a:pt x="0" y="0"/>
                </a:moveTo>
                <a:lnTo>
                  <a:pt x="1643063" y="0"/>
                </a:lnTo>
                <a:lnTo>
                  <a:pt x="1643063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1" name="Text 18"/>
          <p:cNvSpPr/>
          <p:nvPr/>
        </p:nvSpPr>
        <p:spPr>
          <a:xfrm>
            <a:off x="7472412" y="7334250"/>
            <a:ext cx="587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AUC V-Lab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8558857" y="7270750"/>
            <a:ext cx="1643063" cy="285750"/>
          </a:xfrm>
          <a:custGeom>
            <a:avLst/>
            <a:gdLst/>
            <a:ahLst/>
            <a:cxnLst/>
            <a:rect l="l" t="t" r="r" b="b"/>
            <a:pathLst>
              <a:path w="1643063" h="285750">
                <a:moveTo>
                  <a:pt x="0" y="0"/>
                </a:moveTo>
                <a:lnTo>
                  <a:pt x="1643063" y="0"/>
                </a:lnTo>
                <a:lnTo>
                  <a:pt x="1643063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3" name="Text 20"/>
          <p:cNvSpPr/>
          <p:nvPr/>
        </p:nvSpPr>
        <p:spPr>
          <a:xfrm>
            <a:off x="9224119" y="7334250"/>
            <a:ext cx="365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UPVIA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10200804" y="7270750"/>
            <a:ext cx="1643063" cy="285750"/>
          </a:xfrm>
          <a:custGeom>
            <a:avLst/>
            <a:gdLst/>
            <a:ahLst/>
            <a:cxnLst/>
            <a:rect l="l" t="t" r="r" b="b"/>
            <a:pathLst>
              <a:path w="1643063" h="285750">
                <a:moveTo>
                  <a:pt x="0" y="0"/>
                </a:moveTo>
                <a:lnTo>
                  <a:pt x="1643063" y="0"/>
                </a:lnTo>
                <a:lnTo>
                  <a:pt x="1643063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5" name="Text 22"/>
          <p:cNvSpPr/>
          <p:nvPr/>
        </p:nvSpPr>
        <p:spPr>
          <a:xfrm>
            <a:off x="10708680" y="7334250"/>
            <a:ext cx="682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Cairo Angels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349250" y="7874000"/>
            <a:ext cx="11493500" cy="15875"/>
          </a:xfrm>
          <a:custGeom>
            <a:avLst/>
            <a:gdLst/>
            <a:ahLst/>
            <a:cxnLst/>
            <a:rect l="l" t="t" r="r" b="b"/>
            <a:pathLst>
              <a:path w="11493500" h="15875">
                <a:moveTo>
                  <a:pt x="0" y="0"/>
                </a:moveTo>
                <a:lnTo>
                  <a:pt x="11493500" y="0"/>
                </a:lnTo>
                <a:lnTo>
                  <a:pt x="11493500" y="15875"/>
                </a:lnTo>
                <a:lnTo>
                  <a:pt x="0" y="158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7" name="Shape 24"/>
          <p:cNvSpPr/>
          <p:nvPr/>
        </p:nvSpPr>
        <p:spPr>
          <a:xfrm>
            <a:off x="349250" y="7580313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  <a:ln/>
        </p:spPr>
      </p:sp>
      <p:sp>
        <p:nvSpPr>
          <p:cNvPr id="28" name="Shape 25"/>
          <p:cNvSpPr/>
          <p:nvPr/>
        </p:nvSpPr>
        <p:spPr>
          <a:xfrm>
            <a:off x="1988344" y="75803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9" name="Text 26"/>
          <p:cNvSpPr/>
          <p:nvPr/>
        </p:nvSpPr>
        <p:spPr>
          <a:xfrm>
            <a:off x="412750" y="7643813"/>
            <a:ext cx="28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Cost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3630166" y="75803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1" name="Text 28"/>
          <p:cNvSpPr/>
          <p:nvPr/>
        </p:nvSpPr>
        <p:spPr>
          <a:xfrm>
            <a:off x="2699122" y="7643813"/>
            <a:ext cx="2698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Free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5272112" y="75803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3" name="Text 30"/>
          <p:cNvSpPr/>
          <p:nvPr/>
        </p:nvSpPr>
        <p:spPr>
          <a:xfrm>
            <a:off x="4349006" y="7643813"/>
            <a:ext cx="2540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Low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6914059" y="75803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5" name="Text 32"/>
          <p:cNvSpPr/>
          <p:nvPr/>
        </p:nvSpPr>
        <p:spPr>
          <a:xfrm>
            <a:off x="5781477" y="7643813"/>
            <a:ext cx="6746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Free (equity)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8556005" y="75803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7" name="Text 34"/>
          <p:cNvSpPr/>
          <p:nvPr/>
        </p:nvSpPr>
        <p:spPr>
          <a:xfrm>
            <a:off x="7624961" y="7643813"/>
            <a:ext cx="2698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Free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8558857" y="7580313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39" name="Shape 36"/>
          <p:cNvSpPr/>
          <p:nvPr/>
        </p:nvSpPr>
        <p:spPr>
          <a:xfrm>
            <a:off x="10197951" y="75803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0" name="Text 37"/>
          <p:cNvSpPr/>
          <p:nvPr/>
        </p:nvSpPr>
        <p:spPr>
          <a:xfrm>
            <a:off x="9265171" y="7643813"/>
            <a:ext cx="27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Paid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10905753" y="7643813"/>
            <a:ext cx="28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High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349250" y="8175625"/>
            <a:ext cx="11493500" cy="15875"/>
          </a:xfrm>
          <a:custGeom>
            <a:avLst/>
            <a:gdLst/>
            <a:ahLst/>
            <a:cxnLst/>
            <a:rect l="l" t="t" r="r" b="b"/>
            <a:pathLst>
              <a:path w="11493500" h="15875">
                <a:moveTo>
                  <a:pt x="0" y="0"/>
                </a:moveTo>
                <a:lnTo>
                  <a:pt x="11493500" y="0"/>
                </a:lnTo>
                <a:lnTo>
                  <a:pt x="11493500" y="15875"/>
                </a:lnTo>
                <a:lnTo>
                  <a:pt x="0" y="158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3" name="Shape 40"/>
          <p:cNvSpPr/>
          <p:nvPr/>
        </p:nvSpPr>
        <p:spPr>
          <a:xfrm>
            <a:off x="349250" y="7881937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  <a:ln/>
        </p:spPr>
      </p:sp>
      <p:sp>
        <p:nvSpPr>
          <p:cNvPr id="44" name="Shape 41"/>
          <p:cNvSpPr/>
          <p:nvPr/>
        </p:nvSpPr>
        <p:spPr>
          <a:xfrm>
            <a:off x="1988344" y="7881937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5" name="Text 42"/>
          <p:cNvSpPr/>
          <p:nvPr/>
        </p:nvSpPr>
        <p:spPr>
          <a:xfrm>
            <a:off x="412750" y="7945438"/>
            <a:ext cx="12620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Structured Methodology</a:t>
            </a:r>
            <a:endParaRPr lang="en-US" sz="1600" dirty="0"/>
          </a:p>
        </p:txBody>
      </p:sp>
      <p:sp>
        <p:nvSpPr>
          <p:cNvPr id="46" name="Shape 43"/>
          <p:cNvSpPr/>
          <p:nvPr/>
        </p:nvSpPr>
        <p:spPr>
          <a:xfrm>
            <a:off x="3630166" y="7881937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7" name="Text 44"/>
          <p:cNvSpPr/>
          <p:nvPr/>
        </p:nvSpPr>
        <p:spPr>
          <a:xfrm>
            <a:off x="2731740" y="7945438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❌</a:t>
            </a:r>
            <a:endParaRPr lang="en-US" sz="1600" dirty="0"/>
          </a:p>
        </p:txBody>
      </p:sp>
      <p:sp>
        <p:nvSpPr>
          <p:cNvPr id="48" name="Shape 45"/>
          <p:cNvSpPr/>
          <p:nvPr/>
        </p:nvSpPr>
        <p:spPr>
          <a:xfrm>
            <a:off x="5272112" y="7881937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9" name="Text 46"/>
          <p:cNvSpPr/>
          <p:nvPr/>
        </p:nvSpPr>
        <p:spPr>
          <a:xfrm>
            <a:off x="4294063" y="7945438"/>
            <a:ext cx="365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Varies</a:t>
            </a:r>
            <a:endParaRPr lang="en-US" sz="1600" dirty="0"/>
          </a:p>
        </p:txBody>
      </p:sp>
      <p:sp>
        <p:nvSpPr>
          <p:cNvPr id="50" name="Shape 47"/>
          <p:cNvSpPr/>
          <p:nvPr/>
        </p:nvSpPr>
        <p:spPr>
          <a:xfrm>
            <a:off x="6914059" y="7881937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1" name="Text 48"/>
          <p:cNvSpPr/>
          <p:nvPr/>
        </p:nvSpPr>
        <p:spPr>
          <a:xfrm>
            <a:off x="6015633" y="7945438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✅</a:t>
            </a:r>
            <a:endParaRPr lang="en-US" sz="1600" dirty="0"/>
          </a:p>
        </p:txBody>
      </p:sp>
      <p:sp>
        <p:nvSpPr>
          <p:cNvPr id="52" name="Shape 49"/>
          <p:cNvSpPr/>
          <p:nvPr/>
        </p:nvSpPr>
        <p:spPr>
          <a:xfrm>
            <a:off x="8556005" y="7881937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3" name="Text 50"/>
          <p:cNvSpPr/>
          <p:nvPr/>
        </p:nvSpPr>
        <p:spPr>
          <a:xfrm>
            <a:off x="7657579" y="7945438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✅</a:t>
            </a:r>
            <a:endParaRPr lang="en-US" sz="1600" dirty="0"/>
          </a:p>
        </p:txBody>
      </p:sp>
      <p:sp>
        <p:nvSpPr>
          <p:cNvPr id="54" name="Shape 51"/>
          <p:cNvSpPr/>
          <p:nvPr/>
        </p:nvSpPr>
        <p:spPr>
          <a:xfrm>
            <a:off x="8558857" y="7881937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55" name="Shape 52"/>
          <p:cNvSpPr/>
          <p:nvPr/>
        </p:nvSpPr>
        <p:spPr>
          <a:xfrm>
            <a:off x="10197951" y="7881937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6" name="Text 53"/>
          <p:cNvSpPr/>
          <p:nvPr/>
        </p:nvSpPr>
        <p:spPr>
          <a:xfrm>
            <a:off x="9129241" y="7945438"/>
            <a:ext cx="5476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✅ (10+10)</a:t>
            </a:r>
            <a:endParaRPr lang="en-US" sz="1600" dirty="0"/>
          </a:p>
        </p:txBody>
      </p:sp>
      <p:sp>
        <p:nvSpPr>
          <p:cNvPr id="57" name="Text 54"/>
          <p:cNvSpPr/>
          <p:nvPr/>
        </p:nvSpPr>
        <p:spPr>
          <a:xfrm>
            <a:off x="10945440" y="7945438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✅</a:t>
            </a:r>
            <a:endParaRPr lang="en-US" sz="1600" dirty="0"/>
          </a:p>
        </p:txBody>
      </p:sp>
      <p:sp>
        <p:nvSpPr>
          <p:cNvPr id="58" name="Shape 55"/>
          <p:cNvSpPr/>
          <p:nvPr/>
        </p:nvSpPr>
        <p:spPr>
          <a:xfrm>
            <a:off x="349250" y="8477250"/>
            <a:ext cx="11493500" cy="15875"/>
          </a:xfrm>
          <a:custGeom>
            <a:avLst/>
            <a:gdLst/>
            <a:ahLst/>
            <a:cxnLst/>
            <a:rect l="l" t="t" r="r" b="b"/>
            <a:pathLst>
              <a:path w="11493500" h="15875">
                <a:moveTo>
                  <a:pt x="0" y="0"/>
                </a:moveTo>
                <a:lnTo>
                  <a:pt x="11493500" y="0"/>
                </a:lnTo>
                <a:lnTo>
                  <a:pt x="11493500" y="15875"/>
                </a:lnTo>
                <a:lnTo>
                  <a:pt x="0" y="158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9" name="Shape 56"/>
          <p:cNvSpPr/>
          <p:nvPr/>
        </p:nvSpPr>
        <p:spPr>
          <a:xfrm>
            <a:off x="349250" y="8183563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  <a:ln/>
        </p:spPr>
      </p:sp>
      <p:sp>
        <p:nvSpPr>
          <p:cNvPr id="60" name="Shape 57"/>
          <p:cNvSpPr/>
          <p:nvPr/>
        </p:nvSpPr>
        <p:spPr>
          <a:xfrm>
            <a:off x="1988344" y="818356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61" name="Text 58"/>
          <p:cNvSpPr/>
          <p:nvPr/>
        </p:nvSpPr>
        <p:spPr>
          <a:xfrm>
            <a:off x="412750" y="8247062"/>
            <a:ext cx="992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Financial Modeling</a:t>
            </a:r>
            <a:endParaRPr lang="en-US" sz="1600" dirty="0"/>
          </a:p>
        </p:txBody>
      </p:sp>
      <p:sp>
        <p:nvSpPr>
          <p:cNvPr id="62" name="Shape 59"/>
          <p:cNvSpPr/>
          <p:nvPr/>
        </p:nvSpPr>
        <p:spPr>
          <a:xfrm>
            <a:off x="3630166" y="818356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63" name="Text 60"/>
          <p:cNvSpPr/>
          <p:nvPr/>
        </p:nvSpPr>
        <p:spPr>
          <a:xfrm>
            <a:off x="2669977" y="8247062"/>
            <a:ext cx="333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Basic</a:t>
            </a:r>
            <a:endParaRPr lang="en-US" sz="1600" dirty="0"/>
          </a:p>
        </p:txBody>
      </p:sp>
      <p:sp>
        <p:nvSpPr>
          <p:cNvPr id="64" name="Shape 61"/>
          <p:cNvSpPr/>
          <p:nvPr/>
        </p:nvSpPr>
        <p:spPr>
          <a:xfrm>
            <a:off x="5272112" y="818356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65" name="Text 62"/>
          <p:cNvSpPr/>
          <p:nvPr/>
        </p:nvSpPr>
        <p:spPr>
          <a:xfrm>
            <a:off x="4166443" y="8247062"/>
            <a:ext cx="619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Sometimes</a:t>
            </a:r>
            <a:endParaRPr lang="en-US" sz="1600" dirty="0"/>
          </a:p>
        </p:txBody>
      </p:sp>
      <p:sp>
        <p:nvSpPr>
          <p:cNvPr id="66" name="Shape 63"/>
          <p:cNvSpPr/>
          <p:nvPr/>
        </p:nvSpPr>
        <p:spPr>
          <a:xfrm>
            <a:off x="6914059" y="818356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67" name="Text 64"/>
          <p:cNvSpPr/>
          <p:nvPr/>
        </p:nvSpPr>
        <p:spPr>
          <a:xfrm>
            <a:off x="6015633" y="8247062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✅</a:t>
            </a:r>
            <a:endParaRPr lang="en-US" sz="1600" dirty="0"/>
          </a:p>
        </p:txBody>
      </p:sp>
      <p:sp>
        <p:nvSpPr>
          <p:cNvPr id="68" name="Shape 65"/>
          <p:cNvSpPr/>
          <p:nvPr/>
        </p:nvSpPr>
        <p:spPr>
          <a:xfrm>
            <a:off x="8556005" y="818356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69" name="Text 66"/>
          <p:cNvSpPr/>
          <p:nvPr/>
        </p:nvSpPr>
        <p:spPr>
          <a:xfrm>
            <a:off x="7657579" y="8247062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❌</a:t>
            </a:r>
            <a:endParaRPr lang="en-US" sz="1600" dirty="0"/>
          </a:p>
        </p:txBody>
      </p:sp>
      <p:sp>
        <p:nvSpPr>
          <p:cNvPr id="70" name="Shape 67"/>
          <p:cNvSpPr/>
          <p:nvPr/>
        </p:nvSpPr>
        <p:spPr>
          <a:xfrm>
            <a:off x="8558857" y="8183563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71" name="Shape 68"/>
          <p:cNvSpPr/>
          <p:nvPr/>
        </p:nvSpPr>
        <p:spPr>
          <a:xfrm>
            <a:off x="10197951" y="818356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72" name="Text 69"/>
          <p:cNvSpPr/>
          <p:nvPr/>
        </p:nvSpPr>
        <p:spPr>
          <a:xfrm>
            <a:off x="8968011" y="8247062"/>
            <a:ext cx="873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✅ (3 scenarios)</a:t>
            </a:r>
            <a:endParaRPr lang="en-US" sz="1600" dirty="0"/>
          </a:p>
        </p:txBody>
      </p:sp>
      <p:sp>
        <p:nvSpPr>
          <p:cNvPr id="73" name="Text 70"/>
          <p:cNvSpPr/>
          <p:nvPr/>
        </p:nvSpPr>
        <p:spPr>
          <a:xfrm>
            <a:off x="10945440" y="8247062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✅</a:t>
            </a:r>
            <a:endParaRPr lang="en-US" sz="1600" dirty="0"/>
          </a:p>
        </p:txBody>
      </p:sp>
      <p:sp>
        <p:nvSpPr>
          <p:cNvPr id="74" name="Shape 71"/>
          <p:cNvSpPr/>
          <p:nvPr/>
        </p:nvSpPr>
        <p:spPr>
          <a:xfrm>
            <a:off x="349250" y="8778875"/>
            <a:ext cx="11493500" cy="15875"/>
          </a:xfrm>
          <a:custGeom>
            <a:avLst/>
            <a:gdLst/>
            <a:ahLst/>
            <a:cxnLst/>
            <a:rect l="l" t="t" r="r" b="b"/>
            <a:pathLst>
              <a:path w="11493500" h="15875">
                <a:moveTo>
                  <a:pt x="0" y="0"/>
                </a:moveTo>
                <a:lnTo>
                  <a:pt x="11493500" y="0"/>
                </a:lnTo>
                <a:lnTo>
                  <a:pt x="11493500" y="15875"/>
                </a:lnTo>
                <a:lnTo>
                  <a:pt x="0" y="158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75" name="Shape 72"/>
          <p:cNvSpPr/>
          <p:nvPr/>
        </p:nvSpPr>
        <p:spPr>
          <a:xfrm>
            <a:off x="349250" y="8485188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  <a:ln/>
        </p:spPr>
      </p:sp>
      <p:sp>
        <p:nvSpPr>
          <p:cNvPr id="76" name="Shape 73"/>
          <p:cNvSpPr/>
          <p:nvPr/>
        </p:nvSpPr>
        <p:spPr>
          <a:xfrm>
            <a:off x="1988344" y="848518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77" name="Text 74"/>
          <p:cNvSpPr/>
          <p:nvPr/>
        </p:nvSpPr>
        <p:spPr>
          <a:xfrm>
            <a:off x="412750" y="8548688"/>
            <a:ext cx="1063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Prototype Capability</a:t>
            </a:r>
            <a:endParaRPr lang="en-US" sz="1600" dirty="0"/>
          </a:p>
        </p:txBody>
      </p:sp>
      <p:sp>
        <p:nvSpPr>
          <p:cNvPr id="78" name="Shape 75"/>
          <p:cNvSpPr/>
          <p:nvPr/>
        </p:nvSpPr>
        <p:spPr>
          <a:xfrm>
            <a:off x="3630166" y="848518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79" name="Text 76"/>
          <p:cNvSpPr/>
          <p:nvPr/>
        </p:nvSpPr>
        <p:spPr>
          <a:xfrm>
            <a:off x="2731740" y="8548688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❌</a:t>
            </a:r>
            <a:endParaRPr lang="en-US" sz="1600" dirty="0"/>
          </a:p>
        </p:txBody>
      </p:sp>
      <p:sp>
        <p:nvSpPr>
          <p:cNvPr id="80" name="Shape 77"/>
          <p:cNvSpPr/>
          <p:nvPr/>
        </p:nvSpPr>
        <p:spPr>
          <a:xfrm>
            <a:off x="5272112" y="848518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81" name="Text 78"/>
          <p:cNvSpPr/>
          <p:nvPr/>
        </p:nvSpPr>
        <p:spPr>
          <a:xfrm>
            <a:off x="4166443" y="8548688"/>
            <a:ext cx="619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Sometimes</a:t>
            </a:r>
            <a:endParaRPr lang="en-US" sz="1600" dirty="0"/>
          </a:p>
        </p:txBody>
      </p:sp>
      <p:sp>
        <p:nvSpPr>
          <p:cNvPr id="82" name="Shape 79"/>
          <p:cNvSpPr/>
          <p:nvPr/>
        </p:nvSpPr>
        <p:spPr>
          <a:xfrm>
            <a:off x="6914059" y="848518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83" name="Text 80"/>
          <p:cNvSpPr/>
          <p:nvPr/>
        </p:nvSpPr>
        <p:spPr>
          <a:xfrm>
            <a:off x="6015633" y="8548688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❌</a:t>
            </a:r>
            <a:endParaRPr lang="en-US" sz="1600" dirty="0"/>
          </a:p>
        </p:txBody>
      </p:sp>
      <p:sp>
        <p:nvSpPr>
          <p:cNvPr id="84" name="Shape 81"/>
          <p:cNvSpPr/>
          <p:nvPr/>
        </p:nvSpPr>
        <p:spPr>
          <a:xfrm>
            <a:off x="8556005" y="848518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85" name="Text 82"/>
          <p:cNvSpPr/>
          <p:nvPr/>
        </p:nvSpPr>
        <p:spPr>
          <a:xfrm>
            <a:off x="7657579" y="8548688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❌</a:t>
            </a:r>
            <a:endParaRPr lang="en-US" sz="1600" dirty="0"/>
          </a:p>
        </p:txBody>
      </p:sp>
      <p:sp>
        <p:nvSpPr>
          <p:cNvPr id="86" name="Shape 83"/>
          <p:cNvSpPr/>
          <p:nvPr/>
        </p:nvSpPr>
        <p:spPr>
          <a:xfrm>
            <a:off x="8558857" y="8485188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87" name="Shape 84"/>
          <p:cNvSpPr/>
          <p:nvPr/>
        </p:nvSpPr>
        <p:spPr>
          <a:xfrm>
            <a:off x="10197951" y="848518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88" name="Text 85"/>
          <p:cNvSpPr/>
          <p:nvPr/>
        </p:nvSpPr>
        <p:spPr>
          <a:xfrm>
            <a:off x="9299525" y="8548688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✅</a:t>
            </a:r>
            <a:endParaRPr lang="en-US" sz="1600" dirty="0"/>
          </a:p>
        </p:txBody>
      </p:sp>
      <p:sp>
        <p:nvSpPr>
          <p:cNvPr id="89" name="Text 86"/>
          <p:cNvSpPr/>
          <p:nvPr/>
        </p:nvSpPr>
        <p:spPr>
          <a:xfrm>
            <a:off x="10945440" y="8548688"/>
            <a:ext cx="206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❌</a:t>
            </a:r>
            <a:endParaRPr lang="en-US" sz="1600" dirty="0"/>
          </a:p>
        </p:txBody>
      </p:sp>
      <p:sp>
        <p:nvSpPr>
          <p:cNvPr id="90" name="Shape 87"/>
          <p:cNvSpPr/>
          <p:nvPr/>
        </p:nvSpPr>
        <p:spPr>
          <a:xfrm>
            <a:off x="349250" y="9080500"/>
            <a:ext cx="11493500" cy="15875"/>
          </a:xfrm>
          <a:custGeom>
            <a:avLst/>
            <a:gdLst/>
            <a:ahLst/>
            <a:cxnLst/>
            <a:rect l="l" t="t" r="r" b="b"/>
            <a:pathLst>
              <a:path w="11493500" h="15875">
                <a:moveTo>
                  <a:pt x="0" y="0"/>
                </a:moveTo>
                <a:lnTo>
                  <a:pt x="11493500" y="0"/>
                </a:lnTo>
                <a:lnTo>
                  <a:pt x="11493500" y="15875"/>
                </a:lnTo>
                <a:lnTo>
                  <a:pt x="0" y="158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91" name="Shape 88"/>
          <p:cNvSpPr/>
          <p:nvPr/>
        </p:nvSpPr>
        <p:spPr>
          <a:xfrm>
            <a:off x="349250" y="8786813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  <a:ln/>
        </p:spPr>
      </p:sp>
      <p:sp>
        <p:nvSpPr>
          <p:cNvPr id="92" name="Shape 89"/>
          <p:cNvSpPr/>
          <p:nvPr/>
        </p:nvSpPr>
        <p:spPr>
          <a:xfrm>
            <a:off x="1988344" y="87868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93" name="Text 90"/>
          <p:cNvSpPr/>
          <p:nvPr/>
        </p:nvSpPr>
        <p:spPr>
          <a:xfrm>
            <a:off x="412750" y="8850313"/>
            <a:ext cx="587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Objectivity</a:t>
            </a:r>
            <a:endParaRPr lang="en-US" sz="1600" dirty="0"/>
          </a:p>
        </p:txBody>
      </p:sp>
      <p:sp>
        <p:nvSpPr>
          <p:cNvPr id="94" name="Shape 91"/>
          <p:cNvSpPr/>
          <p:nvPr/>
        </p:nvSpPr>
        <p:spPr>
          <a:xfrm>
            <a:off x="3630166" y="87868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95" name="Text 92"/>
          <p:cNvSpPr/>
          <p:nvPr/>
        </p:nvSpPr>
        <p:spPr>
          <a:xfrm>
            <a:off x="2692053" y="8850313"/>
            <a:ext cx="28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High</a:t>
            </a:r>
            <a:endParaRPr lang="en-US" sz="1600" dirty="0"/>
          </a:p>
        </p:txBody>
      </p:sp>
      <p:sp>
        <p:nvSpPr>
          <p:cNvPr id="96" name="Shape 93"/>
          <p:cNvSpPr/>
          <p:nvPr/>
        </p:nvSpPr>
        <p:spPr>
          <a:xfrm>
            <a:off x="5272112" y="87868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97" name="Text 94"/>
          <p:cNvSpPr/>
          <p:nvPr/>
        </p:nvSpPr>
        <p:spPr>
          <a:xfrm>
            <a:off x="4294063" y="8850313"/>
            <a:ext cx="365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Varies</a:t>
            </a:r>
            <a:endParaRPr lang="en-US" sz="1600" dirty="0"/>
          </a:p>
        </p:txBody>
      </p:sp>
      <p:sp>
        <p:nvSpPr>
          <p:cNvPr id="98" name="Shape 95"/>
          <p:cNvSpPr/>
          <p:nvPr/>
        </p:nvSpPr>
        <p:spPr>
          <a:xfrm>
            <a:off x="6914059" y="87868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99" name="Text 96"/>
          <p:cNvSpPr/>
          <p:nvPr/>
        </p:nvSpPr>
        <p:spPr>
          <a:xfrm>
            <a:off x="5698753" y="8850313"/>
            <a:ext cx="841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❌ (equity bias)</a:t>
            </a:r>
            <a:endParaRPr lang="en-US" sz="1600" dirty="0"/>
          </a:p>
        </p:txBody>
      </p:sp>
      <p:sp>
        <p:nvSpPr>
          <p:cNvPr id="100" name="Shape 97"/>
          <p:cNvSpPr/>
          <p:nvPr/>
        </p:nvSpPr>
        <p:spPr>
          <a:xfrm>
            <a:off x="8556005" y="87868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01" name="Text 98"/>
          <p:cNvSpPr/>
          <p:nvPr/>
        </p:nvSpPr>
        <p:spPr>
          <a:xfrm>
            <a:off x="7495232" y="8850313"/>
            <a:ext cx="531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Moderate</a:t>
            </a:r>
            <a:endParaRPr lang="en-US" sz="1600" dirty="0"/>
          </a:p>
        </p:txBody>
      </p:sp>
      <p:sp>
        <p:nvSpPr>
          <p:cNvPr id="102" name="Shape 99"/>
          <p:cNvSpPr/>
          <p:nvPr/>
        </p:nvSpPr>
        <p:spPr>
          <a:xfrm>
            <a:off x="8558857" y="8786813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103" name="Shape 100"/>
          <p:cNvSpPr/>
          <p:nvPr/>
        </p:nvSpPr>
        <p:spPr>
          <a:xfrm>
            <a:off x="10197951" y="8786813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04" name="Text 101"/>
          <p:cNvSpPr/>
          <p:nvPr/>
        </p:nvSpPr>
        <p:spPr>
          <a:xfrm>
            <a:off x="9023697" y="8850313"/>
            <a:ext cx="7620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✅ (no equity)</a:t>
            </a:r>
            <a:endParaRPr lang="en-US" sz="1600" dirty="0"/>
          </a:p>
        </p:txBody>
      </p:sp>
      <p:sp>
        <p:nvSpPr>
          <p:cNvPr id="105" name="Text 102"/>
          <p:cNvSpPr/>
          <p:nvPr/>
        </p:nvSpPr>
        <p:spPr>
          <a:xfrm>
            <a:off x="10628561" y="8850313"/>
            <a:ext cx="841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❌ (equity bias)</a:t>
            </a:r>
            <a:endParaRPr lang="en-US" sz="1600" dirty="0"/>
          </a:p>
        </p:txBody>
      </p:sp>
      <p:sp>
        <p:nvSpPr>
          <p:cNvPr id="106" name="Shape 103"/>
          <p:cNvSpPr/>
          <p:nvPr/>
        </p:nvSpPr>
        <p:spPr>
          <a:xfrm>
            <a:off x="349250" y="9088438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  <a:ln/>
        </p:spPr>
      </p:sp>
      <p:sp>
        <p:nvSpPr>
          <p:cNvPr id="107" name="Shape 104"/>
          <p:cNvSpPr/>
          <p:nvPr/>
        </p:nvSpPr>
        <p:spPr>
          <a:xfrm>
            <a:off x="1988344" y="908843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08" name="Text 105"/>
          <p:cNvSpPr/>
          <p:nvPr/>
        </p:nvSpPr>
        <p:spPr>
          <a:xfrm>
            <a:off x="412750" y="9151938"/>
            <a:ext cx="8890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Turnaround Time</a:t>
            </a:r>
            <a:endParaRPr lang="en-US" sz="1600" dirty="0"/>
          </a:p>
        </p:txBody>
      </p:sp>
      <p:sp>
        <p:nvSpPr>
          <p:cNvPr id="109" name="Shape 106"/>
          <p:cNvSpPr/>
          <p:nvPr/>
        </p:nvSpPr>
        <p:spPr>
          <a:xfrm>
            <a:off x="3630166" y="908843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10" name="Text 107"/>
          <p:cNvSpPr/>
          <p:nvPr/>
        </p:nvSpPr>
        <p:spPr>
          <a:xfrm>
            <a:off x="2633886" y="9151938"/>
            <a:ext cx="404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Instant</a:t>
            </a:r>
            <a:endParaRPr lang="en-US" sz="1600" dirty="0"/>
          </a:p>
        </p:txBody>
      </p:sp>
      <p:sp>
        <p:nvSpPr>
          <p:cNvPr id="111" name="Shape 108"/>
          <p:cNvSpPr/>
          <p:nvPr/>
        </p:nvSpPr>
        <p:spPr>
          <a:xfrm>
            <a:off x="5272112" y="908843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12" name="Text 109"/>
          <p:cNvSpPr/>
          <p:nvPr/>
        </p:nvSpPr>
        <p:spPr>
          <a:xfrm>
            <a:off x="4210968" y="9151938"/>
            <a:ext cx="531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1-4 weeks</a:t>
            </a:r>
            <a:endParaRPr lang="en-US" sz="1600" dirty="0"/>
          </a:p>
        </p:txBody>
      </p:sp>
      <p:sp>
        <p:nvSpPr>
          <p:cNvPr id="113" name="Shape 110"/>
          <p:cNvSpPr/>
          <p:nvPr/>
        </p:nvSpPr>
        <p:spPr>
          <a:xfrm>
            <a:off x="6914059" y="908843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14" name="Text 111"/>
          <p:cNvSpPr/>
          <p:nvPr/>
        </p:nvSpPr>
        <p:spPr>
          <a:xfrm>
            <a:off x="5904012" y="9151938"/>
            <a:ext cx="428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Months</a:t>
            </a:r>
            <a:endParaRPr lang="en-US" sz="1600" dirty="0"/>
          </a:p>
        </p:txBody>
      </p:sp>
      <p:sp>
        <p:nvSpPr>
          <p:cNvPr id="115" name="Shape 112"/>
          <p:cNvSpPr/>
          <p:nvPr/>
        </p:nvSpPr>
        <p:spPr>
          <a:xfrm>
            <a:off x="8556005" y="908843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16" name="Text 113"/>
          <p:cNvSpPr/>
          <p:nvPr/>
        </p:nvSpPr>
        <p:spPr>
          <a:xfrm>
            <a:off x="7545958" y="9151938"/>
            <a:ext cx="428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Months</a:t>
            </a:r>
            <a:endParaRPr lang="en-US" sz="1600" dirty="0"/>
          </a:p>
        </p:txBody>
      </p:sp>
      <p:sp>
        <p:nvSpPr>
          <p:cNvPr id="117" name="Shape 114"/>
          <p:cNvSpPr/>
          <p:nvPr/>
        </p:nvSpPr>
        <p:spPr>
          <a:xfrm>
            <a:off x="8558857" y="9088438"/>
            <a:ext cx="1639094" cy="285750"/>
          </a:xfrm>
          <a:custGeom>
            <a:avLst/>
            <a:gdLst/>
            <a:ahLst/>
            <a:cxnLst/>
            <a:rect l="l" t="t" r="r" b="b"/>
            <a:pathLst>
              <a:path w="1639094" h="285750">
                <a:moveTo>
                  <a:pt x="0" y="0"/>
                </a:moveTo>
                <a:lnTo>
                  <a:pt x="1639094" y="0"/>
                </a:lnTo>
                <a:lnTo>
                  <a:pt x="1639094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118" name="Shape 115"/>
          <p:cNvSpPr/>
          <p:nvPr/>
        </p:nvSpPr>
        <p:spPr>
          <a:xfrm>
            <a:off x="10197951" y="9088438"/>
            <a:ext cx="7938" cy="285750"/>
          </a:xfrm>
          <a:custGeom>
            <a:avLst/>
            <a:gdLst/>
            <a:ahLst/>
            <a:cxnLst/>
            <a:rect l="l" t="t" r="r" b="b"/>
            <a:pathLst>
              <a:path w="7938" h="285750">
                <a:moveTo>
                  <a:pt x="0" y="0"/>
                </a:moveTo>
                <a:lnTo>
                  <a:pt x="7938" y="0"/>
                </a:lnTo>
                <a:lnTo>
                  <a:pt x="793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19" name="Text 116"/>
          <p:cNvSpPr/>
          <p:nvPr/>
        </p:nvSpPr>
        <p:spPr>
          <a:xfrm>
            <a:off x="9036968" y="9151938"/>
            <a:ext cx="7302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48h - 4 weeks</a:t>
            </a:r>
            <a:endParaRPr lang="en-US" sz="1600" dirty="0"/>
          </a:p>
        </p:txBody>
      </p:sp>
      <p:sp>
        <p:nvSpPr>
          <p:cNvPr id="120" name="Text 117"/>
          <p:cNvSpPr/>
          <p:nvPr/>
        </p:nvSpPr>
        <p:spPr>
          <a:xfrm>
            <a:off x="10833819" y="9151938"/>
            <a:ext cx="428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Months</a:t>
            </a:r>
            <a:endParaRPr lang="en-US" sz="1600" dirty="0"/>
          </a:p>
        </p:txBody>
      </p:sp>
      <p:sp>
        <p:nvSpPr>
          <p:cNvPr id="121" name="Shape 118"/>
          <p:cNvSpPr/>
          <p:nvPr/>
        </p:nvSpPr>
        <p:spPr>
          <a:xfrm>
            <a:off x="329406" y="9481344"/>
            <a:ext cx="11533188" cy="341313"/>
          </a:xfrm>
          <a:custGeom>
            <a:avLst/>
            <a:gdLst/>
            <a:ahLst/>
            <a:cxnLst/>
            <a:rect l="l" t="t" r="r" b="b"/>
            <a:pathLst>
              <a:path w="11533188" h="341313">
                <a:moveTo>
                  <a:pt x="0" y="0"/>
                </a:moveTo>
                <a:lnTo>
                  <a:pt x="11533188" y="0"/>
                </a:lnTo>
                <a:lnTo>
                  <a:pt x="11533188" y="341313"/>
                </a:lnTo>
                <a:lnTo>
                  <a:pt x="0" y="341313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22" name="Text 119"/>
          <p:cNvSpPr/>
          <p:nvPr/>
        </p:nvSpPr>
        <p:spPr>
          <a:xfrm>
            <a:off x="500063" y="9556750"/>
            <a:ext cx="11191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Differentiation:</a:t>
            </a:r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Structured methodology + Rapid turnaround + Complete objectivity (no equity stake = unbiased recommendations)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2D34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85788" y="585788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>
                <a:moveTo>
                  <a:pt x="595313" y="0"/>
                </a:moveTo>
                <a:lnTo>
                  <a:pt x="595313" y="0"/>
                </a:lnTo>
                <a:cubicBezTo>
                  <a:pt x="923874" y="0"/>
                  <a:pt x="1190625" y="266751"/>
                  <a:pt x="1190625" y="595313"/>
                </a:cubicBezTo>
                <a:lnTo>
                  <a:pt x="1190625" y="595313"/>
                </a:lnTo>
                <a:cubicBezTo>
                  <a:pt x="1190625" y="923874"/>
                  <a:pt x="923874" y="1190625"/>
                  <a:pt x="595313" y="1190625"/>
                </a:cubicBezTo>
                <a:lnTo>
                  <a:pt x="595313" y="1190625"/>
                </a:lnTo>
                <a:cubicBezTo>
                  <a:pt x="266751" y="1190625"/>
                  <a:pt x="0" y="923874"/>
                  <a:pt x="0" y="595313"/>
                </a:cubicBezTo>
                <a:lnTo>
                  <a:pt x="0" y="595313"/>
                </a:lnTo>
                <a:cubicBezTo>
                  <a:pt x="0" y="266751"/>
                  <a:pt x="266751" y="0"/>
                  <a:pt x="595312" y="0"/>
                </a:cubicBezTo>
                <a:close/>
              </a:path>
            </a:pathLst>
          </a:custGeom>
          <a:solidFill>
            <a:srgbClr val="FF6B6B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2700000">
            <a:off x="10340510" y="5006504"/>
            <a:ext cx="885825" cy="885825"/>
          </a:xfrm>
          <a:custGeom>
            <a:avLst/>
            <a:gdLst/>
            <a:ahLst/>
            <a:cxnLst/>
            <a:rect l="l" t="t" r="r" b="b"/>
            <a:pathLst>
              <a:path w="885825" h="885825">
                <a:moveTo>
                  <a:pt x="0" y="0"/>
                </a:moveTo>
                <a:lnTo>
                  <a:pt x="885825" y="0"/>
                </a:lnTo>
                <a:lnTo>
                  <a:pt x="885825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015538" y="966788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733425" y="0"/>
                </a:lnTo>
                <a:lnTo>
                  <a:pt x="73342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07521" y="1847850"/>
            <a:ext cx="1381125" cy="647700"/>
          </a:xfrm>
          <a:custGeom>
            <a:avLst/>
            <a:gdLst/>
            <a:ahLst/>
            <a:cxnLst/>
            <a:rect l="l" t="t" r="r" b="b"/>
            <a:pathLst>
              <a:path w="1381125" h="647700">
                <a:moveTo>
                  <a:pt x="0" y="0"/>
                </a:moveTo>
                <a:lnTo>
                  <a:pt x="1381125" y="0"/>
                </a:lnTo>
                <a:lnTo>
                  <a:pt x="1381125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750421" y="2019300"/>
            <a:ext cx="695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ACT 5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187875" y="2819400"/>
            <a:ext cx="38195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PROOF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35301" y="3752850"/>
            <a:ext cx="4524375" cy="647700"/>
          </a:xfrm>
          <a:custGeom>
            <a:avLst/>
            <a:gdLst/>
            <a:ahLst/>
            <a:cxnLst/>
            <a:rect l="l" t="t" r="r" b="b"/>
            <a:pathLst>
              <a:path w="4524375" h="647700">
                <a:moveTo>
                  <a:pt x="0" y="0"/>
                </a:moveTo>
                <a:lnTo>
                  <a:pt x="4524375" y="0"/>
                </a:lnTo>
                <a:lnTo>
                  <a:pt x="4524375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02001" y="3924300"/>
            <a:ext cx="39909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"Numbers, limitations, and next steps"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648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FFF5F5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029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FFF5F5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410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FFF5F5"/>
            </a:solidFill>
            <a:prstDash val="solid"/>
          </a:ln>
        </p:spPr>
      </p:sp>
    </p:spTree>
  </p:cSld>
  <p:clrMapOvr>
    <a:masterClrMapping/>
  </p:clrMapOvr>
  <p:transition>
    <p:fade/>
    <p:spd val="me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2700000">
            <a:off x="10818020" y="309511"/>
            <a:ext cx="682256" cy="682256"/>
          </a:xfrm>
          <a:custGeom>
            <a:avLst/>
            <a:gdLst/>
            <a:ahLst/>
            <a:cxnLst/>
            <a:rect l="l" t="t" r="r" b="b"/>
            <a:pathLst>
              <a:path w="682256" h="682256">
                <a:moveTo>
                  <a:pt x="0" y="0"/>
                </a:moveTo>
                <a:lnTo>
                  <a:pt x="682256" y="0"/>
                </a:lnTo>
                <a:lnTo>
                  <a:pt x="682256" y="682256"/>
                </a:lnTo>
                <a:lnTo>
                  <a:pt x="0" y="682256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722128" y="5595384"/>
            <a:ext cx="540488" cy="540488"/>
          </a:xfrm>
          <a:custGeom>
            <a:avLst/>
            <a:gdLst/>
            <a:ahLst/>
            <a:cxnLst/>
            <a:rect l="l" t="t" r="r" b="b"/>
            <a:pathLst>
              <a:path w="540488" h="540488">
                <a:moveTo>
                  <a:pt x="270244" y="0"/>
                </a:moveTo>
                <a:lnTo>
                  <a:pt x="270244" y="0"/>
                </a:lnTo>
                <a:cubicBezTo>
                  <a:pt x="419396" y="0"/>
                  <a:pt x="540488" y="121092"/>
                  <a:pt x="540488" y="270244"/>
                </a:cubicBezTo>
                <a:lnTo>
                  <a:pt x="540488" y="270244"/>
                </a:lnTo>
                <a:cubicBezTo>
                  <a:pt x="540488" y="419396"/>
                  <a:pt x="419396" y="540488"/>
                  <a:pt x="270244" y="540488"/>
                </a:cubicBezTo>
                <a:lnTo>
                  <a:pt x="270244" y="540488"/>
                </a:lnTo>
                <a:cubicBezTo>
                  <a:pt x="121092" y="540488"/>
                  <a:pt x="0" y="419396"/>
                  <a:pt x="0" y="270244"/>
                </a:cubicBezTo>
                <a:lnTo>
                  <a:pt x="0" y="270244"/>
                </a:lnTo>
                <a:cubicBezTo>
                  <a:pt x="0" y="121092"/>
                  <a:pt x="121092" y="0"/>
                  <a:pt x="270244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63279" y="451884"/>
            <a:ext cx="53163" cy="407581"/>
          </a:xfrm>
          <a:custGeom>
            <a:avLst/>
            <a:gdLst/>
            <a:ahLst/>
            <a:cxnLst/>
            <a:rect l="l" t="t" r="r" b="b"/>
            <a:pathLst>
              <a:path w="53163" h="407581">
                <a:moveTo>
                  <a:pt x="0" y="0"/>
                </a:moveTo>
                <a:lnTo>
                  <a:pt x="53163" y="0"/>
                </a:lnTo>
                <a:lnTo>
                  <a:pt x="53163" y="407581"/>
                </a:lnTo>
                <a:lnTo>
                  <a:pt x="0" y="407581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67070" y="354419"/>
            <a:ext cx="3597349" cy="3189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93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Financial Projections — Year 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67070" y="708837"/>
            <a:ext cx="3553047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5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التوقعات المالية — السنة الأولى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72140" y="1045535"/>
            <a:ext cx="3721395" cy="4961860"/>
          </a:xfrm>
          <a:custGeom>
            <a:avLst/>
            <a:gdLst/>
            <a:ahLst/>
            <a:cxnLst/>
            <a:rect l="l" t="t" r="r" b="b"/>
            <a:pathLst>
              <a:path w="3721395" h="4961860">
                <a:moveTo>
                  <a:pt x="0" y="0"/>
                </a:moveTo>
                <a:lnTo>
                  <a:pt x="3721395" y="0"/>
                </a:lnTo>
                <a:lnTo>
                  <a:pt x="3721395" y="4961860"/>
                </a:lnTo>
                <a:lnTo>
                  <a:pt x="0" y="49618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389860" y="1063256"/>
            <a:ext cx="3685953" cy="407581"/>
          </a:xfrm>
          <a:custGeom>
            <a:avLst/>
            <a:gdLst/>
            <a:ahLst/>
            <a:cxnLst/>
            <a:rect l="l" t="t" r="r" b="b"/>
            <a:pathLst>
              <a:path w="3685953" h="407581">
                <a:moveTo>
                  <a:pt x="0" y="0"/>
                </a:moveTo>
                <a:lnTo>
                  <a:pt x="3685953" y="0"/>
                </a:lnTo>
                <a:lnTo>
                  <a:pt x="3685953" y="407581"/>
                </a:lnTo>
                <a:lnTo>
                  <a:pt x="0" y="407581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Shape 7"/>
          <p:cNvSpPr/>
          <p:nvPr/>
        </p:nvSpPr>
        <p:spPr>
          <a:xfrm>
            <a:off x="389860" y="1470837"/>
            <a:ext cx="3685953" cy="35442"/>
          </a:xfrm>
          <a:custGeom>
            <a:avLst/>
            <a:gdLst/>
            <a:ahLst/>
            <a:cxnLst/>
            <a:rect l="l" t="t" r="r" b="b"/>
            <a:pathLst>
              <a:path w="3685953" h="35442">
                <a:moveTo>
                  <a:pt x="0" y="0"/>
                </a:moveTo>
                <a:lnTo>
                  <a:pt x="3685953" y="0"/>
                </a:lnTo>
                <a:lnTo>
                  <a:pt x="3685953" y="35442"/>
                </a:lnTo>
                <a:lnTo>
                  <a:pt x="0" y="35442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0" name="Text 8"/>
          <p:cNvSpPr/>
          <p:nvPr/>
        </p:nvSpPr>
        <p:spPr>
          <a:xfrm>
            <a:off x="420872" y="1134140"/>
            <a:ext cx="3623930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5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Revenue Model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05047" y="1603744"/>
            <a:ext cx="3455581" cy="797442"/>
          </a:xfrm>
          <a:custGeom>
            <a:avLst/>
            <a:gdLst/>
            <a:ahLst/>
            <a:cxnLst/>
            <a:rect l="l" t="t" r="r" b="b"/>
            <a:pathLst>
              <a:path w="3455581" h="797442">
                <a:moveTo>
                  <a:pt x="0" y="0"/>
                </a:moveTo>
                <a:lnTo>
                  <a:pt x="3455581" y="0"/>
                </a:lnTo>
                <a:lnTo>
                  <a:pt x="3455581" y="797442"/>
                </a:lnTo>
                <a:lnTo>
                  <a:pt x="0" y="797442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84791" y="1683488"/>
            <a:ext cx="3366977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Quick Scan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84791" y="1896140"/>
            <a:ext cx="3358116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5K × 8 clients/mo = 40K/mo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84791" y="2073349"/>
            <a:ext cx="3375837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6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480K EGP/yr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05047" y="2489791"/>
            <a:ext cx="3455581" cy="797442"/>
          </a:xfrm>
          <a:custGeom>
            <a:avLst/>
            <a:gdLst/>
            <a:ahLst/>
            <a:cxnLst/>
            <a:rect l="l" t="t" r="r" b="b"/>
            <a:pathLst>
              <a:path w="3455581" h="797442">
                <a:moveTo>
                  <a:pt x="0" y="0"/>
                </a:moveTo>
                <a:lnTo>
                  <a:pt x="3455581" y="0"/>
                </a:lnTo>
                <a:lnTo>
                  <a:pt x="3455581" y="797442"/>
                </a:lnTo>
                <a:lnTo>
                  <a:pt x="0" y="797442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84791" y="2569535"/>
            <a:ext cx="3366977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Full Analysis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84791" y="2782186"/>
            <a:ext cx="3358116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25K × 3 clients/mo = 75K/mo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84791" y="2959395"/>
            <a:ext cx="3375837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900K EGP/yr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05047" y="3375837"/>
            <a:ext cx="3455581" cy="797442"/>
          </a:xfrm>
          <a:custGeom>
            <a:avLst/>
            <a:gdLst/>
            <a:ahLst/>
            <a:cxnLst/>
            <a:rect l="l" t="t" r="r" b="b"/>
            <a:pathLst>
              <a:path w="3455581" h="797442">
                <a:moveTo>
                  <a:pt x="0" y="0"/>
                </a:moveTo>
                <a:lnTo>
                  <a:pt x="3455581" y="0"/>
                </a:lnTo>
                <a:lnTo>
                  <a:pt x="3455581" y="797442"/>
                </a:lnTo>
                <a:lnTo>
                  <a:pt x="0" y="797442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84791" y="3455581"/>
            <a:ext cx="3366977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Launch-Ready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84791" y="3668233"/>
            <a:ext cx="3358116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7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75K × 1 client/mo = 75K/mo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84791" y="3845442"/>
            <a:ext cx="3375837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6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900K EGP/yr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05047" y="4261884"/>
            <a:ext cx="3455581" cy="797442"/>
          </a:xfrm>
          <a:custGeom>
            <a:avLst/>
            <a:gdLst/>
            <a:ahLst/>
            <a:cxnLst/>
            <a:rect l="l" t="t" r="r" b="b"/>
            <a:pathLst>
              <a:path w="3455581" h="797442">
                <a:moveTo>
                  <a:pt x="0" y="0"/>
                </a:moveTo>
                <a:lnTo>
                  <a:pt x="3455581" y="0"/>
                </a:lnTo>
                <a:lnTo>
                  <a:pt x="3455581" y="797442"/>
                </a:lnTo>
                <a:lnTo>
                  <a:pt x="0" y="7974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84791" y="4341628"/>
            <a:ext cx="3366977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Advisory Retainer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84791" y="4554279"/>
            <a:ext cx="3358116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10K × 5 clients = 50K/mo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84791" y="4731488"/>
            <a:ext cx="3375837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6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600K EGP/yr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13907" y="5156791"/>
            <a:ext cx="3437860" cy="708837"/>
          </a:xfrm>
          <a:custGeom>
            <a:avLst/>
            <a:gdLst/>
            <a:ahLst/>
            <a:cxnLst/>
            <a:rect l="l" t="t" r="r" b="b"/>
            <a:pathLst>
              <a:path w="3437860" h="708837">
                <a:moveTo>
                  <a:pt x="0" y="0"/>
                </a:moveTo>
                <a:lnTo>
                  <a:pt x="3437860" y="0"/>
                </a:lnTo>
                <a:lnTo>
                  <a:pt x="3437860" y="708837"/>
                </a:lnTo>
                <a:lnTo>
                  <a:pt x="0" y="708837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98081" y="5280837"/>
            <a:ext cx="3269512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56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Total: 2.88M EGP/yr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02512" y="5528930"/>
            <a:ext cx="3260651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6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240K EGP/mo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235302" y="1045535"/>
            <a:ext cx="3721395" cy="4961860"/>
          </a:xfrm>
          <a:custGeom>
            <a:avLst/>
            <a:gdLst/>
            <a:ahLst/>
            <a:cxnLst/>
            <a:rect l="l" t="t" r="r" b="b"/>
            <a:pathLst>
              <a:path w="3721395" h="4961860">
                <a:moveTo>
                  <a:pt x="0" y="0"/>
                </a:moveTo>
                <a:lnTo>
                  <a:pt x="3721395" y="0"/>
                </a:lnTo>
                <a:lnTo>
                  <a:pt x="3721395" y="4961860"/>
                </a:lnTo>
                <a:lnTo>
                  <a:pt x="0" y="49618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4253023" y="1063256"/>
            <a:ext cx="3685953" cy="407581"/>
          </a:xfrm>
          <a:custGeom>
            <a:avLst/>
            <a:gdLst/>
            <a:ahLst/>
            <a:cxnLst/>
            <a:rect l="l" t="t" r="r" b="b"/>
            <a:pathLst>
              <a:path w="3685953" h="407581">
                <a:moveTo>
                  <a:pt x="0" y="0"/>
                </a:moveTo>
                <a:lnTo>
                  <a:pt x="3685953" y="0"/>
                </a:lnTo>
                <a:lnTo>
                  <a:pt x="3685953" y="407581"/>
                </a:lnTo>
                <a:lnTo>
                  <a:pt x="0" y="407581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2" name="Shape 30"/>
          <p:cNvSpPr/>
          <p:nvPr/>
        </p:nvSpPr>
        <p:spPr>
          <a:xfrm>
            <a:off x="4253023" y="1470837"/>
            <a:ext cx="3685953" cy="35442"/>
          </a:xfrm>
          <a:custGeom>
            <a:avLst/>
            <a:gdLst/>
            <a:ahLst/>
            <a:cxnLst/>
            <a:rect l="l" t="t" r="r" b="b"/>
            <a:pathLst>
              <a:path w="3685953" h="35442">
                <a:moveTo>
                  <a:pt x="0" y="0"/>
                </a:moveTo>
                <a:lnTo>
                  <a:pt x="3685953" y="0"/>
                </a:lnTo>
                <a:lnTo>
                  <a:pt x="3685953" y="35442"/>
                </a:lnTo>
                <a:lnTo>
                  <a:pt x="0" y="35442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3" name="Text 31"/>
          <p:cNvSpPr/>
          <p:nvPr/>
        </p:nvSpPr>
        <p:spPr>
          <a:xfrm>
            <a:off x="4284035" y="1134140"/>
            <a:ext cx="3623930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56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Cost Structure (Monthly)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368209" y="1603744"/>
            <a:ext cx="3455581" cy="372140"/>
          </a:xfrm>
          <a:custGeom>
            <a:avLst/>
            <a:gdLst/>
            <a:ahLst/>
            <a:cxnLst/>
            <a:rect l="l" t="t" r="r" b="b"/>
            <a:pathLst>
              <a:path w="3455581" h="372140">
                <a:moveTo>
                  <a:pt x="0" y="0"/>
                </a:moveTo>
                <a:lnTo>
                  <a:pt x="3455581" y="0"/>
                </a:lnTo>
                <a:lnTo>
                  <a:pt x="3455581" y="372140"/>
                </a:lnTo>
                <a:lnTo>
                  <a:pt x="0" y="37214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447953" y="1683488"/>
            <a:ext cx="1355651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Team compensation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487093" y="1683488"/>
            <a:ext cx="327837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80K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368209" y="2064488"/>
            <a:ext cx="3455581" cy="372140"/>
          </a:xfrm>
          <a:custGeom>
            <a:avLst/>
            <a:gdLst/>
            <a:ahLst/>
            <a:cxnLst/>
            <a:rect l="l" t="t" r="r" b="b"/>
            <a:pathLst>
              <a:path w="3455581" h="372140">
                <a:moveTo>
                  <a:pt x="0" y="0"/>
                </a:moveTo>
                <a:lnTo>
                  <a:pt x="3455581" y="0"/>
                </a:lnTo>
                <a:lnTo>
                  <a:pt x="3455581" y="372140"/>
                </a:lnTo>
                <a:lnTo>
                  <a:pt x="0" y="37214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447953" y="2144233"/>
            <a:ext cx="1116419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Software &amp; tools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531257" y="2144233"/>
            <a:ext cx="283535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10K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368209" y="2525233"/>
            <a:ext cx="3455581" cy="372140"/>
          </a:xfrm>
          <a:custGeom>
            <a:avLst/>
            <a:gdLst/>
            <a:ahLst/>
            <a:cxnLst/>
            <a:rect l="l" t="t" r="r" b="b"/>
            <a:pathLst>
              <a:path w="3455581" h="372140">
                <a:moveTo>
                  <a:pt x="0" y="0"/>
                </a:moveTo>
                <a:lnTo>
                  <a:pt x="3455581" y="0"/>
                </a:lnTo>
                <a:lnTo>
                  <a:pt x="3455581" y="372140"/>
                </a:lnTo>
                <a:lnTo>
                  <a:pt x="0" y="37214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447953" y="2604977"/>
            <a:ext cx="1134140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Marketing &amp; CAC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495953" y="2604977"/>
            <a:ext cx="318977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20K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368209" y="2985977"/>
            <a:ext cx="3455581" cy="372140"/>
          </a:xfrm>
          <a:custGeom>
            <a:avLst/>
            <a:gdLst/>
            <a:ahLst/>
            <a:cxnLst/>
            <a:rect l="l" t="t" r="r" b="b"/>
            <a:pathLst>
              <a:path w="3455581" h="372140">
                <a:moveTo>
                  <a:pt x="0" y="0"/>
                </a:moveTo>
                <a:lnTo>
                  <a:pt x="3455581" y="0"/>
                </a:lnTo>
                <a:lnTo>
                  <a:pt x="3455581" y="372140"/>
                </a:lnTo>
                <a:lnTo>
                  <a:pt x="0" y="37214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4447953" y="3065721"/>
            <a:ext cx="956930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Legal &amp; admin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7576113" y="3065721"/>
            <a:ext cx="239233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5K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368209" y="3446721"/>
            <a:ext cx="3455581" cy="372140"/>
          </a:xfrm>
          <a:custGeom>
            <a:avLst/>
            <a:gdLst/>
            <a:ahLst/>
            <a:cxnLst/>
            <a:rect l="l" t="t" r="r" b="b"/>
            <a:pathLst>
              <a:path w="3455581" h="372140">
                <a:moveTo>
                  <a:pt x="0" y="0"/>
                </a:moveTo>
                <a:lnTo>
                  <a:pt x="3455581" y="0"/>
                </a:lnTo>
                <a:lnTo>
                  <a:pt x="3455581" y="372140"/>
                </a:lnTo>
                <a:lnTo>
                  <a:pt x="0" y="37214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447953" y="3526465"/>
            <a:ext cx="1275907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Contingency (10%)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7460650" y="3526465"/>
            <a:ext cx="354419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11.5K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4377070" y="4890977"/>
            <a:ext cx="3437860" cy="496186"/>
          </a:xfrm>
          <a:custGeom>
            <a:avLst/>
            <a:gdLst/>
            <a:ahLst/>
            <a:cxnLst/>
            <a:rect l="l" t="t" r="r" b="b"/>
            <a:pathLst>
              <a:path w="3437860" h="496186">
                <a:moveTo>
                  <a:pt x="0" y="0"/>
                </a:moveTo>
                <a:lnTo>
                  <a:pt x="3437860" y="0"/>
                </a:lnTo>
                <a:lnTo>
                  <a:pt x="3437860" y="496186"/>
                </a:lnTo>
                <a:lnTo>
                  <a:pt x="0" y="496186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4461244" y="5015023"/>
            <a:ext cx="3269512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56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Total: 126.5K/mo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4372640" y="5489058"/>
            <a:ext cx="3446721" cy="381000"/>
          </a:xfrm>
          <a:custGeom>
            <a:avLst/>
            <a:gdLst/>
            <a:ahLst/>
            <a:cxnLst/>
            <a:rect l="l" t="t" r="r" b="b"/>
            <a:pathLst>
              <a:path w="3446721" h="381000">
                <a:moveTo>
                  <a:pt x="0" y="0"/>
                </a:moveTo>
                <a:lnTo>
                  <a:pt x="3446721" y="0"/>
                </a:lnTo>
                <a:lnTo>
                  <a:pt x="3446721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4421372" y="5573233"/>
            <a:ext cx="3349256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Gross Margin: ~47%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098465" y="1045535"/>
            <a:ext cx="3721395" cy="4961860"/>
          </a:xfrm>
          <a:custGeom>
            <a:avLst/>
            <a:gdLst/>
            <a:ahLst/>
            <a:cxnLst/>
            <a:rect l="l" t="t" r="r" b="b"/>
            <a:pathLst>
              <a:path w="3721395" h="4961860">
                <a:moveTo>
                  <a:pt x="0" y="0"/>
                </a:moveTo>
                <a:lnTo>
                  <a:pt x="3721395" y="0"/>
                </a:lnTo>
                <a:lnTo>
                  <a:pt x="3721395" y="4961860"/>
                </a:lnTo>
                <a:lnTo>
                  <a:pt x="0" y="49618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8116186" y="1063256"/>
            <a:ext cx="3685953" cy="407581"/>
          </a:xfrm>
          <a:custGeom>
            <a:avLst/>
            <a:gdLst/>
            <a:ahLst/>
            <a:cxnLst/>
            <a:rect l="l" t="t" r="r" b="b"/>
            <a:pathLst>
              <a:path w="3685953" h="407581">
                <a:moveTo>
                  <a:pt x="0" y="0"/>
                </a:moveTo>
                <a:lnTo>
                  <a:pt x="3685953" y="0"/>
                </a:lnTo>
                <a:lnTo>
                  <a:pt x="3685953" y="407581"/>
                </a:lnTo>
                <a:lnTo>
                  <a:pt x="0" y="407581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55" name="Shape 53"/>
          <p:cNvSpPr/>
          <p:nvPr/>
        </p:nvSpPr>
        <p:spPr>
          <a:xfrm>
            <a:off x="8116186" y="1470837"/>
            <a:ext cx="3685953" cy="35442"/>
          </a:xfrm>
          <a:custGeom>
            <a:avLst/>
            <a:gdLst/>
            <a:ahLst/>
            <a:cxnLst/>
            <a:rect l="l" t="t" r="r" b="b"/>
            <a:pathLst>
              <a:path w="3685953" h="35442">
                <a:moveTo>
                  <a:pt x="0" y="0"/>
                </a:moveTo>
                <a:lnTo>
                  <a:pt x="3685953" y="0"/>
                </a:lnTo>
                <a:lnTo>
                  <a:pt x="3685953" y="35442"/>
                </a:lnTo>
                <a:lnTo>
                  <a:pt x="0" y="35442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6" name="Text 54"/>
          <p:cNvSpPr/>
          <p:nvPr/>
        </p:nvSpPr>
        <p:spPr>
          <a:xfrm>
            <a:off x="8147198" y="1134140"/>
            <a:ext cx="3623930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5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Unit Economics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8231372" y="1603744"/>
            <a:ext cx="3455581" cy="584791"/>
          </a:xfrm>
          <a:custGeom>
            <a:avLst/>
            <a:gdLst/>
            <a:ahLst/>
            <a:cxnLst/>
            <a:rect l="l" t="t" r="r" b="b"/>
            <a:pathLst>
              <a:path w="3455581" h="584791">
                <a:moveTo>
                  <a:pt x="0" y="0"/>
                </a:moveTo>
                <a:lnTo>
                  <a:pt x="3455581" y="0"/>
                </a:lnTo>
                <a:lnTo>
                  <a:pt x="3455581" y="584791"/>
                </a:lnTo>
                <a:lnTo>
                  <a:pt x="0" y="584791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8311116" y="1683488"/>
            <a:ext cx="3358116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Customer Acquisition Cost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8311116" y="1860698"/>
            <a:ext cx="3384698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~3,000 EGP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231372" y="2277140"/>
            <a:ext cx="3455581" cy="726558"/>
          </a:xfrm>
          <a:custGeom>
            <a:avLst/>
            <a:gdLst/>
            <a:ahLst/>
            <a:cxnLst/>
            <a:rect l="l" t="t" r="r" b="b"/>
            <a:pathLst>
              <a:path w="3455581" h="726558">
                <a:moveTo>
                  <a:pt x="0" y="0"/>
                </a:moveTo>
                <a:lnTo>
                  <a:pt x="3455581" y="0"/>
                </a:lnTo>
                <a:lnTo>
                  <a:pt x="3455581" y="726558"/>
                </a:lnTo>
                <a:lnTo>
                  <a:pt x="0" y="726558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8311116" y="2356884"/>
            <a:ext cx="3358116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7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Lifetime Value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8311116" y="2534093"/>
            <a:ext cx="3384698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5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~45,000 EGP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8311116" y="2782186"/>
            <a:ext cx="3349256" cy="1417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7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(avg 1.8 services/client)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8231372" y="3092302"/>
            <a:ext cx="3455581" cy="726558"/>
          </a:xfrm>
          <a:custGeom>
            <a:avLst/>
            <a:gdLst/>
            <a:ahLst/>
            <a:cxnLst/>
            <a:rect l="l" t="t" r="r" b="b"/>
            <a:pathLst>
              <a:path w="3455581" h="726558">
                <a:moveTo>
                  <a:pt x="0" y="0"/>
                </a:moveTo>
                <a:lnTo>
                  <a:pt x="3455581" y="0"/>
                </a:lnTo>
                <a:lnTo>
                  <a:pt x="3455581" y="726558"/>
                </a:lnTo>
                <a:lnTo>
                  <a:pt x="0" y="726558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8311116" y="3172047"/>
            <a:ext cx="3358116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LTV:CAC Ratio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8311116" y="3349256"/>
            <a:ext cx="3384698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5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15:1 ✅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8311116" y="3597349"/>
            <a:ext cx="3349256" cy="1417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(Healthy &gt; 3:1)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8231372" y="3907465"/>
            <a:ext cx="3455581" cy="726558"/>
          </a:xfrm>
          <a:custGeom>
            <a:avLst/>
            <a:gdLst/>
            <a:ahLst/>
            <a:cxnLst/>
            <a:rect l="l" t="t" r="r" b="b"/>
            <a:pathLst>
              <a:path w="3455581" h="726558">
                <a:moveTo>
                  <a:pt x="0" y="0"/>
                </a:moveTo>
                <a:lnTo>
                  <a:pt x="3455581" y="0"/>
                </a:lnTo>
                <a:lnTo>
                  <a:pt x="3455581" y="726558"/>
                </a:lnTo>
                <a:lnTo>
                  <a:pt x="0" y="7265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8311116" y="3987209"/>
            <a:ext cx="3358116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Break-even Point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8311116" y="4164419"/>
            <a:ext cx="3384698" cy="248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5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Month 4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8311116" y="4412512"/>
            <a:ext cx="3349256" cy="1417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7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(Base scenario)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8235802" y="4975151"/>
            <a:ext cx="3446721" cy="381000"/>
          </a:xfrm>
          <a:custGeom>
            <a:avLst/>
            <a:gdLst/>
            <a:ahLst/>
            <a:cxnLst/>
            <a:rect l="l" t="t" r="r" b="b"/>
            <a:pathLst>
              <a:path w="3446721" h="381000">
                <a:moveTo>
                  <a:pt x="0" y="0"/>
                </a:moveTo>
                <a:lnTo>
                  <a:pt x="3446721" y="0"/>
                </a:lnTo>
                <a:lnTo>
                  <a:pt x="3446721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8284535" y="5059326"/>
            <a:ext cx="3349256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6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 Scenarios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8226942" y="5444756"/>
            <a:ext cx="1125279" cy="434163"/>
          </a:xfrm>
          <a:custGeom>
            <a:avLst/>
            <a:gdLst/>
            <a:ahLst/>
            <a:cxnLst/>
            <a:rect l="l" t="t" r="r" b="b"/>
            <a:pathLst>
              <a:path w="1125279" h="434163">
                <a:moveTo>
                  <a:pt x="0" y="0"/>
                </a:moveTo>
                <a:lnTo>
                  <a:pt x="1125279" y="0"/>
                </a:lnTo>
                <a:lnTo>
                  <a:pt x="1125279" y="434163"/>
                </a:lnTo>
                <a:lnTo>
                  <a:pt x="0" y="43416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12700">
            <a:solidFill>
              <a:srgbClr val="2D3436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8235802" y="5484628"/>
            <a:ext cx="1107558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77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Pessimistic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8235802" y="5661837"/>
            <a:ext cx="1107558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77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-6.5K/mo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9396523" y="5444756"/>
            <a:ext cx="1125279" cy="434163"/>
          </a:xfrm>
          <a:custGeom>
            <a:avLst/>
            <a:gdLst/>
            <a:ahLst/>
            <a:cxnLst/>
            <a:rect l="l" t="t" r="r" b="b"/>
            <a:pathLst>
              <a:path w="1125279" h="434163">
                <a:moveTo>
                  <a:pt x="0" y="0"/>
                </a:moveTo>
                <a:lnTo>
                  <a:pt x="1125279" y="0"/>
                </a:lnTo>
                <a:lnTo>
                  <a:pt x="1125279" y="434163"/>
                </a:lnTo>
                <a:lnTo>
                  <a:pt x="0" y="434163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12700">
            <a:solidFill>
              <a:srgbClr val="2D3436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9405384" y="5484628"/>
            <a:ext cx="1107558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77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Base</a:t>
            </a:r>
            <a:endParaRPr lang="en-US" sz="1600" dirty="0"/>
          </a:p>
        </p:txBody>
      </p:sp>
      <p:sp>
        <p:nvSpPr>
          <p:cNvPr id="79" name="Text 77"/>
          <p:cNvSpPr/>
          <p:nvPr/>
        </p:nvSpPr>
        <p:spPr>
          <a:xfrm>
            <a:off x="9405384" y="5661837"/>
            <a:ext cx="1107558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7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+113.5K/mo</a:t>
            </a:r>
            <a:endParaRPr lang="en-US" sz="1600" dirty="0"/>
          </a:p>
        </p:txBody>
      </p:sp>
      <p:sp>
        <p:nvSpPr>
          <p:cNvPr id="80" name="Shape 78"/>
          <p:cNvSpPr/>
          <p:nvPr/>
        </p:nvSpPr>
        <p:spPr>
          <a:xfrm>
            <a:off x="10566105" y="5444756"/>
            <a:ext cx="1125279" cy="434163"/>
          </a:xfrm>
          <a:custGeom>
            <a:avLst/>
            <a:gdLst/>
            <a:ahLst/>
            <a:cxnLst/>
            <a:rect l="l" t="t" r="r" b="b"/>
            <a:pathLst>
              <a:path w="1125279" h="434163">
                <a:moveTo>
                  <a:pt x="0" y="0"/>
                </a:moveTo>
                <a:lnTo>
                  <a:pt x="1125279" y="0"/>
                </a:lnTo>
                <a:lnTo>
                  <a:pt x="1125279" y="434163"/>
                </a:lnTo>
                <a:lnTo>
                  <a:pt x="0" y="434163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12700">
            <a:solidFill>
              <a:srgbClr val="2D3436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10574965" y="5484628"/>
            <a:ext cx="1107558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77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Optimistic</a:t>
            </a:r>
            <a:endParaRPr lang="en-US" sz="1600" dirty="0"/>
          </a:p>
        </p:txBody>
      </p:sp>
      <p:sp>
        <p:nvSpPr>
          <p:cNvPr id="82" name="Text 80"/>
          <p:cNvSpPr/>
          <p:nvPr/>
        </p:nvSpPr>
        <p:spPr>
          <a:xfrm>
            <a:off x="10574965" y="5661837"/>
            <a:ext cx="1107558" cy="17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7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+233.5K/mo</a:t>
            </a:r>
            <a:endParaRPr lang="en-US" sz="1600" dirty="0"/>
          </a:p>
        </p:txBody>
      </p:sp>
      <p:sp>
        <p:nvSpPr>
          <p:cNvPr id="83" name="Shape 81"/>
          <p:cNvSpPr/>
          <p:nvPr/>
        </p:nvSpPr>
        <p:spPr>
          <a:xfrm>
            <a:off x="367709" y="6109291"/>
            <a:ext cx="11456581" cy="381000"/>
          </a:xfrm>
          <a:custGeom>
            <a:avLst/>
            <a:gdLst/>
            <a:ahLst/>
            <a:cxnLst/>
            <a:rect l="l" t="t" r="r" b="b"/>
            <a:pathLst>
              <a:path w="11456581" h="381000">
                <a:moveTo>
                  <a:pt x="0" y="0"/>
                </a:moveTo>
                <a:lnTo>
                  <a:pt x="11456581" y="0"/>
                </a:lnTo>
                <a:lnTo>
                  <a:pt x="11456581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558209" y="6193465"/>
            <a:ext cx="11075581" cy="21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Critical Variable:</a:t>
            </a:r>
            <a:pPr algn="ctr">
              <a:lnSpc>
                <a:spcPct val="130000"/>
              </a:lnSpc>
            </a:pPr>
            <a:r>
              <a:rPr lang="en-US" sz="1116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Quick Scan to Full Analysis conversion rate. If &gt;30% → profitability Month 3. If &lt;15% → break-even extends to Month 8.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36376" y="364793"/>
            <a:ext cx="536202" cy="536202"/>
          </a:xfrm>
          <a:custGeom>
            <a:avLst/>
            <a:gdLst/>
            <a:ahLst/>
            <a:cxnLst/>
            <a:rect l="l" t="t" r="r" b="b"/>
            <a:pathLst>
              <a:path w="536202" h="536202">
                <a:moveTo>
                  <a:pt x="0" y="0"/>
                </a:moveTo>
                <a:lnTo>
                  <a:pt x="536202" y="0"/>
                </a:lnTo>
                <a:lnTo>
                  <a:pt x="536202" y="536202"/>
                </a:lnTo>
                <a:lnTo>
                  <a:pt x="0" y="536202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0597" y="5849875"/>
            <a:ext cx="465880" cy="465880"/>
          </a:xfrm>
          <a:custGeom>
            <a:avLst/>
            <a:gdLst/>
            <a:ahLst/>
            <a:cxnLst/>
            <a:rect l="l" t="t" r="r" b="b"/>
            <a:pathLst>
              <a:path w="465880" h="465880">
                <a:moveTo>
                  <a:pt x="232940" y="0"/>
                </a:moveTo>
                <a:lnTo>
                  <a:pt x="232940" y="0"/>
                </a:lnTo>
                <a:cubicBezTo>
                  <a:pt x="361503" y="0"/>
                  <a:pt x="465880" y="104377"/>
                  <a:pt x="465880" y="232940"/>
                </a:cubicBezTo>
                <a:lnTo>
                  <a:pt x="465880" y="232940"/>
                </a:lnTo>
                <a:cubicBezTo>
                  <a:pt x="465880" y="361503"/>
                  <a:pt x="361503" y="465880"/>
                  <a:pt x="232940" y="465880"/>
                </a:cubicBezTo>
                <a:lnTo>
                  <a:pt x="232940" y="465880"/>
                </a:lnTo>
                <a:cubicBezTo>
                  <a:pt x="104377" y="465880"/>
                  <a:pt x="0" y="361503"/>
                  <a:pt x="0" y="232940"/>
                </a:cubicBezTo>
                <a:lnTo>
                  <a:pt x="0" y="232940"/>
                </a:lnTo>
                <a:cubicBezTo>
                  <a:pt x="0" y="104377"/>
                  <a:pt x="104377" y="0"/>
                  <a:pt x="232940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60398" y="448300"/>
            <a:ext cx="52741" cy="404349"/>
          </a:xfrm>
          <a:custGeom>
            <a:avLst/>
            <a:gdLst/>
            <a:ahLst/>
            <a:cxnLst/>
            <a:rect l="l" t="t" r="r" b="b"/>
            <a:pathLst>
              <a:path w="52741" h="404349">
                <a:moveTo>
                  <a:pt x="0" y="0"/>
                </a:moveTo>
                <a:lnTo>
                  <a:pt x="52741" y="0"/>
                </a:lnTo>
                <a:lnTo>
                  <a:pt x="52741" y="404349"/>
                </a:lnTo>
                <a:lnTo>
                  <a:pt x="0" y="404349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62572" y="351608"/>
            <a:ext cx="2417304" cy="3164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7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Market Opportunity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62572" y="703216"/>
            <a:ext cx="2373353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4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فرصة السوق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69188" y="1037243"/>
            <a:ext cx="11453624" cy="3269952"/>
          </a:xfrm>
          <a:custGeom>
            <a:avLst/>
            <a:gdLst/>
            <a:ahLst/>
            <a:cxnLst/>
            <a:rect l="l" t="t" r="r" b="b"/>
            <a:pathLst>
              <a:path w="11453624" h="3269952">
                <a:moveTo>
                  <a:pt x="0" y="0"/>
                </a:moveTo>
                <a:lnTo>
                  <a:pt x="11453624" y="0"/>
                </a:lnTo>
                <a:lnTo>
                  <a:pt x="11453624" y="3269952"/>
                </a:lnTo>
                <a:lnTo>
                  <a:pt x="0" y="32699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189786" y="1195466"/>
            <a:ext cx="1889892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TAM / SAM / SOM Analysis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2736635" y="1564655"/>
            <a:ext cx="6715709" cy="738376"/>
          </a:xfrm>
          <a:custGeom>
            <a:avLst/>
            <a:gdLst/>
            <a:ahLst/>
            <a:cxnLst/>
            <a:rect l="l" t="t" r="r" b="b"/>
            <a:pathLst>
              <a:path w="6715709" h="738376">
                <a:moveTo>
                  <a:pt x="0" y="0"/>
                </a:moveTo>
                <a:lnTo>
                  <a:pt x="6715709" y="0"/>
                </a:lnTo>
                <a:lnTo>
                  <a:pt x="6715709" y="738376"/>
                </a:lnTo>
                <a:lnTo>
                  <a:pt x="0" y="738376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842117" y="1687717"/>
            <a:ext cx="6504744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TAM: ~50B EGP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859698" y="1969004"/>
            <a:ext cx="646958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Total Addressable Market — Egypt SME consulting market (Euromonitor, 2023)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411694" y="2373353"/>
            <a:ext cx="5362019" cy="738376"/>
          </a:xfrm>
          <a:custGeom>
            <a:avLst/>
            <a:gdLst/>
            <a:ahLst/>
            <a:cxnLst/>
            <a:rect l="l" t="t" r="r" b="b"/>
            <a:pathLst>
              <a:path w="5362019" h="738376">
                <a:moveTo>
                  <a:pt x="0" y="0"/>
                </a:moveTo>
                <a:lnTo>
                  <a:pt x="5362019" y="0"/>
                </a:lnTo>
                <a:lnTo>
                  <a:pt x="5362019" y="738376"/>
                </a:lnTo>
                <a:lnTo>
                  <a:pt x="0" y="738376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517177" y="2496415"/>
            <a:ext cx="5151054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SAM: ~2B EGP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534757" y="2777702"/>
            <a:ext cx="511589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Serviceable Available Market — Idea-stage + early-stage segment (GAFI data)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086754" y="3182050"/>
            <a:ext cx="4017119" cy="949341"/>
          </a:xfrm>
          <a:custGeom>
            <a:avLst/>
            <a:gdLst/>
            <a:ahLst/>
            <a:cxnLst/>
            <a:rect l="l" t="t" r="r" b="b"/>
            <a:pathLst>
              <a:path w="4017119" h="949341">
                <a:moveTo>
                  <a:pt x="0" y="0"/>
                </a:moveTo>
                <a:lnTo>
                  <a:pt x="4017119" y="0"/>
                </a:lnTo>
                <a:lnTo>
                  <a:pt x="4017119" y="949341"/>
                </a:lnTo>
                <a:lnTo>
                  <a:pt x="0" y="949341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92236" y="3305113"/>
            <a:ext cx="3806154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61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SOM: ~30M EGP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209817" y="3586399"/>
            <a:ext cx="3770994" cy="421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Serviceable Obtainable Market — Year 1 target (12-15 clients/month)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69188" y="4447839"/>
            <a:ext cx="11453624" cy="1564655"/>
          </a:xfrm>
          <a:custGeom>
            <a:avLst/>
            <a:gdLst/>
            <a:ahLst/>
            <a:cxnLst/>
            <a:rect l="l" t="t" r="r" b="b"/>
            <a:pathLst>
              <a:path w="11453624" h="1564655">
                <a:moveTo>
                  <a:pt x="0" y="0"/>
                </a:moveTo>
                <a:lnTo>
                  <a:pt x="11453624" y="0"/>
                </a:lnTo>
                <a:lnTo>
                  <a:pt x="11453624" y="1564655"/>
                </a:lnTo>
                <a:lnTo>
                  <a:pt x="0" y="15646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52695" y="4570901"/>
            <a:ext cx="11286610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4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Supporting Market Data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05436" y="4900534"/>
            <a:ext cx="3639141" cy="975712"/>
          </a:xfrm>
          <a:custGeom>
            <a:avLst/>
            <a:gdLst/>
            <a:ahLst/>
            <a:cxnLst/>
            <a:rect l="l" t="t" r="r" b="b"/>
            <a:pathLst>
              <a:path w="3639141" h="975712">
                <a:moveTo>
                  <a:pt x="0" y="0"/>
                </a:moveTo>
                <a:lnTo>
                  <a:pt x="3639141" y="0"/>
                </a:lnTo>
                <a:lnTo>
                  <a:pt x="3639141" y="975712"/>
                </a:lnTo>
                <a:lnTo>
                  <a:pt x="0" y="975712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58177" y="5019201"/>
            <a:ext cx="3533658" cy="3164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7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500+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88943" y="5335648"/>
            <a:ext cx="3472127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Startups launched in Egypt 2023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93338" y="5581774"/>
            <a:ext cx="3463337" cy="1758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(MAGNiTT MENA Venture Report)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275331" y="4900534"/>
            <a:ext cx="3639141" cy="975712"/>
          </a:xfrm>
          <a:custGeom>
            <a:avLst/>
            <a:gdLst/>
            <a:ahLst/>
            <a:cxnLst/>
            <a:rect l="l" t="t" r="r" b="b"/>
            <a:pathLst>
              <a:path w="3639141" h="975712">
                <a:moveTo>
                  <a:pt x="0" y="0"/>
                </a:moveTo>
                <a:lnTo>
                  <a:pt x="3639141" y="0"/>
                </a:lnTo>
                <a:lnTo>
                  <a:pt x="3639141" y="975712"/>
                </a:lnTo>
                <a:lnTo>
                  <a:pt x="0" y="975712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328072" y="5019201"/>
            <a:ext cx="3533658" cy="3164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76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73%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358838" y="5335648"/>
            <a:ext cx="3472127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Of entrepreneurs lack validation resources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363233" y="5581774"/>
            <a:ext cx="3463337" cy="1758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9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(TIEC Survey, 2022)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8045363" y="4900534"/>
            <a:ext cx="3639141" cy="975712"/>
          </a:xfrm>
          <a:custGeom>
            <a:avLst/>
            <a:gdLst/>
            <a:ahLst/>
            <a:cxnLst/>
            <a:rect l="l" t="t" r="r" b="b"/>
            <a:pathLst>
              <a:path w="3639141" h="975712">
                <a:moveTo>
                  <a:pt x="0" y="0"/>
                </a:moveTo>
                <a:lnTo>
                  <a:pt x="3639141" y="0"/>
                </a:lnTo>
                <a:lnTo>
                  <a:pt x="3639141" y="975712"/>
                </a:lnTo>
                <a:lnTo>
                  <a:pt x="0" y="975712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8098104" y="5019201"/>
            <a:ext cx="3533658" cy="3164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76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12%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8128870" y="5335648"/>
            <a:ext cx="3472127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CAGR market growth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133265" y="5581774"/>
            <a:ext cx="3463337" cy="1758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9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(Mordor Intelligence, 2023)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64793" y="6113580"/>
            <a:ext cx="11462414" cy="377978"/>
          </a:xfrm>
          <a:custGeom>
            <a:avLst/>
            <a:gdLst/>
            <a:ahLst/>
            <a:cxnLst/>
            <a:rect l="l" t="t" r="r" b="b"/>
            <a:pathLst>
              <a:path w="11462414" h="377978">
                <a:moveTo>
                  <a:pt x="0" y="0"/>
                </a:moveTo>
                <a:lnTo>
                  <a:pt x="11462414" y="0"/>
                </a:lnTo>
                <a:lnTo>
                  <a:pt x="11462414" y="377978"/>
                </a:lnTo>
                <a:lnTo>
                  <a:pt x="0" y="377978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53782" y="6197087"/>
            <a:ext cx="11084435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Strong Latent Demand:</a:t>
            </a:r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73% of Egyptian entrepreneurs self-report lacking adequate resources for idea validation before launching.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2700000">
            <a:off x="10714972" y="332724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733425" y="0"/>
                </a:lnTo>
                <a:lnTo>
                  <a:pt x="73342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776288" y="550068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0"/>
                </a:moveTo>
                <a:lnTo>
                  <a:pt x="581025" y="0"/>
                </a:lnTo>
                <a:lnTo>
                  <a:pt x="5810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90525" y="485775"/>
            <a:ext cx="57150" cy="438150"/>
          </a:xfrm>
          <a:custGeom>
            <a:avLst/>
            <a:gdLst/>
            <a:ahLst/>
            <a:cxnLst/>
            <a:rect l="l" t="t" r="r" b="b"/>
            <a:pathLst>
              <a:path w="57150" h="438150">
                <a:moveTo>
                  <a:pt x="0" y="0"/>
                </a:moveTo>
                <a:lnTo>
                  <a:pt x="57150" y="0"/>
                </a:lnTo>
                <a:lnTo>
                  <a:pt x="571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09600" y="381000"/>
            <a:ext cx="32194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 We Don't Know Yet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09600" y="762000"/>
            <a:ext cx="3171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ما لا نعرفه بعد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00050" y="1123950"/>
            <a:ext cx="3667125" cy="4648200"/>
          </a:xfrm>
          <a:custGeom>
            <a:avLst/>
            <a:gdLst/>
            <a:ahLst/>
            <a:cxnLst/>
            <a:rect l="l" t="t" r="r" b="b"/>
            <a:pathLst>
              <a:path w="3667125" h="4648200">
                <a:moveTo>
                  <a:pt x="0" y="0"/>
                </a:moveTo>
                <a:lnTo>
                  <a:pt x="3667125" y="0"/>
                </a:lnTo>
                <a:lnTo>
                  <a:pt x="3667125" y="4648200"/>
                </a:ln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19100" y="1143000"/>
            <a:ext cx="3629025" cy="1123950"/>
          </a:xfrm>
          <a:custGeom>
            <a:avLst/>
            <a:gdLst/>
            <a:ahLst/>
            <a:cxnLst/>
            <a:rect l="l" t="t" r="r" b="b"/>
            <a:pathLst>
              <a:path w="3629025" h="1123950">
                <a:moveTo>
                  <a:pt x="0" y="0"/>
                </a:moveTo>
                <a:lnTo>
                  <a:pt x="3629025" y="0"/>
                </a:lnTo>
                <a:lnTo>
                  <a:pt x="3629025" y="1123950"/>
                </a:lnTo>
                <a:lnTo>
                  <a:pt x="0" y="11239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9" name="Shape 7"/>
          <p:cNvSpPr/>
          <p:nvPr/>
        </p:nvSpPr>
        <p:spPr>
          <a:xfrm>
            <a:off x="419100" y="2266950"/>
            <a:ext cx="3629025" cy="38100"/>
          </a:xfrm>
          <a:custGeom>
            <a:avLst/>
            <a:gdLst/>
            <a:ahLst/>
            <a:cxnLst/>
            <a:rect l="l" t="t" r="r" b="b"/>
            <a:pathLst>
              <a:path w="3629025" h="38100">
                <a:moveTo>
                  <a:pt x="0" y="0"/>
                </a:moveTo>
                <a:lnTo>
                  <a:pt x="3629025" y="0"/>
                </a:lnTo>
                <a:lnTo>
                  <a:pt x="362902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0" name="Shape 8"/>
          <p:cNvSpPr/>
          <p:nvPr/>
        </p:nvSpPr>
        <p:spPr>
          <a:xfrm>
            <a:off x="1982688" y="127158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413" y="0"/>
                </a:moveTo>
                <a:lnTo>
                  <a:pt x="252413" y="0"/>
                </a:lnTo>
                <a:cubicBezTo>
                  <a:pt x="391723" y="0"/>
                  <a:pt x="504825" y="113102"/>
                  <a:pt x="504825" y="252413"/>
                </a:cubicBezTo>
                <a:lnTo>
                  <a:pt x="504825" y="252413"/>
                </a:lnTo>
                <a:cubicBezTo>
                  <a:pt x="504825" y="391723"/>
                  <a:pt x="391723" y="504825"/>
                  <a:pt x="252413" y="504825"/>
                </a:cubicBezTo>
                <a:lnTo>
                  <a:pt x="252413" y="504825"/>
                </a:lnTo>
                <a:cubicBezTo>
                  <a:pt x="113102" y="504825"/>
                  <a:pt x="0" y="391723"/>
                  <a:pt x="0" y="252413"/>
                </a:cubicBezTo>
                <a:lnTo>
                  <a:pt x="0" y="252413"/>
                </a:lnTo>
                <a:cubicBezTo>
                  <a:pt x="0" y="113102"/>
                  <a:pt x="113102" y="0"/>
                  <a:pt x="252412" y="0"/>
                </a:cubicBezTo>
                <a:close/>
              </a:path>
            </a:pathLst>
          </a:custGeom>
          <a:solidFill>
            <a:srgbClr val="FFF5F5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194322" y="1352550"/>
            <a:ext cx="228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85775" y="1866900"/>
            <a:ext cx="3495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Unproven Methodology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81025" y="2447925"/>
            <a:ext cx="3305175" cy="1790700"/>
          </a:xfrm>
          <a:custGeom>
            <a:avLst/>
            <a:gdLst/>
            <a:ahLst/>
            <a:cxnLst/>
            <a:rect l="l" t="t" r="r" b="b"/>
            <a:pathLst>
              <a:path w="3305175" h="1790700">
                <a:moveTo>
                  <a:pt x="0" y="0"/>
                </a:moveTo>
                <a:lnTo>
                  <a:pt x="3305175" y="0"/>
                </a:lnTo>
                <a:lnTo>
                  <a:pt x="3305175" y="1790700"/>
                </a:lnTo>
                <a:lnTo>
                  <a:pt x="0" y="17907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04850" y="2571750"/>
            <a:ext cx="31337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Our 10-POV framework is theoretically grounded but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lacks empirical validation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. We have not yet tested it on a real paying client.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85788" y="4376738"/>
            <a:ext cx="3295650" cy="1209675"/>
          </a:xfrm>
          <a:custGeom>
            <a:avLst/>
            <a:gdLst/>
            <a:ahLst/>
            <a:cxnLst/>
            <a:rect l="l" t="t" r="r" b="b"/>
            <a:pathLst>
              <a:path w="3295650" h="1209675">
                <a:moveTo>
                  <a:pt x="0" y="0"/>
                </a:moveTo>
                <a:lnTo>
                  <a:pt x="3295650" y="0"/>
                </a:lnTo>
                <a:lnTo>
                  <a:pt x="3295650" y="1209675"/>
                </a:lnTo>
                <a:lnTo>
                  <a:pt x="0" y="12096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14375" y="4505325"/>
            <a:ext cx="3114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Mitigation Plan: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14375" y="4772025"/>
            <a:ext cx="31146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Execute 3 pro-bono pilot projects in first month. Document results. Iterate methodology.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60800" y="1123950"/>
            <a:ext cx="3667125" cy="4648200"/>
          </a:xfrm>
          <a:custGeom>
            <a:avLst/>
            <a:gdLst/>
            <a:ahLst/>
            <a:cxnLst/>
            <a:rect l="l" t="t" r="r" b="b"/>
            <a:pathLst>
              <a:path w="3667125" h="4648200">
                <a:moveTo>
                  <a:pt x="0" y="0"/>
                </a:moveTo>
                <a:lnTo>
                  <a:pt x="3667125" y="0"/>
                </a:lnTo>
                <a:lnTo>
                  <a:pt x="3667125" y="4648200"/>
                </a:ln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279850" y="1143000"/>
            <a:ext cx="3629025" cy="1123950"/>
          </a:xfrm>
          <a:custGeom>
            <a:avLst/>
            <a:gdLst/>
            <a:ahLst/>
            <a:cxnLst/>
            <a:rect l="l" t="t" r="r" b="b"/>
            <a:pathLst>
              <a:path w="3629025" h="1123950">
                <a:moveTo>
                  <a:pt x="0" y="0"/>
                </a:moveTo>
                <a:lnTo>
                  <a:pt x="3629025" y="0"/>
                </a:lnTo>
                <a:lnTo>
                  <a:pt x="3629025" y="1123950"/>
                </a:lnTo>
                <a:lnTo>
                  <a:pt x="0" y="11239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0" name="Shape 18"/>
          <p:cNvSpPr/>
          <p:nvPr/>
        </p:nvSpPr>
        <p:spPr>
          <a:xfrm>
            <a:off x="4279850" y="2266950"/>
            <a:ext cx="3629025" cy="38100"/>
          </a:xfrm>
          <a:custGeom>
            <a:avLst/>
            <a:gdLst/>
            <a:ahLst/>
            <a:cxnLst/>
            <a:rect l="l" t="t" r="r" b="b"/>
            <a:pathLst>
              <a:path w="3629025" h="38100">
                <a:moveTo>
                  <a:pt x="0" y="0"/>
                </a:moveTo>
                <a:lnTo>
                  <a:pt x="3629025" y="0"/>
                </a:lnTo>
                <a:lnTo>
                  <a:pt x="362902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1" name="Shape 19"/>
          <p:cNvSpPr/>
          <p:nvPr/>
        </p:nvSpPr>
        <p:spPr>
          <a:xfrm>
            <a:off x="5843439" y="127158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413" y="0"/>
                </a:moveTo>
                <a:lnTo>
                  <a:pt x="252413" y="0"/>
                </a:lnTo>
                <a:cubicBezTo>
                  <a:pt x="391723" y="0"/>
                  <a:pt x="504825" y="113102"/>
                  <a:pt x="504825" y="252413"/>
                </a:cubicBezTo>
                <a:lnTo>
                  <a:pt x="504825" y="252413"/>
                </a:lnTo>
                <a:cubicBezTo>
                  <a:pt x="504825" y="391723"/>
                  <a:pt x="391723" y="504825"/>
                  <a:pt x="252413" y="504825"/>
                </a:cubicBezTo>
                <a:lnTo>
                  <a:pt x="252413" y="504825"/>
                </a:lnTo>
                <a:cubicBezTo>
                  <a:pt x="113102" y="504825"/>
                  <a:pt x="0" y="391723"/>
                  <a:pt x="0" y="252413"/>
                </a:cubicBezTo>
                <a:lnTo>
                  <a:pt x="0" y="252413"/>
                </a:lnTo>
                <a:cubicBezTo>
                  <a:pt x="0" y="113102"/>
                  <a:pt x="113102" y="0"/>
                  <a:pt x="252412" y="0"/>
                </a:cubicBezTo>
                <a:close/>
              </a:path>
            </a:pathLst>
          </a:custGeom>
          <a:solidFill>
            <a:srgbClr val="FFF5F5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019354" y="1352550"/>
            <a:ext cx="2952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346525" y="1866900"/>
            <a:ext cx="3495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Financial Estimates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441775" y="2447925"/>
            <a:ext cx="3305175" cy="1790700"/>
          </a:xfrm>
          <a:custGeom>
            <a:avLst/>
            <a:gdLst/>
            <a:ahLst/>
            <a:cxnLst/>
            <a:rect l="l" t="t" r="r" b="b"/>
            <a:pathLst>
              <a:path w="3305175" h="1790700">
                <a:moveTo>
                  <a:pt x="0" y="0"/>
                </a:moveTo>
                <a:lnTo>
                  <a:pt x="3305175" y="0"/>
                </a:lnTo>
                <a:lnTo>
                  <a:pt x="3305175" y="1790700"/>
                </a:lnTo>
                <a:lnTo>
                  <a:pt x="0" y="17907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565600" y="2571750"/>
            <a:ext cx="31337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Our projections are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estimates based on market research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, not actual revenue data. Critical unknown variables exist.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446538" y="4376738"/>
            <a:ext cx="3295650" cy="1209675"/>
          </a:xfrm>
          <a:custGeom>
            <a:avLst/>
            <a:gdLst/>
            <a:ahLst/>
            <a:cxnLst/>
            <a:rect l="l" t="t" r="r" b="b"/>
            <a:pathLst>
              <a:path w="3295650" h="1209675">
                <a:moveTo>
                  <a:pt x="0" y="0"/>
                </a:moveTo>
                <a:lnTo>
                  <a:pt x="3295650" y="0"/>
                </a:lnTo>
                <a:lnTo>
                  <a:pt x="3295650" y="1209675"/>
                </a:lnTo>
                <a:lnTo>
                  <a:pt x="0" y="12096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575125" y="4505325"/>
            <a:ext cx="3114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Critical Unknown: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575125" y="4772025"/>
            <a:ext cx="31146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Conversion rate from Quick Scan to Full Analysis. Modeled at 30% based on industry averages.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8121551" y="1123950"/>
            <a:ext cx="3667125" cy="4648200"/>
          </a:xfrm>
          <a:custGeom>
            <a:avLst/>
            <a:gdLst/>
            <a:ahLst/>
            <a:cxnLst/>
            <a:rect l="l" t="t" r="r" b="b"/>
            <a:pathLst>
              <a:path w="3667125" h="4648200">
                <a:moveTo>
                  <a:pt x="0" y="0"/>
                </a:moveTo>
                <a:lnTo>
                  <a:pt x="3667125" y="0"/>
                </a:lnTo>
                <a:lnTo>
                  <a:pt x="3667125" y="4648200"/>
                </a:ln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8140601" y="1143000"/>
            <a:ext cx="3629025" cy="1123950"/>
          </a:xfrm>
          <a:custGeom>
            <a:avLst/>
            <a:gdLst/>
            <a:ahLst/>
            <a:cxnLst/>
            <a:rect l="l" t="t" r="r" b="b"/>
            <a:pathLst>
              <a:path w="3629025" h="1123950">
                <a:moveTo>
                  <a:pt x="0" y="0"/>
                </a:moveTo>
                <a:lnTo>
                  <a:pt x="3629025" y="0"/>
                </a:lnTo>
                <a:lnTo>
                  <a:pt x="3629025" y="1123950"/>
                </a:lnTo>
                <a:lnTo>
                  <a:pt x="0" y="11239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31" name="Shape 29"/>
          <p:cNvSpPr/>
          <p:nvPr/>
        </p:nvSpPr>
        <p:spPr>
          <a:xfrm>
            <a:off x="8140601" y="2266950"/>
            <a:ext cx="3629025" cy="38100"/>
          </a:xfrm>
          <a:custGeom>
            <a:avLst/>
            <a:gdLst/>
            <a:ahLst/>
            <a:cxnLst/>
            <a:rect l="l" t="t" r="r" b="b"/>
            <a:pathLst>
              <a:path w="3629025" h="38100">
                <a:moveTo>
                  <a:pt x="0" y="0"/>
                </a:moveTo>
                <a:lnTo>
                  <a:pt x="3629025" y="0"/>
                </a:lnTo>
                <a:lnTo>
                  <a:pt x="362902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2" name="Shape 30"/>
          <p:cNvSpPr/>
          <p:nvPr/>
        </p:nvSpPr>
        <p:spPr>
          <a:xfrm>
            <a:off x="9704338" y="127158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413" y="0"/>
                </a:moveTo>
                <a:lnTo>
                  <a:pt x="252413" y="0"/>
                </a:lnTo>
                <a:cubicBezTo>
                  <a:pt x="391723" y="0"/>
                  <a:pt x="504825" y="113102"/>
                  <a:pt x="504825" y="252413"/>
                </a:cubicBezTo>
                <a:lnTo>
                  <a:pt x="504825" y="252413"/>
                </a:lnTo>
                <a:cubicBezTo>
                  <a:pt x="504825" y="391723"/>
                  <a:pt x="391723" y="504825"/>
                  <a:pt x="252413" y="504825"/>
                </a:cubicBezTo>
                <a:lnTo>
                  <a:pt x="252413" y="504825"/>
                </a:lnTo>
                <a:cubicBezTo>
                  <a:pt x="113102" y="504825"/>
                  <a:pt x="0" y="391723"/>
                  <a:pt x="0" y="252413"/>
                </a:cubicBezTo>
                <a:lnTo>
                  <a:pt x="0" y="252413"/>
                </a:lnTo>
                <a:cubicBezTo>
                  <a:pt x="0" y="113102"/>
                  <a:pt x="113102" y="0"/>
                  <a:pt x="252412" y="0"/>
                </a:cubicBezTo>
                <a:close/>
              </a:path>
            </a:pathLst>
          </a:custGeom>
          <a:solidFill>
            <a:srgbClr val="FFF5F5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9878318" y="1352550"/>
            <a:ext cx="2952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B8860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8207276" y="1866900"/>
            <a:ext cx="3495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Capacity Constraints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302526" y="2447925"/>
            <a:ext cx="3305175" cy="2019300"/>
          </a:xfrm>
          <a:custGeom>
            <a:avLst/>
            <a:gdLst/>
            <a:ahLst/>
            <a:cxnLst/>
            <a:rect l="l" t="t" r="r" b="b"/>
            <a:pathLst>
              <a:path w="3305175" h="2019300">
                <a:moveTo>
                  <a:pt x="0" y="0"/>
                </a:moveTo>
                <a:lnTo>
                  <a:pt x="3305175" y="0"/>
                </a:lnTo>
                <a:lnTo>
                  <a:pt x="3305175" y="2019300"/>
                </a:lnTo>
                <a:lnTo>
                  <a:pt x="0" y="20193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8426351" y="2571750"/>
            <a:ext cx="31337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Our team is students operating part-time.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Capacity is limited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to ~150 person-hours/week (equivalent to 3-4 FTEs).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307288" y="4605338"/>
            <a:ext cx="3295650" cy="981075"/>
          </a:xfrm>
          <a:custGeom>
            <a:avLst/>
            <a:gdLst/>
            <a:ahLst/>
            <a:cxnLst/>
            <a:rect l="l" t="t" r="r" b="b"/>
            <a:pathLst>
              <a:path w="3295650" h="981075">
                <a:moveTo>
                  <a:pt x="0" y="0"/>
                </a:moveTo>
                <a:lnTo>
                  <a:pt x="3295650" y="0"/>
                </a:lnTo>
                <a:lnTo>
                  <a:pt x="3295650" y="981075"/>
                </a:lnTo>
                <a:lnTo>
                  <a:pt x="0" y="98107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8435876" y="4733925"/>
            <a:ext cx="3114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Management Strategy: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435876" y="5000625"/>
            <a:ext cx="31146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Pod structure designed specifically to maximize throughput within this constraint.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00050" y="5924550"/>
            <a:ext cx="11391900" cy="533400"/>
          </a:xfrm>
          <a:custGeom>
            <a:avLst/>
            <a:gdLst/>
            <a:ahLst/>
            <a:cxnLst/>
            <a:rect l="l" t="t" r="r" b="b"/>
            <a:pathLst>
              <a:path w="11391900" h="533400">
                <a:moveTo>
                  <a:pt x="0" y="0"/>
                </a:moveTo>
                <a:lnTo>
                  <a:pt x="11391900" y="0"/>
                </a:lnTo>
                <a:lnTo>
                  <a:pt x="113919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81038" y="6057900"/>
            <a:ext cx="10829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We share these limitations not as excuses, but as evidence that we think like researchers, not salespeople.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2D34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6826" y="386826"/>
            <a:ext cx="1463413" cy="1463413"/>
          </a:xfrm>
          <a:custGeom>
            <a:avLst/>
            <a:gdLst/>
            <a:ahLst/>
            <a:cxnLst/>
            <a:rect l="l" t="t" r="r" b="b"/>
            <a:pathLst>
              <a:path w="1463413" h="1463413">
                <a:moveTo>
                  <a:pt x="731706" y="0"/>
                </a:moveTo>
                <a:lnTo>
                  <a:pt x="731706" y="0"/>
                </a:lnTo>
                <a:cubicBezTo>
                  <a:pt x="1135546" y="0"/>
                  <a:pt x="1463413" y="327867"/>
                  <a:pt x="1463413" y="731706"/>
                </a:cubicBezTo>
                <a:lnTo>
                  <a:pt x="1463413" y="731706"/>
                </a:lnTo>
                <a:cubicBezTo>
                  <a:pt x="1463413" y="1135546"/>
                  <a:pt x="1135546" y="1463413"/>
                  <a:pt x="731706" y="1463413"/>
                </a:cubicBezTo>
                <a:lnTo>
                  <a:pt x="731706" y="1463413"/>
                </a:lnTo>
                <a:cubicBezTo>
                  <a:pt x="327867" y="1463413"/>
                  <a:pt x="0" y="1135546"/>
                  <a:pt x="0" y="731706"/>
                </a:cubicBezTo>
                <a:lnTo>
                  <a:pt x="0" y="731706"/>
                </a:lnTo>
                <a:cubicBezTo>
                  <a:pt x="0" y="327867"/>
                  <a:pt x="327867" y="0"/>
                  <a:pt x="731706" y="0"/>
                </a:cubicBezTo>
                <a:close/>
              </a:path>
            </a:pathLst>
          </a:custGeom>
          <a:solidFill>
            <a:srgbClr val="FF6B6B">
              <a:alpha val="2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2700000">
            <a:off x="10210594" y="4874845"/>
            <a:ext cx="1165138" cy="1165138"/>
          </a:xfrm>
          <a:custGeom>
            <a:avLst/>
            <a:gdLst/>
            <a:ahLst/>
            <a:cxnLst/>
            <a:rect l="l" t="t" r="r" b="b"/>
            <a:pathLst>
              <a:path w="1165138" h="1165138">
                <a:moveTo>
                  <a:pt x="0" y="0"/>
                </a:moveTo>
                <a:lnTo>
                  <a:pt x="1165138" y="0"/>
                </a:lnTo>
                <a:lnTo>
                  <a:pt x="1165138" y="1165138"/>
                </a:lnTo>
                <a:lnTo>
                  <a:pt x="0" y="1165138"/>
                </a:lnTo>
                <a:lnTo>
                  <a:pt x="0" y="0"/>
                </a:lnTo>
                <a:close/>
              </a:path>
            </a:pathLst>
          </a:custGeom>
          <a:solidFill>
            <a:srgbClr val="4ECDC4">
              <a:alpha val="2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196702" y="759670"/>
            <a:ext cx="866862" cy="866862"/>
          </a:xfrm>
          <a:custGeom>
            <a:avLst/>
            <a:gdLst/>
            <a:ahLst/>
            <a:cxnLst/>
            <a:rect l="l" t="t" r="r" b="b"/>
            <a:pathLst>
              <a:path w="866862" h="866862">
                <a:moveTo>
                  <a:pt x="0" y="0"/>
                </a:moveTo>
                <a:lnTo>
                  <a:pt x="866862" y="0"/>
                </a:lnTo>
                <a:lnTo>
                  <a:pt x="866862" y="866862"/>
                </a:lnTo>
                <a:lnTo>
                  <a:pt x="0" y="866862"/>
                </a:lnTo>
                <a:lnTo>
                  <a:pt x="0" y="0"/>
                </a:lnTo>
                <a:close/>
              </a:path>
            </a:pathLst>
          </a:custGeom>
          <a:solidFill>
            <a:srgbClr val="FFE66D">
              <a:alpha val="2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142085" y="-55927"/>
            <a:ext cx="5909578" cy="1081248"/>
          </a:xfrm>
          <a:custGeom>
            <a:avLst/>
            <a:gdLst/>
            <a:ahLst/>
            <a:cxnLst/>
            <a:rect l="l" t="t" r="r" b="b"/>
            <a:pathLst>
              <a:path w="5909578" h="1081248">
                <a:moveTo>
                  <a:pt x="0" y="0"/>
                </a:moveTo>
                <a:lnTo>
                  <a:pt x="5909578" y="0"/>
                </a:lnTo>
                <a:lnTo>
                  <a:pt x="5909578" y="1081248"/>
                </a:lnTo>
                <a:lnTo>
                  <a:pt x="0" y="1081248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449681" y="111853"/>
            <a:ext cx="5294385" cy="372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642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Three Questions for Your Expertise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477644" y="559266"/>
            <a:ext cx="5238459" cy="298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61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ثلاثة أسئلة لخبرتكم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940828" y="1286312"/>
            <a:ext cx="8314422" cy="736367"/>
          </a:xfrm>
          <a:custGeom>
            <a:avLst/>
            <a:gdLst/>
            <a:ahLst/>
            <a:cxnLst/>
            <a:rect l="l" t="t" r="r" b="b"/>
            <a:pathLst>
              <a:path w="8314422" h="736367">
                <a:moveTo>
                  <a:pt x="0" y="0"/>
                </a:moveTo>
                <a:lnTo>
                  <a:pt x="8314422" y="0"/>
                </a:lnTo>
                <a:lnTo>
                  <a:pt x="8314422" y="736367"/>
                </a:lnTo>
                <a:lnTo>
                  <a:pt x="0" y="736367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099287" y="1491376"/>
            <a:ext cx="7997505" cy="3262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7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1.</a:t>
            </a:r>
            <a:pPr algn="ctr">
              <a:lnSpc>
                <a:spcPct val="140000"/>
              </a:lnSpc>
            </a:pPr>
            <a:r>
              <a:rPr lang="en-US" sz="1468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Are there gaps in our ten-POV validation methodology that we have not yet identified?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940828" y="2204440"/>
            <a:ext cx="8314422" cy="736367"/>
          </a:xfrm>
          <a:custGeom>
            <a:avLst/>
            <a:gdLst/>
            <a:ahLst/>
            <a:cxnLst/>
            <a:rect l="l" t="t" r="r" b="b"/>
            <a:pathLst>
              <a:path w="8314422" h="736367">
                <a:moveTo>
                  <a:pt x="0" y="0"/>
                </a:moveTo>
                <a:lnTo>
                  <a:pt x="8314422" y="0"/>
                </a:lnTo>
                <a:lnTo>
                  <a:pt x="8314422" y="736367"/>
                </a:lnTo>
                <a:lnTo>
                  <a:pt x="0" y="736367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099287" y="2409505"/>
            <a:ext cx="7997505" cy="3262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761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2.</a:t>
            </a:r>
            <a:pPr algn="ctr">
              <a:lnSpc>
                <a:spcPct val="140000"/>
              </a:lnSpc>
            </a:pPr>
            <a:r>
              <a:rPr lang="en-US" sz="1468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Are our financial assumptions realistic for the current Egyptian market context?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940828" y="3122569"/>
            <a:ext cx="8314422" cy="1034642"/>
          </a:xfrm>
          <a:custGeom>
            <a:avLst/>
            <a:gdLst/>
            <a:ahLst/>
            <a:cxnLst/>
            <a:rect l="l" t="t" r="r" b="b"/>
            <a:pathLst>
              <a:path w="8314422" h="1034642">
                <a:moveTo>
                  <a:pt x="0" y="0"/>
                </a:moveTo>
                <a:lnTo>
                  <a:pt x="8314422" y="0"/>
                </a:lnTo>
                <a:lnTo>
                  <a:pt x="8314422" y="1034642"/>
                </a:lnTo>
                <a:lnTo>
                  <a:pt x="0" y="10346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099287" y="3327633"/>
            <a:ext cx="7997505" cy="624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761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3.</a:t>
            </a:r>
            <a:pPr algn="ctr">
              <a:lnSpc>
                <a:spcPct val="140000"/>
              </a:lnSpc>
            </a:pPr>
            <a:r>
              <a:rPr lang="en-US" sz="1468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Which scientific frameworks would you recommend we prioritize in our first three client engagements?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74665" y="4492771"/>
            <a:ext cx="4446165" cy="969394"/>
          </a:xfrm>
          <a:custGeom>
            <a:avLst/>
            <a:gdLst/>
            <a:ahLst/>
            <a:cxnLst/>
            <a:rect l="l" t="t" r="r" b="b"/>
            <a:pathLst>
              <a:path w="4446165" h="969394">
                <a:moveTo>
                  <a:pt x="0" y="0"/>
                </a:moveTo>
                <a:lnTo>
                  <a:pt x="4446165" y="0"/>
                </a:lnTo>
                <a:lnTo>
                  <a:pt x="4446165" y="969394"/>
                </a:lnTo>
                <a:lnTo>
                  <a:pt x="0" y="969394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210225" y="4660550"/>
            <a:ext cx="3775046" cy="298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61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We are here to learn, not to convince.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219546" y="5033394"/>
            <a:ext cx="3756404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68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نحن هنا للتعلم، لا للإقناع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141627" y="5797725"/>
            <a:ext cx="3914862" cy="1118532"/>
          </a:xfrm>
          <a:custGeom>
            <a:avLst/>
            <a:gdLst/>
            <a:ahLst/>
            <a:cxnLst/>
            <a:rect l="l" t="t" r="r" b="b"/>
            <a:pathLst>
              <a:path w="3914862" h="1118532">
                <a:moveTo>
                  <a:pt x="0" y="0"/>
                </a:moveTo>
                <a:lnTo>
                  <a:pt x="3914862" y="0"/>
                </a:lnTo>
                <a:lnTo>
                  <a:pt x="3914862" y="1118532"/>
                </a:lnTo>
                <a:lnTo>
                  <a:pt x="0" y="1118532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402618" y="5928220"/>
            <a:ext cx="3392881" cy="298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61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UPVIA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416600" y="6226495"/>
            <a:ext cx="3364917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2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Transforming Raw Ideas into Applied Reality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416600" y="6524771"/>
            <a:ext cx="3364917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21" dirty="0">
                <a:solidFill>
                  <a:srgbClr val="FFE66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نرفع فكرتك لطريق النجاح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2D34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0538" y="490538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>
                <a:moveTo>
                  <a:pt x="595313" y="0"/>
                </a:moveTo>
                <a:lnTo>
                  <a:pt x="595313" y="0"/>
                </a:lnTo>
                <a:cubicBezTo>
                  <a:pt x="923874" y="0"/>
                  <a:pt x="1190625" y="266751"/>
                  <a:pt x="1190625" y="595313"/>
                </a:cubicBezTo>
                <a:lnTo>
                  <a:pt x="1190625" y="595313"/>
                </a:lnTo>
                <a:cubicBezTo>
                  <a:pt x="1190625" y="923874"/>
                  <a:pt x="923874" y="1190625"/>
                  <a:pt x="595313" y="1190625"/>
                </a:cubicBezTo>
                <a:lnTo>
                  <a:pt x="595313" y="1190625"/>
                </a:lnTo>
                <a:cubicBezTo>
                  <a:pt x="266751" y="1190625"/>
                  <a:pt x="0" y="923874"/>
                  <a:pt x="0" y="595313"/>
                </a:cubicBezTo>
                <a:lnTo>
                  <a:pt x="0" y="595313"/>
                </a:lnTo>
                <a:cubicBezTo>
                  <a:pt x="0" y="266751"/>
                  <a:pt x="266751" y="0"/>
                  <a:pt x="595312" y="0"/>
                </a:cubicBezTo>
                <a:close/>
              </a:path>
            </a:pathLst>
          </a:custGeom>
          <a:solidFill>
            <a:srgbClr val="FF6B6B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2700000">
            <a:off x="10340510" y="5006508"/>
            <a:ext cx="885825" cy="885825"/>
          </a:xfrm>
          <a:custGeom>
            <a:avLst/>
            <a:gdLst/>
            <a:ahLst/>
            <a:cxnLst/>
            <a:rect l="l" t="t" r="r" b="b"/>
            <a:pathLst>
              <a:path w="885825" h="885825">
                <a:moveTo>
                  <a:pt x="0" y="0"/>
                </a:moveTo>
                <a:lnTo>
                  <a:pt x="885825" y="0"/>
                </a:lnTo>
                <a:lnTo>
                  <a:pt x="885825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167938" y="96678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0"/>
                </a:moveTo>
                <a:lnTo>
                  <a:pt x="581025" y="0"/>
                </a:lnTo>
                <a:lnTo>
                  <a:pt x="5810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41752" y="1847850"/>
            <a:ext cx="1304925" cy="647700"/>
          </a:xfrm>
          <a:custGeom>
            <a:avLst/>
            <a:gdLst/>
            <a:ahLst/>
            <a:cxnLst/>
            <a:rect l="l" t="t" r="r" b="b"/>
            <a:pathLst>
              <a:path w="1304925" h="647700">
                <a:moveTo>
                  <a:pt x="0" y="0"/>
                </a:moveTo>
                <a:lnTo>
                  <a:pt x="1304925" y="0"/>
                </a:lnTo>
                <a:lnTo>
                  <a:pt x="1304925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784652" y="2019300"/>
            <a:ext cx="619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ACT 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028777" y="2819400"/>
            <a:ext cx="41338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WOUND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088928" y="3752850"/>
            <a:ext cx="6010275" cy="647700"/>
          </a:xfrm>
          <a:custGeom>
            <a:avLst/>
            <a:gdLst/>
            <a:ahLst/>
            <a:cxnLst/>
            <a:rect l="l" t="t" r="r" b="b"/>
            <a:pathLst>
              <a:path w="6010275" h="647700">
                <a:moveTo>
                  <a:pt x="0" y="0"/>
                </a:moveTo>
                <a:lnTo>
                  <a:pt x="6010275" y="0"/>
                </a:lnTo>
                <a:lnTo>
                  <a:pt x="6010275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355628" y="3924300"/>
            <a:ext cx="5476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"The world is full of ideas that die before they're born"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648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FFF5F5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029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FFF5F5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410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FFF5F5"/>
            </a:solidFill>
            <a:prstDash val="solid"/>
          </a:ln>
        </p:spPr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682288" y="395288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733425" y="0"/>
                </a:lnTo>
                <a:lnTo>
                  <a:pt x="73342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85788" y="576738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413" y="0"/>
                </a:moveTo>
                <a:lnTo>
                  <a:pt x="252413" y="0"/>
                </a:lnTo>
                <a:cubicBezTo>
                  <a:pt x="391723" y="0"/>
                  <a:pt x="504825" y="113102"/>
                  <a:pt x="504825" y="252413"/>
                </a:cubicBezTo>
                <a:lnTo>
                  <a:pt x="504825" y="252413"/>
                </a:lnTo>
                <a:cubicBezTo>
                  <a:pt x="504825" y="391723"/>
                  <a:pt x="391723" y="504825"/>
                  <a:pt x="252413" y="504825"/>
                </a:cubicBezTo>
                <a:lnTo>
                  <a:pt x="252413" y="504825"/>
                </a:lnTo>
                <a:cubicBezTo>
                  <a:pt x="113102" y="504825"/>
                  <a:pt x="0" y="391723"/>
                  <a:pt x="0" y="252413"/>
                </a:cubicBezTo>
                <a:lnTo>
                  <a:pt x="0" y="252413"/>
                </a:lnTo>
                <a:cubicBezTo>
                  <a:pt x="0" y="113102"/>
                  <a:pt x="113102" y="0"/>
                  <a:pt x="252412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720001">
            <a:off x="10317692" y="5523261"/>
            <a:ext cx="885825" cy="276225"/>
          </a:xfrm>
          <a:custGeom>
            <a:avLst/>
            <a:gdLst/>
            <a:ahLst/>
            <a:cxnLst/>
            <a:rect l="l" t="t" r="r" b="b"/>
            <a:pathLst>
              <a:path w="885825" h="276225">
                <a:moveTo>
                  <a:pt x="0" y="0"/>
                </a:moveTo>
                <a:lnTo>
                  <a:pt x="885825" y="0"/>
                </a:lnTo>
                <a:lnTo>
                  <a:pt x="885825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90525" y="504825"/>
            <a:ext cx="57150" cy="438150"/>
          </a:xfrm>
          <a:custGeom>
            <a:avLst/>
            <a:gdLst/>
            <a:ahLst/>
            <a:cxnLst/>
            <a:rect l="l" t="t" r="r" b="b"/>
            <a:pathLst>
              <a:path w="57150" h="438150">
                <a:moveTo>
                  <a:pt x="0" y="0"/>
                </a:moveTo>
                <a:lnTo>
                  <a:pt x="57150" y="0"/>
                </a:lnTo>
                <a:lnTo>
                  <a:pt x="571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09600" y="381000"/>
            <a:ext cx="5867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Problem: 90% of Startups Fail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9600" y="800100"/>
            <a:ext cx="5781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According to CB Insights' analysis of 101 startup post-mortem studies, 2023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744367" y="1162050"/>
            <a:ext cx="4705350" cy="1752600"/>
          </a:xfrm>
          <a:custGeom>
            <a:avLst/>
            <a:gdLst/>
            <a:ahLst/>
            <a:cxnLst/>
            <a:rect l="l" t="t" r="r" b="b"/>
            <a:pathLst>
              <a:path w="4705350" h="1752600">
                <a:moveTo>
                  <a:pt x="0" y="0"/>
                </a:moveTo>
                <a:lnTo>
                  <a:pt x="4705350" y="0"/>
                </a:lnTo>
                <a:lnTo>
                  <a:pt x="470535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049167" y="1333500"/>
            <a:ext cx="40957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90%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163467" y="2095500"/>
            <a:ext cx="38671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of startups fail within the first 5 years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177754" y="2476500"/>
            <a:ext cx="3838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FE66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90% من الشركات الناشئة تفشل في غضون 5 سنوات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00050" y="3028950"/>
            <a:ext cx="3667125" cy="2800350"/>
          </a:xfrm>
          <a:custGeom>
            <a:avLst/>
            <a:gdLst/>
            <a:ahLst/>
            <a:cxnLst/>
            <a:rect l="l" t="t" r="r" b="b"/>
            <a:pathLst>
              <a:path w="3667125" h="2800350">
                <a:moveTo>
                  <a:pt x="0" y="0"/>
                </a:moveTo>
                <a:lnTo>
                  <a:pt x="3667125" y="0"/>
                </a:lnTo>
                <a:lnTo>
                  <a:pt x="3667125" y="2800350"/>
                </a:lnTo>
                <a:lnTo>
                  <a:pt x="0" y="2800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944588" y="321468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513" y="0"/>
                </a:moveTo>
                <a:lnTo>
                  <a:pt x="290513" y="0"/>
                </a:lnTo>
                <a:cubicBezTo>
                  <a:pt x="450851" y="0"/>
                  <a:pt x="581025" y="130174"/>
                  <a:pt x="581025" y="290513"/>
                </a:cubicBezTo>
                <a:lnTo>
                  <a:pt x="581025" y="290513"/>
                </a:lnTo>
                <a:cubicBezTo>
                  <a:pt x="581025" y="450851"/>
                  <a:pt x="450851" y="581025"/>
                  <a:pt x="290513" y="581025"/>
                </a:cubicBezTo>
                <a:lnTo>
                  <a:pt x="290513" y="581025"/>
                </a:lnTo>
                <a:cubicBezTo>
                  <a:pt x="130174" y="581025"/>
                  <a:pt x="0" y="450851"/>
                  <a:pt x="0" y="290513"/>
                </a:cubicBezTo>
                <a:lnTo>
                  <a:pt x="0" y="290513"/>
                </a:lnTo>
                <a:cubicBezTo>
                  <a:pt x="0" y="130174"/>
                  <a:pt x="130174" y="0"/>
                  <a:pt x="290512" y="0"/>
                </a:cubicBez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930152" y="3333750"/>
            <a:ext cx="7524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42%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23875" y="3924300"/>
            <a:ext cx="3419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No Market Need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33400" y="4267200"/>
            <a:ext cx="34004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idea was never validated against actual demand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33400" y="5429250"/>
            <a:ext cx="3400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لا توجد حاجة سوقية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60800" y="3028950"/>
            <a:ext cx="3667125" cy="2800350"/>
          </a:xfrm>
          <a:custGeom>
            <a:avLst/>
            <a:gdLst/>
            <a:ahLst/>
            <a:cxnLst/>
            <a:rect l="l" t="t" r="r" b="b"/>
            <a:pathLst>
              <a:path w="3667125" h="2800350">
                <a:moveTo>
                  <a:pt x="0" y="0"/>
                </a:moveTo>
                <a:lnTo>
                  <a:pt x="3667125" y="0"/>
                </a:lnTo>
                <a:lnTo>
                  <a:pt x="3667125" y="2800350"/>
                </a:lnTo>
                <a:lnTo>
                  <a:pt x="0" y="2800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805339" y="321468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513" y="0"/>
                </a:moveTo>
                <a:lnTo>
                  <a:pt x="290513" y="0"/>
                </a:lnTo>
                <a:cubicBezTo>
                  <a:pt x="450851" y="0"/>
                  <a:pt x="581025" y="130174"/>
                  <a:pt x="581025" y="290513"/>
                </a:cubicBezTo>
                <a:lnTo>
                  <a:pt x="581025" y="290513"/>
                </a:lnTo>
                <a:cubicBezTo>
                  <a:pt x="581025" y="450851"/>
                  <a:pt x="450851" y="581025"/>
                  <a:pt x="290513" y="581025"/>
                </a:cubicBezTo>
                <a:lnTo>
                  <a:pt x="290513" y="581025"/>
                </a:lnTo>
                <a:cubicBezTo>
                  <a:pt x="130174" y="581025"/>
                  <a:pt x="0" y="450851"/>
                  <a:pt x="0" y="290513"/>
                </a:cubicBezTo>
                <a:lnTo>
                  <a:pt x="0" y="290513"/>
                </a:lnTo>
                <a:cubicBezTo>
                  <a:pt x="0" y="130174"/>
                  <a:pt x="130174" y="0"/>
                  <a:pt x="290512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777805" y="3333750"/>
            <a:ext cx="7810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29%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384625" y="3924300"/>
            <a:ext cx="3419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Run Out of Cash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394150" y="4267200"/>
            <a:ext cx="34004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financial model was wrong, or never existed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394150" y="5429250"/>
            <a:ext cx="3400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نفاد النقدية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8121551" y="3028950"/>
            <a:ext cx="3667125" cy="2800350"/>
          </a:xfrm>
          <a:custGeom>
            <a:avLst/>
            <a:gdLst/>
            <a:ahLst/>
            <a:cxnLst/>
            <a:rect l="l" t="t" r="r" b="b"/>
            <a:pathLst>
              <a:path w="3667125" h="2800350">
                <a:moveTo>
                  <a:pt x="0" y="0"/>
                </a:moveTo>
                <a:lnTo>
                  <a:pt x="3667125" y="0"/>
                </a:lnTo>
                <a:lnTo>
                  <a:pt x="3667125" y="2800350"/>
                </a:lnTo>
                <a:lnTo>
                  <a:pt x="0" y="2800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9666238" y="321468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513" y="0"/>
                </a:moveTo>
                <a:lnTo>
                  <a:pt x="290513" y="0"/>
                </a:lnTo>
                <a:cubicBezTo>
                  <a:pt x="450851" y="0"/>
                  <a:pt x="581025" y="130174"/>
                  <a:pt x="581025" y="290513"/>
                </a:cubicBezTo>
                <a:lnTo>
                  <a:pt x="581025" y="290513"/>
                </a:lnTo>
                <a:cubicBezTo>
                  <a:pt x="581025" y="450851"/>
                  <a:pt x="450851" y="581025"/>
                  <a:pt x="290513" y="581025"/>
                </a:cubicBezTo>
                <a:lnTo>
                  <a:pt x="290513" y="581025"/>
                </a:lnTo>
                <a:cubicBezTo>
                  <a:pt x="130174" y="581025"/>
                  <a:pt x="0" y="450851"/>
                  <a:pt x="0" y="290513"/>
                </a:cubicBezTo>
                <a:lnTo>
                  <a:pt x="0" y="290513"/>
                </a:lnTo>
                <a:cubicBezTo>
                  <a:pt x="0" y="130174"/>
                  <a:pt x="130174" y="0"/>
                  <a:pt x="290512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647337" y="3333750"/>
            <a:ext cx="762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23%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245376" y="3924300"/>
            <a:ext cx="3419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Wrong Team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254901" y="4267200"/>
            <a:ext cx="34004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team lacked the skills or structure to execute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254901" y="5429250"/>
            <a:ext cx="3400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فريق غير مناسب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95288" y="5938838"/>
            <a:ext cx="11401425" cy="523875"/>
          </a:xfrm>
          <a:custGeom>
            <a:avLst/>
            <a:gdLst/>
            <a:ahLst/>
            <a:cxnLst/>
            <a:rect l="l" t="t" r="r" b="b"/>
            <a:pathLst>
              <a:path w="11401425" h="523875">
                <a:moveTo>
                  <a:pt x="0" y="0"/>
                </a:moveTo>
                <a:lnTo>
                  <a:pt x="11401425" y="0"/>
                </a:lnTo>
                <a:lnTo>
                  <a:pt x="11401425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95313" y="6067425"/>
            <a:ext cx="11001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What if there was a systematic way to catch these three killers BEFORE a single pound is invested?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2700000">
            <a:off x="10531010" y="301158"/>
            <a:ext cx="885825" cy="885825"/>
          </a:xfrm>
          <a:custGeom>
            <a:avLst/>
            <a:gdLst/>
            <a:ahLst/>
            <a:cxnLst/>
            <a:rect l="l" t="t" r="r" b="b"/>
            <a:pathLst>
              <a:path w="885825" h="885825">
                <a:moveTo>
                  <a:pt x="0" y="0"/>
                </a:moveTo>
                <a:lnTo>
                  <a:pt x="885825" y="0"/>
                </a:lnTo>
                <a:lnTo>
                  <a:pt x="885825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776288" y="550068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513" y="0"/>
                </a:moveTo>
                <a:lnTo>
                  <a:pt x="290513" y="0"/>
                </a:lnTo>
                <a:cubicBezTo>
                  <a:pt x="450851" y="0"/>
                  <a:pt x="581025" y="130174"/>
                  <a:pt x="581025" y="290513"/>
                </a:cubicBezTo>
                <a:lnTo>
                  <a:pt x="581025" y="290513"/>
                </a:lnTo>
                <a:cubicBezTo>
                  <a:pt x="581025" y="450851"/>
                  <a:pt x="450851" y="581025"/>
                  <a:pt x="290513" y="581025"/>
                </a:cubicBezTo>
                <a:lnTo>
                  <a:pt x="290513" y="581025"/>
                </a:lnTo>
                <a:cubicBezTo>
                  <a:pt x="130174" y="581025"/>
                  <a:pt x="0" y="450851"/>
                  <a:pt x="0" y="290513"/>
                </a:cubicBezTo>
                <a:lnTo>
                  <a:pt x="0" y="290513"/>
                </a:lnTo>
                <a:cubicBezTo>
                  <a:pt x="0" y="130174"/>
                  <a:pt x="130174" y="0"/>
                  <a:pt x="290512" y="0"/>
                </a:cubicBez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-599999">
            <a:off x="381228" y="1378614"/>
            <a:ext cx="733425" cy="200025"/>
          </a:xfrm>
          <a:custGeom>
            <a:avLst/>
            <a:gdLst/>
            <a:ahLst/>
            <a:cxnLst/>
            <a:rect l="l" t="t" r="r" b="b"/>
            <a:pathLst>
              <a:path w="733425" h="200025">
                <a:moveTo>
                  <a:pt x="0" y="0"/>
                </a:moveTo>
                <a:lnTo>
                  <a:pt x="733425" y="0"/>
                </a:lnTo>
                <a:lnTo>
                  <a:pt x="733425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90525" y="390525"/>
            <a:ext cx="57150" cy="438150"/>
          </a:xfrm>
          <a:custGeom>
            <a:avLst/>
            <a:gdLst/>
            <a:ahLst/>
            <a:cxnLst/>
            <a:rect l="l" t="t" r="r" b="b"/>
            <a:pathLst>
              <a:path w="57150" h="438150">
                <a:moveTo>
                  <a:pt x="0" y="0"/>
                </a:moveTo>
                <a:lnTo>
                  <a:pt x="57150" y="0"/>
                </a:lnTo>
                <a:lnTo>
                  <a:pt x="571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09600" y="419100"/>
            <a:ext cx="4657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Solution: UPVIA's System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00050" y="1009650"/>
            <a:ext cx="11391900" cy="2028825"/>
          </a:xfrm>
          <a:custGeom>
            <a:avLst/>
            <a:gdLst/>
            <a:ahLst/>
            <a:cxnLst/>
            <a:rect l="l" t="t" r="r" b="b"/>
            <a:pathLst>
              <a:path w="11391900" h="2028825">
                <a:moveTo>
                  <a:pt x="0" y="0"/>
                </a:moveTo>
                <a:lnTo>
                  <a:pt x="11391900" y="0"/>
                </a:lnTo>
                <a:lnTo>
                  <a:pt x="11391900" y="2028825"/>
                </a:lnTo>
                <a:lnTo>
                  <a:pt x="0" y="20288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0550" y="1257300"/>
            <a:ext cx="110109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We take a client's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2D3436"/>
                </a:solidFill>
                <a:highlight>
                  <a:srgbClr val="FFE66D">
                    <a:alpha val="100000"/>
                  </a:srgbClr>
                </a:highlight>
                <a:latin typeface="Coda" pitchFamily="34" charset="0"/>
                <a:ea typeface="Coda" pitchFamily="34" charset="-122"/>
                <a:cs typeface="Coda" pitchFamily="34" charset="-120"/>
              </a:rPr>
              <a:t>raw idea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and put it through a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2D3436"/>
                </a:solidFill>
                <a:highlight>
                  <a:srgbClr val="4ECDC4">
                    <a:alpha val="100000"/>
                  </a:srgbClr>
                </a:highlight>
                <a:latin typeface="Coda" pitchFamily="34" charset="0"/>
                <a:ea typeface="Coda" pitchFamily="34" charset="-122"/>
                <a:cs typeface="Coda" pitchFamily="34" charset="-120"/>
              </a:rPr>
              <a:t>rigorous, multi-dimensional analytical engine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— producing a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FFF5F5"/>
                </a:solidFill>
                <a:highlight>
                  <a:srgbClr val="FF6B6B">
                    <a:alpha val="100000"/>
                  </a:srgbClr>
                </a:highlight>
                <a:latin typeface="Coda" pitchFamily="34" charset="0"/>
                <a:ea typeface="Coda" pitchFamily="34" charset="-122"/>
                <a:cs typeface="Coda" pitchFamily="34" charset="-120"/>
              </a:rPr>
              <a:t>comprehensive, evidence-based blueprint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that transforms that idea into an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2D3436"/>
                </a:solidFill>
                <a:highlight>
                  <a:srgbClr val="FFE66D">
                    <a:alpha val="100000"/>
                  </a:srgbClr>
                </a:highlight>
                <a:latin typeface="Coda" pitchFamily="34" charset="0"/>
                <a:ea typeface="Coda" pitchFamily="34" charset="-122"/>
                <a:cs typeface="Coda" pitchFamily="34" charset="-120"/>
              </a:rPr>
              <a:t>actionable, validated, and investment-ready plan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0075" y="2524125"/>
            <a:ext cx="10991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نأخذ فكرة العميل الخام ونضعها في محرك تحليلي صارم متعدد الأبعاد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00050" y="3228975"/>
            <a:ext cx="2705100" cy="2562225"/>
          </a:xfrm>
          <a:custGeom>
            <a:avLst/>
            <a:gdLst/>
            <a:ahLst/>
            <a:cxnLst/>
            <a:rect l="l" t="t" r="r" b="b"/>
            <a:pathLst>
              <a:path w="2705100" h="2562225">
                <a:moveTo>
                  <a:pt x="0" y="0"/>
                </a:moveTo>
                <a:lnTo>
                  <a:pt x="2705100" y="0"/>
                </a:lnTo>
                <a:lnTo>
                  <a:pt x="2705100" y="2562225"/>
                </a:lnTo>
                <a:lnTo>
                  <a:pt x="0" y="25622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324421" y="3938588"/>
            <a:ext cx="857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🔍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225302" y="4510088"/>
            <a:ext cx="1057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Quick Scan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90166" y="4852988"/>
            <a:ext cx="1323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48-hour validation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295650" y="3228975"/>
            <a:ext cx="2705100" cy="2562225"/>
          </a:xfrm>
          <a:custGeom>
            <a:avLst/>
            <a:gdLst/>
            <a:ahLst/>
            <a:cxnLst/>
            <a:rect l="l" t="t" r="r" b="b"/>
            <a:pathLst>
              <a:path w="2705100" h="2562225">
                <a:moveTo>
                  <a:pt x="0" y="0"/>
                </a:moveTo>
                <a:lnTo>
                  <a:pt x="2705100" y="0"/>
                </a:lnTo>
                <a:lnTo>
                  <a:pt x="2705100" y="2562225"/>
                </a:lnTo>
                <a:lnTo>
                  <a:pt x="0" y="25622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220021" y="3938588"/>
            <a:ext cx="857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📊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072235" y="4510088"/>
            <a:ext cx="1152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Full Analysis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922068" y="4852988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Complete IRR report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191250" y="3228975"/>
            <a:ext cx="2705100" cy="2562225"/>
          </a:xfrm>
          <a:custGeom>
            <a:avLst/>
            <a:gdLst/>
            <a:ahLst/>
            <a:cxnLst/>
            <a:rect l="l" t="t" r="r" b="b"/>
            <a:pathLst>
              <a:path w="2705100" h="2562225">
                <a:moveTo>
                  <a:pt x="0" y="0"/>
                </a:moveTo>
                <a:lnTo>
                  <a:pt x="2705100" y="0"/>
                </a:lnTo>
                <a:lnTo>
                  <a:pt x="2705100" y="2562225"/>
                </a:lnTo>
                <a:lnTo>
                  <a:pt x="0" y="25622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115621" y="3938588"/>
            <a:ext cx="857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🚀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874966" y="4510088"/>
            <a:ext cx="133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Launch-Ready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824067" y="4852988"/>
            <a:ext cx="1438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MVP + Legal support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9086850" y="3228975"/>
            <a:ext cx="2705100" cy="2562225"/>
          </a:xfrm>
          <a:custGeom>
            <a:avLst/>
            <a:gdLst/>
            <a:ahLst/>
            <a:cxnLst/>
            <a:rect l="l" t="t" r="r" b="b"/>
            <a:pathLst>
              <a:path w="2705100" h="2562225">
                <a:moveTo>
                  <a:pt x="0" y="0"/>
                </a:moveTo>
                <a:lnTo>
                  <a:pt x="2705100" y="0"/>
                </a:lnTo>
                <a:lnTo>
                  <a:pt x="2705100" y="2562225"/>
                </a:lnTo>
                <a:lnTo>
                  <a:pt x="0" y="2562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0011221" y="3938588"/>
            <a:ext cx="857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🔄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641086" y="4510088"/>
            <a:ext cx="1600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Ongoing Advisory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842302" y="4852988"/>
            <a:ext cx="1190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Monthly retainer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95288" y="5976938"/>
            <a:ext cx="11401425" cy="485775"/>
          </a:xfrm>
          <a:custGeom>
            <a:avLst/>
            <a:gdLst/>
            <a:ahLst/>
            <a:cxnLst/>
            <a:rect l="l" t="t" r="r" b="b"/>
            <a:pathLst>
              <a:path w="11401425" h="485775">
                <a:moveTo>
                  <a:pt x="0" y="0"/>
                </a:moveTo>
                <a:lnTo>
                  <a:pt x="11401425" y="0"/>
                </a:lnTo>
                <a:lnTo>
                  <a:pt x="11401425" y="485775"/>
                </a:lnTo>
                <a:lnTo>
                  <a:pt x="0" y="4857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00075" y="6105525"/>
            <a:ext cx="1099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We do not build the idea. We do not invest in it. We VALIDATE it.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And if our analysis concludes that the idea will fail — we say so. Clearly. With evidence.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2D34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377488" y="776288"/>
            <a:ext cx="1038225" cy="1038225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0" y="0"/>
                </a:moveTo>
                <a:lnTo>
                  <a:pt x="1038225" y="0"/>
                </a:lnTo>
                <a:lnTo>
                  <a:pt x="1038225" y="1038225"/>
                </a:lnTo>
                <a:lnTo>
                  <a:pt x="0" y="10382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66788" y="5157788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66713" y="0"/>
                </a:moveTo>
                <a:lnTo>
                  <a:pt x="366713" y="0"/>
                </a:lnTo>
                <a:cubicBezTo>
                  <a:pt x="569107" y="0"/>
                  <a:pt x="733425" y="164318"/>
                  <a:pt x="733425" y="366713"/>
                </a:cubicBezTo>
                <a:lnTo>
                  <a:pt x="733425" y="366713"/>
                </a:lnTo>
                <a:cubicBezTo>
                  <a:pt x="733425" y="569107"/>
                  <a:pt x="569107" y="733425"/>
                  <a:pt x="366713" y="733425"/>
                </a:cubicBezTo>
                <a:lnTo>
                  <a:pt x="366713" y="733425"/>
                </a:lnTo>
                <a:cubicBezTo>
                  <a:pt x="164318" y="733425"/>
                  <a:pt x="0" y="569107"/>
                  <a:pt x="0" y="366713"/>
                </a:cubicBezTo>
                <a:lnTo>
                  <a:pt x="0" y="366713"/>
                </a:lnTo>
                <a:cubicBezTo>
                  <a:pt x="0" y="164318"/>
                  <a:pt x="164318" y="0"/>
                  <a:pt x="366712" y="0"/>
                </a:cubicBezTo>
                <a:close/>
              </a:path>
            </a:pathLst>
          </a:custGeom>
          <a:solidFill>
            <a:srgbClr val="4ECDC4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900000">
            <a:off x="1419172" y="472648"/>
            <a:ext cx="885825" cy="276225"/>
          </a:xfrm>
          <a:custGeom>
            <a:avLst/>
            <a:gdLst/>
            <a:ahLst/>
            <a:cxnLst/>
            <a:rect l="l" t="t" r="r" b="b"/>
            <a:pathLst>
              <a:path w="885825" h="276225">
                <a:moveTo>
                  <a:pt x="0" y="0"/>
                </a:moveTo>
                <a:lnTo>
                  <a:pt x="885825" y="0"/>
                </a:lnTo>
                <a:lnTo>
                  <a:pt x="885825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>
              <a:alpha val="30000"/>
            </a:srgbClr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13325" y="1847850"/>
            <a:ext cx="1362075" cy="647700"/>
          </a:xfrm>
          <a:custGeom>
            <a:avLst/>
            <a:gdLst/>
            <a:ahLst/>
            <a:cxnLst/>
            <a:rect l="l" t="t" r="r" b="b"/>
            <a:pathLst>
              <a:path w="1362075" h="647700">
                <a:moveTo>
                  <a:pt x="0" y="0"/>
                </a:moveTo>
                <a:lnTo>
                  <a:pt x="1362075" y="0"/>
                </a:lnTo>
                <a:lnTo>
                  <a:pt x="1362075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756225" y="2019300"/>
            <a:ext cx="6762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ACT 2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2880420" y="2819400"/>
            <a:ext cx="64293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METHODOLOGY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128641" y="3752850"/>
            <a:ext cx="3933825" cy="647700"/>
          </a:xfrm>
          <a:custGeom>
            <a:avLst/>
            <a:gdLst/>
            <a:ahLst/>
            <a:cxnLst/>
            <a:rect l="l" t="t" r="r" b="b"/>
            <a:pathLst>
              <a:path w="3933825" h="647700">
                <a:moveTo>
                  <a:pt x="0" y="0"/>
                </a:moveTo>
                <a:lnTo>
                  <a:pt x="3933825" y="0"/>
                </a:lnTo>
                <a:lnTo>
                  <a:pt x="3933825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FFF5F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395341" y="3924300"/>
            <a:ext cx="34004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"We built a system to save them"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648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FFF5F5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029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FFF5F5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410325" y="48863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0"/>
                </a:lnTo>
                <a:lnTo>
                  <a:pt x="13335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25400">
            <a:solidFill>
              <a:srgbClr val="FFF5F5"/>
            </a:solidFill>
            <a:prstDash val="solid"/>
          </a:ln>
        </p:spPr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720000">
            <a:off x="10777977" y="338575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0"/>
                </a:moveTo>
                <a:lnTo>
                  <a:pt x="581025" y="0"/>
                </a:lnTo>
                <a:lnTo>
                  <a:pt x="5810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85788" y="5538788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733425" y="0"/>
                </a:lnTo>
                <a:lnTo>
                  <a:pt x="73342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90525" y="523875"/>
            <a:ext cx="57150" cy="438150"/>
          </a:xfrm>
          <a:custGeom>
            <a:avLst/>
            <a:gdLst/>
            <a:ahLst/>
            <a:cxnLst/>
            <a:rect l="l" t="t" r="r" b="b"/>
            <a:pathLst>
              <a:path w="57150" h="438150">
                <a:moveTo>
                  <a:pt x="0" y="0"/>
                </a:moveTo>
                <a:lnTo>
                  <a:pt x="57150" y="0"/>
                </a:lnTo>
                <a:lnTo>
                  <a:pt x="571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09600" y="381000"/>
            <a:ext cx="3295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Service Architecture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09600" y="800100"/>
            <a:ext cx="3238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هيكل الخدمات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00050" y="1276350"/>
            <a:ext cx="11391900" cy="4629150"/>
          </a:xfrm>
          <a:custGeom>
            <a:avLst/>
            <a:gdLst/>
            <a:ahLst/>
            <a:cxnLst/>
            <a:rect l="l" t="t" r="r" b="b"/>
            <a:pathLst>
              <a:path w="11391900" h="4629150">
                <a:moveTo>
                  <a:pt x="0" y="0"/>
                </a:moveTo>
                <a:lnTo>
                  <a:pt x="11391900" y="0"/>
                </a:lnTo>
                <a:lnTo>
                  <a:pt x="11391900" y="4629150"/>
                </a:lnTo>
                <a:lnTo>
                  <a:pt x="0" y="4629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19100" y="1809750"/>
            <a:ext cx="11353800" cy="38100"/>
          </a:xfrm>
          <a:custGeom>
            <a:avLst/>
            <a:gdLst/>
            <a:ahLst/>
            <a:cxnLst/>
            <a:rect l="l" t="t" r="r" b="b"/>
            <a:pathLst>
              <a:path w="11353800" h="38100">
                <a:moveTo>
                  <a:pt x="0" y="0"/>
                </a:moveTo>
                <a:lnTo>
                  <a:pt x="11353800" y="0"/>
                </a:lnTo>
                <a:lnTo>
                  <a:pt x="113538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9" name="Shape 7"/>
          <p:cNvSpPr/>
          <p:nvPr/>
        </p:nvSpPr>
        <p:spPr>
          <a:xfrm>
            <a:off x="419100" y="1295400"/>
            <a:ext cx="2266950" cy="495300"/>
          </a:xfrm>
          <a:custGeom>
            <a:avLst/>
            <a:gdLst/>
            <a:ahLst/>
            <a:cxnLst/>
            <a:rect l="l" t="t" r="r" b="b"/>
            <a:pathLst>
              <a:path w="2266950" h="495300">
                <a:moveTo>
                  <a:pt x="0" y="0"/>
                </a:moveTo>
                <a:lnTo>
                  <a:pt x="2266950" y="0"/>
                </a:lnTo>
                <a:lnTo>
                  <a:pt x="22669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0" name="Text 8"/>
          <p:cNvSpPr/>
          <p:nvPr/>
        </p:nvSpPr>
        <p:spPr>
          <a:xfrm>
            <a:off x="1414314" y="1409700"/>
            <a:ext cx="361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Tier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2689771" y="1295400"/>
            <a:ext cx="2266950" cy="495300"/>
          </a:xfrm>
          <a:custGeom>
            <a:avLst/>
            <a:gdLst/>
            <a:ahLst/>
            <a:cxnLst/>
            <a:rect l="l" t="t" r="r" b="b"/>
            <a:pathLst>
              <a:path w="2266950" h="495300">
                <a:moveTo>
                  <a:pt x="0" y="0"/>
                </a:moveTo>
                <a:lnTo>
                  <a:pt x="2266950" y="0"/>
                </a:lnTo>
                <a:lnTo>
                  <a:pt x="22669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2" name="Text 10"/>
          <p:cNvSpPr/>
          <p:nvPr/>
        </p:nvSpPr>
        <p:spPr>
          <a:xfrm>
            <a:off x="3538389" y="1409700"/>
            <a:ext cx="657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Service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960590" y="1295400"/>
            <a:ext cx="2266950" cy="495300"/>
          </a:xfrm>
          <a:custGeom>
            <a:avLst/>
            <a:gdLst/>
            <a:ahLst/>
            <a:cxnLst/>
            <a:rect l="l" t="t" r="r" b="b"/>
            <a:pathLst>
              <a:path w="2266950" h="495300">
                <a:moveTo>
                  <a:pt x="0" y="0"/>
                </a:moveTo>
                <a:lnTo>
                  <a:pt x="2266950" y="0"/>
                </a:lnTo>
                <a:lnTo>
                  <a:pt x="22669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4" name="Text 12"/>
          <p:cNvSpPr/>
          <p:nvPr/>
        </p:nvSpPr>
        <p:spPr>
          <a:xfrm>
            <a:off x="5762625" y="1409700"/>
            <a:ext cx="752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Duration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231261" y="1295400"/>
            <a:ext cx="2266950" cy="495300"/>
          </a:xfrm>
          <a:custGeom>
            <a:avLst/>
            <a:gdLst/>
            <a:ahLst/>
            <a:cxnLst/>
            <a:rect l="l" t="t" r="r" b="b"/>
            <a:pathLst>
              <a:path w="2266950" h="495300">
                <a:moveTo>
                  <a:pt x="0" y="0"/>
                </a:moveTo>
                <a:lnTo>
                  <a:pt x="2266950" y="0"/>
                </a:lnTo>
                <a:lnTo>
                  <a:pt x="22669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6" name="Text 14"/>
          <p:cNvSpPr/>
          <p:nvPr/>
        </p:nvSpPr>
        <p:spPr>
          <a:xfrm>
            <a:off x="7932837" y="1409700"/>
            <a:ext cx="952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Deliverable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9502080" y="1295400"/>
            <a:ext cx="2266950" cy="495300"/>
          </a:xfrm>
          <a:custGeom>
            <a:avLst/>
            <a:gdLst/>
            <a:ahLst/>
            <a:cxnLst/>
            <a:rect l="l" t="t" r="r" b="b"/>
            <a:pathLst>
              <a:path w="2266950" h="495300">
                <a:moveTo>
                  <a:pt x="0" y="0"/>
                </a:moveTo>
                <a:lnTo>
                  <a:pt x="2266950" y="0"/>
                </a:lnTo>
                <a:lnTo>
                  <a:pt x="22669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18" name="Text 16"/>
          <p:cNvSpPr/>
          <p:nvPr/>
        </p:nvSpPr>
        <p:spPr>
          <a:xfrm>
            <a:off x="10439549" y="1409700"/>
            <a:ext cx="485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Price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19100" y="2528888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0" name="Shape 18"/>
          <p:cNvSpPr/>
          <p:nvPr/>
        </p:nvSpPr>
        <p:spPr>
          <a:xfrm>
            <a:off x="419100" y="1828800"/>
            <a:ext cx="2257425" cy="685800"/>
          </a:xfrm>
          <a:custGeom>
            <a:avLst/>
            <a:gdLst/>
            <a:ahLst/>
            <a:cxnLst/>
            <a:rect l="l" t="t" r="r" b="b"/>
            <a:pathLst>
              <a:path w="2257425" h="685800">
                <a:moveTo>
                  <a:pt x="0" y="0"/>
                </a:moveTo>
                <a:lnTo>
                  <a:pt x="2257425" y="0"/>
                </a:lnTo>
                <a:lnTo>
                  <a:pt x="225742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21" name="Shape 19"/>
          <p:cNvSpPr/>
          <p:nvPr/>
        </p:nvSpPr>
        <p:spPr>
          <a:xfrm>
            <a:off x="2676525" y="1828800"/>
            <a:ext cx="19050" cy="685800"/>
          </a:xfrm>
          <a:custGeom>
            <a:avLst/>
            <a:gdLst/>
            <a:ahLst/>
            <a:cxnLst/>
            <a:rect l="l" t="t" r="r" b="b"/>
            <a:pathLst>
              <a:path w="19050" h="685800">
                <a:moveTo>
                  <a:pt x="0" y="0"/>
                </a:moveTo>
                <a:lnTo>
                  <a:pt x="19050" y="0"/>
                </a:lnTo>
                <a:lnTo>
                  <a:pt x="1905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2" name="Text 20"/>
          <p:cNvSpPr/>
          <p:nvPr/>
        </p:nvSpPr>
        <p:spPr>
          <a:xfrm>
            <a:off x="1512243" y="2019300"/>
            <a:ext cx="1809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947196" y="1828800"/>
            <a:ext cx="19050" cy="685800"/>
          </a:xfrm>
          <a:custGeom>
            <a:avLst/>
            <a:gdLst/>
            <a:ahLst/>
            <a:cxnLst/>
            <a:rect l="l" t="t" r="r" b="b"/>
            <a:pathLst>
              <a:path w="19050" h="685800">
                <a:moveTo>
                  <a:pt x="0" y="0"/>
                </a:moveTo>
                <a:lnTo>
                  <a:pt x="19050" y="0"/>
                </a:lnTo>
                <a:lnTo>
                  <a:pt x="1905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4" name="Text 22"/>
          <p:cNvSpPr/>
          <p:nvPr/>
        </p:nvSpPr>
        <p:spPr>
          <a:xfrm>
            <a:off x="2804071" y="2057400"/>
            <a:ext cx="847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Quick Scan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218015" y="1828800"/>
            <a:ext cx="19050" cy="685800"/>
          </a:xfrm>
          <a:custGeom>
            <a:avLst/>
            <a:gdLst/>
            <a:ahLst/>
            <a:cxnLst/>
            <a:rect l="l" t="t" r="r" b="b"/>
            <a:pathLst>
              <a:path w="19050" h="685800">
                <a:moveTo>
                  <a:pt x="0" y="0"/>
                </a:moveTo>
                <a:lnTo>
                  <a:pt x="19050" y="0"/>
                </a:lnTo>
                <a:lnTo>
                  <a:pt x="1905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6" name="Text 24"/>
          <p:cNvSpPr/>
          <p:nvPr/>
        </p:nvSpPr>
        <p:spPr>
          <a:xfrm>
            <a:off x="5074890" y="2057400"/>
            <a:ext cx="666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48 hours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9488686" y="1828800"/>
            <a:ext cx="19050" cy="685800"/>
          </a:xfrm>
          <a:custGeom>
            <a:avLst/>
            <a:gdLst/>
            <a:ahLst/>
            <a:cxnLst/>
            <a:rect l="l" t="t" r="r" b="b"/>
            <a:pathLst>
              <a:path w="19050" h="685800">
                <a:moveTo>
                  <a:pt x="0" y="0"/>
                </a:moveTo>
                <a:lnTo>
                  <a:pt x="19050" y="0"/>
                </a:lnTo>
                <a:lnTo>
                  <a:pt x="1905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28" name="Text 26"/>
          <p:cNvSpPr/>
          <p:nvPr/>
        </p:nvSpPr>
        <p:spPr>
          <a:xfrm>
            <a:off x="7345561" y="1943100"/>
            <a:ext cx="2095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10-page GO/CAUTION/NO-GO report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616380" y="2038350"/>
            <a:ext cx="981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~5,000 EGP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19100" y="2543175"/>
            <a:ext cx="11353800" cy="700088"/>
          </a:xfrm>
          <a:custGeom>
            <a:avLst/>
            <a:gdLst/>
            <a:ahLst/>
            <a:cxnLst/>
            <a:rect l="l" t="t" r="r" b="b"/>
            <a:pathLst>
              <a:path w="11353800" h="700088">
                <a:moveTo>
                  <a:pt x="0" y="0"/>
                </a:moveTo>
                <a:lnTo>
                  <a:pt x="11353800" y="0"/>
                </a:lnTo>
                <a:lnTo>
                  <a:pt x="11353800" y="700088"/>
                </a:lnTo>
                <a:lnTo>
                  <a:pt x="0" y="700088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20000">
                <a:srgbClr val="3DBDB4"/>
              </a:gs>
              <a:gs pos="33333.333333333336">
                <a:srgbClr val="4ECDC4"/>
              </a:gs>
              <a:gs pos="100000">
                <a:srgbClr val="3DBDB4"/>
              </a:gs>
            </a:gsLst>
            <a:lin ang="18900000" scaled="1"/>
          </a:gradFill>
          <a:ln/>
        </p:spPr>
      </p:sp>
      <p:sp>
        <p:nvSpPr>
          <p:cNvPr id="31" name="Shape 29"/>
          <p:cNvSpPr/>
          <p:nvPr/>
        </p:nvSpPr>
        <p:spPr>
          <a:xfrm>
            <a:off x="419100" y="3243263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2" name="Shape 30"/>
          <p:cNvSpPr/>
          <p:nvPr/>
        </p:nvSpPr>
        <p:spPr>
          <a:xfrm>
            <a:off x="2676525" y="2543175"/>
            <a:ext cx="19050" cy="685800"/>
          </a:xfrm>
          <a:custGeom>
            <a:avLst/>
            <a:gdLst/>
            <a:ahLst/>
            <a:cxnLst/>
            <a:rect l="l" t="t" r="r" b="b"/>
            <a:pathLst>
              <a:path w="19050" h="685800">
                <a:moveTo>
                  <a:pt x="0" y="0"/>
                </a:moveTo>
                <a:lnTo>
                  <a:pt x="19050" y="0"/>
                </a:lnTo>
                <a:lnTo>
                  <a:pt x="1905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3" name="Text 31"/>
          <p:cNvSpPr/>
          <p:nvPr/>
        </p:nvSpPr>
        <p:spPr>
          <a:xfrm>
            <a:off x="1483668" y="2733675"/>
            <a:ext cx="238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947196" y="2543175"/>
            <a:ext cx="19050" cy="685800"/>
          </a:xfrm>
          <a:custGeom>
            <a:avLst/>
            <a:gdLst/>
            <a:ahLst/>
            <a:cxnLst/>
            <a:rect l="l" t="t" r="r" b="b"/>
            <a:pathLst>
              <a:path w="19050" h="685800">
                <a:moveTo>
                  <a:pt x="0" y="0"/>
                </a:moveTo>
                <a:lnTo>
                  <a:pt x="19050" y="0"/>
                </a:lnTo>
                <a:lnTo>
                  <a:pt x="1905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5" name="Text 33"/>
          <p:cNvSpPr/>
          <p:nvPr/>
        </p:nvSpPr>
        <p:spPr>
          <a:xfrm>
            <a:off x="2804071" y="2771775"/>
            <a:ext cx="923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Full Analysis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7218015" y="2543175"/>
            <a:ext cx="19050" cy="685800"/>
          </a:xfrm>
          <a:custGeom>
            <a:avLst/>
            <a:gdLst/>
            <a:ahLst/>
            <a:cxnLst/>
            <a:rect l="l" t="t" r="r" b="b"/>
            <a:pathLst>
              <a:path w="19050" h="685800">
                <a:moveTo>
                  <a:pt x="0" y="0"/>
                </a:moveTo>
                <a:lnTo>
                  <a:pt x="19050" y="0"/>
                </a:lnTo>
                <a:lnTo>
                  <a:pt x="1905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7" name="Text 35"/>
          <p:cNvSpPr/>
          <p:nvPr/>
        </p:nvSpPr>
        <p:spPr>
          <a:xfrm>
            <a:off x="5074890" y="2771775"/>
            <a:ext cx="628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 weeks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9488686" y="2543175"/>
            <a:ext cx="19050" cy="685800"/>
          </a:xfrm>
          <a:custGeom>
            <a:avLst/>
            <a:gdLst/>
            <a:ahLst/>
            <a:cxnLst/>
            <a:rect l="l" t="t" r="r" b="b"/>
            <a:pathLst>
              <a:path w="19050" h="685800">
                <a:moveTo>
                  <a:pt x="0" y="0"/>
                </a:moveTo>
                <a:lnTo>
                  <a:pt x="19050" y="0"/>
                </a:lnTo>
                <a:lnTo>
                  <a:pt x="1905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39" name="Text 37"/>
          <p:cNvSpPr/>
          <p:nvPr/>
        </p:nvSpPr>
        <p:spPr>
          <a:xfrm>
            <a:off x="7345561" y="2657475"/>
            <a:ext cx="2095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50-page Idea Reality Report (IRR)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9616380" y="2752725"/>
            <a:ext cx="1066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~25,000 EGP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19100" y="3805237"/>
            <a:ext cx="11353800" cy="28575"/>
          </a:xfrm>
          <a:custGeom>
            <a:avLst/>
            <a:gdLst/>
            <a:ahLst/>
            <a:cxnLst/>
            <a:rect l="l" t="t" r="r" b="b"/>
            <a:pathLst>
              <a:path w="11353800" h="28575">
                <a:moveTo>
                  <a:pt x="0" y="0"/>
                </a:moveTo>
                <a:lnTo>
                  <a:pt x="11353800" y="0"/>
                </a:lnTo>
                <a:lnTo>
                  <a:pt x="1135380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2" name="Shape 40"/>
          <p:cNvSpPr/>
          <p:nvPr/>
        </p:nvSpPr>
        <p:spPr>
          <a:xfrm>
            <a:off x="419100" y="3257550"/>
            <a:ext cx="2257425" cy="533400"/>
          </a:xfrm>
          <a:custGeom>
            <a:avLst/>
            <a:gdLst/>
            <a:ahLst/>
            <a:cxnLst/>
            <a:rect l="l" t="t" r="r" b="b"/>
            <a:pathLst>
              <a:path w="2257425" h="533400">
                <a:moveTo>
                  <a:pt x="0" y="0"/>
                </a:moveTo>
                <a:lnTo>
                  <a:pt x="2257425" y="0"/>
                </a:lnTo>
                <a:lnTo>
                  <a:pt x="2257425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3" name="Shape 41"/>
          <p:cNvSpPr/>
          <p:nvPr/>
        </p:nvSpPr>
        <p:spPr>
          <a:xfrm>
            <a:off x="2676525" y="3257550"/>
            <a:ext cx="19050" cy="533400"/>
          </a:xfrm>
          <a:custGeom>
            <a:avLst/>
            <a:gdLst/>
            <a:ahLst/>
            <a:cxnLst/>
            <a:rect l="l" t="t" r="r" b="b"/>
            <a:pathLst>
              <a:path w="19050" h="533400">
                <a:moveTo>
                  <a:pt x="0" y="0"/>
                </a:moveTo>
                <a:lnTo>
                  <a:pt x="19050" y="0"/>
                </a:lnTo>
                <a:lnTo>
                  <a:pt x="1905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4" name="Text 42"/>
          <p:cNvSpPr/>
          <p:nvPr/>
        </p:nvSpPr>
        <p:spPr>
          <a:xfrm>
            <a:off x="1482179" y="3371850"/>
            <a:ext cx="238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4947196" y="3257550"/>
            <a:ext cx="19050" cy="533400"/>
          </a:xfrm>
          <a:custGeom>
            <a:avLst/>
            <a:gdLst/>
            <a:ahLst/>
            <a:cxnLst/>
            <a:rect l="l" t="t" r="r" b="b"/>
            <a:pathLst>
              <a:path w="19050" h="533400">
                <a:moveTo>
                  <a:pt x="0" y="0"/>
                </a:moveTo>
                <a:lnTo>
                  <a:pt x="19050" y="0"/>
                </a:lnTo>
                <a:lnTo>
                  <a:pt x="1905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6" name="Text 44"/>
          <p:cNvSpPr/>
          <p:nvPr/>
        </p:nvSpPr>
        <p:spPr>
          <a:xfrm>
            <a:off x="2804071" y="3409950"/>
            <a:ext cx="1066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Launch-Ready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218015" y="3257550"/>
            <a:ext cx="19050" cy="533400"/>
          </a:xfrm>
          <a:custGeom>
            <a:avLst/>
            <a:gdLst/>
            <a:ahLst/>
            <a:cxnLst/>
            <a:rect l="l" t="t" r="r" b="b"/>
            <a:pathLst>
              <a:path w="19050" h="533400">
                <a:moveTo>
                  <a:pt x="0" y="0"/>
                </a:moveTo>
                <a:lnTo>
                  <a:pt x="19050" y="0"/>
                </a:lnTo>
                <a:lnTo>
                  <a:pt x="1905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48" name="Text 46"/>
          <p:cNvSpPr/>
          <p:nvPr/>
        </p:nvSpPr>
        <p:spPr>
          <a:xfrm>
            <a:off x="5074890" y="3409950"/>
            <a:ext cx="628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 weeks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9488686" y="3257550"/>
            <a:ext cx="19050" cy="533400"/>
          </a:xfrm>
          <a:custGeom>
            <a:avLst/>
            <a:gdLst/>
            <a:ahLst/>
            <a:cxnLst/>
            <a:rect l="l" t="t" r="r" b="b"/>
            <a:pathLst>
              <a:path w="19050" h="533400">
                <a:moveTo>
                  <a:pt x="0" y="0"/>
                </a:moveTo>
                <a:lnTo>
                  <a:pt x="19050" y="0"/>
                </a:lnTo>
                <a:lnTo>
                  <a:pt x="1905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0" name="Text 48"/>
          <p:cNvSpPr/>
          <p:nvPr/>
        </p:nvSpPr>
        <p:spPr>
          <a:xfrm>
            <a:off x="7345561" y="3409950"/>
            <a:ext cx="1943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100+ page IRR + MVP + Legal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9616380" y="3390900"/>
            <a:ext cx="1047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6B6B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~75,000 EGP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419100" y="3819525"/>
            <a:ext cx="2257425" cy="2066925"/>
          </a:xfrm>
          <a:custGeom>
            <a:avLst/>
            <a:gdLst/>
            <a:ahLst/>
            <a:cxnLst/>
            <a:rect l="l" t="t" r="r" b="b"/>
            <a:pathLst>
              <a:path w="2257425" h="2066925">
                <a:moveTo>
                  <a:pt x="0" y="0"/>
                </a:moveTo>
                <a:lnTo>
                  <a:pt x="2257425" y="0"/>
                </a:lnTo>
                <a:lnTo>
                  <a:pt x="2257425" y="2066925"/>
                </a:lnTo>
                <a:lnTo>
                  <a:pt x="0" y="2066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3" name="Shape 51"/>
          <p:cNvSpPr/>
          <p:nvPr/>
        </p:nvSpPr>
        <p:spPr>
          <a:xfrm>
            <a:off x="2676525" y="3819525"/>
            <a:ext cx="19050" cy="2066925"/>
          </a:xfrm>
          <a:custGeom>
            <a:avLst/>
            <a:gdLst/>
            <a:ahLst/>
            <a:cxnLst/>
            <a:rect l="l" t="t" r="r" b="b"/>
            <a:pathLst>
              <a:path w="19050" h="2066925">
                <a:moveTo>
                  <a:pt x="0" y="0"/>
                </a:moveTo>
                <a:lnTo>
                  <a:pt x="19050" y="0"/>
                </a:lnTo>
                <a:lnTo>
                  <a:pt x="19050" y="2066925"/>
                </a:lnTo>
                <a:lnTo>
                  <a:pt x="0" y="20669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4" name="Text 52"/>
          <p:cNvSpPr/>
          <p:nvPr/>
        </p:nvSpPr>
        <p:spPr>
          <a:xfrm>
            <a:off x="1485751" y="4700588"/>
            <a:ext cx="228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4947196" y="3819525"/>
            <a:ext cx="19050" cy="2066925"/>
          </a:xfrm>
          <a:custGeom>
            <a:avLst/>
            <a:gdLst/>
            <a:ahLst/>
            <a:cxnLst/>
            <a:rect l="l" t="t" r="r" b="b"/>
            <a:pathLst>
              <a:path w="19050" h="2066925">
                <a:moveTo>
                  <a:pt x="0" y="0"/>
                </a:moveTo>
                <a:lnTo>
                  <a:pt x="19050" y="0"/>
                </a:lnTo>
                <a:lnTo>
                  <a:pt x="19050" y="2066925"/>
                </a:lnTo>
                <a:lnTo>
                  <a:pt x="0" y="20669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6" name="Text 54"/>
          <p:cNvSpPr/>
          <p:nvPr/>
        </p:nvSpPr>
        <p:spPr>
          <a:xfrm>
            <a:off x="2804071" y="4738688"/>
            <a:ext cx="1276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Ongoing Advisory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7218015" y="3819525"/>
            <a:ext cx="19050" cy="2066925"/>
          </a:xfrm>
          <a:custGeom>
            <a:avLst/>
            <a:gdLst/>
            <a:ahLst/>
            <a:cxnLst/>
            <a:rect l="l" t="t" r="r" b="b"/>
            <a:pathLst>
              <a:path w="19050" h="2066925">
                <a:moveTo>
                  <a:pt x="0" y="0"/>
                </a:moveTo>
                <a:lnTo>
                  <a:pt x="19050" y="0"/>
                </a:lnTo>
                <a:lnTo>
                  <a:pt x="19050" y="2066925"/>
                </a:lnTo>
                <a:lnTo>
                  <a:pt x="0" y="20669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58" name="Text 56"/>
          <p:cNvSpPr/>
          <p:nvPr/>
        </p:nvSpPr>
        <p:spPr>
          <a:xfrm>
            <a:off x="5074890" y="4738688"/>
            <a:ext cx="628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Monthly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9488686" y="3819525"/>
            <a:ext cx="19050" cy="2066925"/>
          </a:xfrm>
          <a:custGeom>
            <a:avLst/>
            <a:gdLst/>
            <a:ahLst/>
            <a:cxnLst/>
            <a:rect l="l" t="t" r="r" b="b"/>
            <a:pathLst>
              <a:path w="19050" h="2066925">
                <a:moveTo>
                  <a:pt x="0" y="0"/>
                </a:moveTo>
                <a:lnTo>
                  <a:pt x="19050" y="0"/>
                </a:lnTo>
                <a:lnTo>
                  <a:pt x="19050" y="2066925"/>
                </a:lnTo>
                <a:lnTo>
                  <a:pt x="0" y="20669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</p:sp>
      <p:sp>
        <p:nvSpPr>
          <p:cNvPr id="60" name="Text 58"/>
          <p:cNvSpPr/>
          <p:nvPr/>
        </p:nvSpPr>
        <p:spPr>
          <a:xfrm>
            <a:off x="7345561" y="4624388"/>
            <a:ext cx="2095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Strategic support &amp; monitoring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9616380" y="4719638"/>
            <a:ext cx="895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~5-15K/mo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395288" y="6053138"/>
            <a:ext cx="11401425" cy="409575"/>
          </a:xfrm>
          <a:custGeom>
            <a:avLst/>
            <a:gdLst/>
            <a:ahLst/>
            <a:cxnLst/>
            <a:rect l="l" t="t" r="r" b="b"/>
            <a:pathLst>
              <a:path w="11401425" h="409575">
                <a:moveTo>
                  <a:pt x="0" y="0"/>
                </a:moveTo>
                <a:lnTo>
                  <a:pt x="11401425" y="0"/>
                </a:lnTo>
                <a:lnTo>
                  <a:pt x="114014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600075" y="6143625"/>
            <a:ext cx="1099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Quick Scan: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Low-barrier entry point. </a:t>
            </a:r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Full Analysis: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Primary conversion target. </a:t>
            </a:r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Launch-Ready: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Premium tier. </a:t>
            </a:r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Advisory: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Recurring revenue stream.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872788" y="490538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66713" y="0"/>
                </a:moveTo>
                <a:lnTo>
                  <a:pt x="366713" y="0"/>
                </a:lnTo>
                <a:cubicBezTo>
                  <a:pt x="569107" y="0"/>
                  <a:pt x="733425" y="164318"/>
                  <a:pt x="733425" y="366713"/>
                </a:cubicBezTo>
                <a:lnTo>
                  <a:pt x="733425" y="366713"/>
                </a:lnTo>
                <a:cubicBezTo>
                  <a:pt x="733425" y="569107"/>
                  <a:pt x="569107" y="733425"/>
                  <a:pt x="366713" y="733425"/>
                </a:cubicBezTo>
                <a:lnTo>
                  <a:pt x="366713" y="733425"/>
                </a:lnTo>
                <a:cubicBezTo>
                  <a:pt x="164318" y="733425"/>
                  <a:pt x="0" y="569107"/>
                  <a:pt x="0" y="366713"/>
                </a:cubicBezTo>
                <a:lnTo>
                  <a:pt x="0" y="366713"/>
                </a:lnTo>
                <a:cubicBezTo>
                  <a:pt x="0" y="164318"/>
                  <a:pt x="164318" y="0"/>
                  <a:pt x="366712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2700000">
            <a:off x="650035" y="5374435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0"/>
                </a:moveTo>
                <a:lnTo>
                  <a:pt x="581025" y="0"/>
                </a:lnTo>
                <a:lnTo>
                  <a:pt x="5810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-480000">
            <a:off x="383829" y="1094770"/>
            <a:ext cx="885825" cy="200025"/>
          </a:xfrm>
          <a:custGeom>
            <a:avLst/>
            <a:gdLst/>
            <a:ahLst/>
            <a:cxnLst/>
            <a:rect l="l" t="t" r="r" b="b"/>
            <a:pathLst>
              <a:path w="885825" h="200025">
                <a:moveTo>
                  <a:pt x="0" y="0"/>
                </a:moveTo>
                <a:lnTo>
                  <a:pt x="885825" y="0"/>
                </a:lnTo>
                <a:lnTo>
                  <a:pt x="885825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90525" y="485775"/>
            <a:ext cx="57150" cy="438150"/>
          </a:xfrm>
          <a:custGeom>
            <a:avLst/>
            <a:gdLst/>
            <a:ahLst/>
            <a:cxnLst/>
            <a:rect l="l" t="t" r="r" b="b"/>
            <a:pathLst>
              <a:path w="57150" h="438150">
                <a:moveTo>
                  <a:pt x="0" y="0"/>
                </a:moveTo>
                <a:lnTo>
                  <a:pt x="57150" y="0"/>
                </a:lnTo>
                <a:lnTo>
                  <a:pt x="571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09600" y="381000"/>
            <a:ext cx="49625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The Transformation Engine — 7 Stages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9600" y="762000"/>
            <a:ext cx="4905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75757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A structured pipeline with 248 documented checklist items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2495550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247650" y="0"/>
                </a:moveTo>
                <a:lnTo>
                  <a:pt x="247650" y="0"/>
                </a:lnTo>
                <a:cubicBezTo>
                  <a:pt x="384332" y="0"/>
                  <a:pt x="495300" y="110968"/>
                  <a:pt x="495300" y="247650"/>
                </a:cubicBezTo>
                <a:lnTo>
                  <a:pt x="495300" y="247650"/>
                </a:lnTo>
                <a:cubicBezTo>
                  <a:pt x="495300" y="384332"/>
                  <a:pt x="384332" y="495300"/>
                  <a:pt x="247650" y="495300"/>
                </a:cubicBezTo>
                <a:lnTo>
                  <a:pt x="247650" y="495300"/>
                </a:lnTo>
                <a:cubicBezTo>
                  <a:pt x="110968" y="495300"/>
                  <a:pt x="0" y="384332"/>
                  <a:pt x="0" y="247650"/>
                </a:cubicBezTo>
                <a:lnTo>
                  <a:pt x="0" y="247650"/>
                </a:lnTo>
                <a:cubicBezTo>
                  <a:pt x="0" y="110968"/>
                  <a:pt x="110968" y="0"/>
                  <a:pt x="247650" y="0"/>
                </a:cubicBez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77057" y="2590800"/>
            <a:ext cx="1809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95288" y="3100388"/>
            <a:ext cx="1228725" cy="561975"/>
          </a:xfrm>
          <a:custGeom>
            <a:avLst/>
            <a:gdLst/>
            <a:ahLst/>
            <a:cxnLst/>
            <a:rect l="l" t="t" r="r" b="b"/>
            <a:pathLst>
              <a:path w="1228725" h="561975">
                <a:moveTo>
                  <a:pt x="0" y="0"/>
                </a:moveTo>
                <a:lnTo>
                  <a:pt x="1228725" y="0"/>
                </a:lnTo>
                <a:lnTo>
                  <a:pt x="1228725" y="561975"/>
                </a:lnTo>
                <a:lnTo>
                  <a:pt x="0" y="5619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47675" y="3190875"/>
            <a:ext cx="11239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Intake &amp; Discovery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714500" y="2905125"/>
            <a:ext cx="428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→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2457450" y="2495550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247650" y="0"/>
                </a:moveTo>
                <a:lnTo>
                  <a:pt x="247650" y="0"/>
                </a:lnTo>
                <a:cubicBezTo>
                  <a:pt x="384332" y="0"/>
                  <a:pt x="495300" y="110968"/>
                  <a:pt x="495300" y="247650"/>
                </a:cubicBezTo>
                <a:lnTo>
                  <a:pt x="495300" y="247650"/>
                </a:lnTo>
                <a:cubicBezTo>
                  <a:pt x="495300" y="384332"/>
                  <a:pt x="384332" y="495300"/>
                  <a:pt x="247650" y="495300"/>
                </a:cubicBezTo>
                <a:lnTo>
                  <a:pt x="247650" y="495300"/>
                </a:lnTo>
                <a:cubicBezTo>
                  <a:pt x="110968" y="495300"/>
                  <a:pt x="0" y="384332"/>
                  <a:pt x="0" y="247650"/>
                </a:cubicBezTo>
                <a:lnTo>
                  <a:pt x="0" y="247650"/>
                </a:lnTo>
                <a:cubicBezTo>
                  <a:pt x="0" y="110968"/>
                  <a:pt x="110968" y="0"/>
                  <a:pt x="247650" y="0"/>
                </a:cubicBez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643932" y="2590800"/>
            <a:ext cx="238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2090738" y="3100388"/>
            <a:ext cx="1228725" cy="561975"/>
          </a:xfrm>
          <a:custGeom>
            <a:avLst/>
            <a:gdLst/>
            <a:ahLst/>
            <a:cxnLst/>
            <a:rect l="l" t="t" r="r" b="b"/>
            <a:pathLst>
              <a:path w="1228725" h="561975">
                <a:moveTo>
                  <a:pt x="0" y="0"/>
                </a:moveTo>
                <a:lnTo>
                  <a:pt x="1228725" y="0"/>
                </a:lnTo>
                <a:lnTo>
                  <a:pt x="1228725" y="561975"/>
                </a:lnTo>
                <a:lnTo>
                  <a:pt x="0" y="5619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143125" y="3190875"/>
            <a:ext cx="11239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Idea Crystallization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409950" y="2905125"/>
            <a:ext cx="428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→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152900" y="2590800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247650" y="0"/>
                </a:moveTo>
                <a:lnTo>
                  <a:pt x="247650" y="0"/>
                </a:lnTo>
                <a:cubicBezTo>
                  <a:pt x="384332" y="0"/>
                  <a:pt x="495300" y="110968"/>
                  <a:pt x="495300" y="247650"/>
                </a:cubicBezTo>
                <a:lnTo>
                  <a:pt x="495300" y="247650"/>
                </a:lnTo>
                <a:cubicBezTo>
                  <a:pt x="495300" y="384332"/>
                  <a:pt x="384332" y="495300"/>
                  <a:pt x="247650" y="495300"/>
                </a:cubicBezTo>
                <a:lnTo>
                  <a:pt x="247650" y="495300"/>
                </a:lnTo>
                <a:cubicBezTo>
                  <a:pt x="110968" y="495300"/>
                  <a:pt x="0" y="384332"/>
                  <a:pt x="0" y="247650"/>
                </a:cubicBezTo>
                <a:lnTo>
                  <a:pt x="0" y="247650"/>
                </a:lnTo>
                <a:cubicBezTo>
                  <a:pt x="0" y="110968"/>
                  <a:pt x="110968" y="0"/>
                  <a:pt x="247650" y="0"/>
                </a:cubicBezTo>
                <a:close/>
              </a:path>
            </a:pathLst>
          </a:custGeom>
          <a:solidFill>
            <a:srgbClr val="FFE66D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337745" y="2686050"/>
            <a:ext cx="238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786188" y="3195638"/>
            <a:ext cx="1228725" cy="371475"/>
          </a:xfrm>
          <a:custGeom>
            <a:avLst/>
            <a:gdLst/>
            <a:ahLst/>
            <a:cxnLst/>
            <a:rect l="l" t="t" r="r" b="b"/>
            <a:pathLst>
              <a:path w="1228725" h="371475">
                <a:moveTo>
                  <a:pt x="0" y="0"/>
                </a:moveTo>
                <a:lnTo>
                  <a:pt x="1228725" y="0"/>
                </a:lnTo>
                <a:lnTo>
                  <a:pt x="122872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838575" y="3286125"/>
            <a:ext cx="1123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Deep Research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105400" y="2905125"/>
            <a:ext cx="428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→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848350" y="2495550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247650" y="0"/>
                </a:moveTo>
                <a:lnTo>
                  <a:pt x="247650" y="0"/>
                </a:lnTo>
                <a:cubicBezTo>
                  <a:pt x="384332" y="0"/>
                  <a:pt x="495300" y="110968"/>
                  <a:pt x="495300" y="247650"/>
                </a:cubicBezTo>
                <a:lnTo>
                  <a:pt x="495300" y="247650"/>
                </a:lnTo>
                <a:cubicBezTo>
                  <a:pt x="495300" y="384332"/>
                  <a:pt x="384332" y="495300"/>
                  <a:pt x="247650" y="495300"/>
                </a:cubicBezTo>
                <a:lnTo>
                  <a:pt x="247650" y="495300"/>
                </a:lnTo>
                <a:cubicBezTo>
                  <a:pt x="110968" y="495300"/>
                  <a:pt x="0" y="384332"/>
                  <a:pt x="0" y="247650"/>
                </a:cubicBezTo>
                <a:lnTo>
                  <a:pt x="0" y="247650"/>
                </a:lnTo>
                <a:cubicBezTo>
                  <a:pt x="0" y="110968"/>
                  <a:pt x="110968" y="0"/>
                  <a:pt x="247650" y="0"/>
                </a:cubicBez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036766" y="2590800"/>
            <a:ext cx="228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481638" y="3100388"/>
            <a:ext cx="1228725" cy="561975"/>
          </a:xfrm>
          <a:custGeom>
            <a:avLst/>
            <a:gdLst/>
            <a:ahLst/>
            <a:cxnLst/>
            <a:rect l="l" t="t" r="r" b="b"/>
            <a:pathLst>
              <a:path w="1228725" h="561975">
                <a:moveTo>
                  <a:pt x="0" y="0"/>
                </a:moveTo>
                <a:lnTo>
                  <a:pt x="1228725" y="0"/>
                </a:lnTo>
                <a:lnTo>
                  <a:pt x="1228725" y="561975"/>
                </a:lnTo>
                <a:lnTo>
                  <a:pt x="0" y="5619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534025" y="3190875"/>
            <a:ext cx="11239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10-POV Stress Test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800850" y="2905125"/>
            <a:ext cx="428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→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7543800" y="2495550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247650" y="0"/>
                </a:moveTo>
                <a:lnTo>
                  <a:pt x="247650" y="0"/>
                </a:lnTo>
                <a:cubicBezTo>
                  <a:pt x="384332" y="0"/>
                  <a:pt x="495300" y="110968"/>
                  <a:pt x="495300" y="247650"/>
                </a:cubicBezTo>
                <a:lnTo>
                  <a:pt x="495300" y="247650"/>
                </a:lnTo>
                <a:cubicBezTo>
                  <a:pt x="495300" y="384332"/>
                  <a:pt x="384332" y="495300"/>
                  <a:pt x="247650" y="495300"/>
                </a:cubicBezTo>
                <a:lnTo>
                  <a:pt x="247650" y="495300"/>
                </a:lnTo>
                <a:cubicBezTo>
                  <a:pt x="110968" y="495300"/>
                  <a:pt x="0" y="384332"/>
                  <a:pt x="0" y="247650"/>
                </a:cubicBezTo>
                <a:lnTo>
                  <a:pt x="0" y="247650"/>
                </a:lnTo>
                <a:cubicBezTo>
                  <a:pt x="0" y="110968"/>
                  <a:pt x="110968" y="0"/>
                  <a:pt x="247650" y="0"/>
                </a:cubicBez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724626" y="2590800"/>
            <a:ext cx="247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5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7177088" y="3100388"/>
            <a:ext cx="1228725" cy="561975"/>
          </a:xfrm>
          <a:custGeom>
            <a:avLst/>
            <a:gdLst/>
            <a:ahLst/>
            <a:cxnLst/>
            <a:rect l="l" t="t" r="r" b="b"/>
            <a:pathLst>
              <a:path w="1228725" h="561975">
                <a:moveTo>
                  <a:pt x="0" y="0"/>
                </a:moveTo>
                <a:lnTo>
                  <a:pt x="1228725" y="0"/>
                </a:lnTo>
                <a:lnTo>
                  <a:pt x="1228725" y="561975"/>
                </a:lnTo>
                <a:lnTo>
                  <a:pt x="0" y="5619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229475" y="3190875"/>
            <a:ext cx="11239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 Scientific Approaches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8496300" y="2905125"/>
            <a:ext cx="428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→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9239250" y="2495550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247650" y="0"/>
                </a:moveTo>
                <a:lnTo>
                  <a:pt x="247650" y="0"/>
                </a:lnTo>
                <a:cubicBezTo>
                  <a:pt x="384332" y="0"/>
                  <a:pt x="495300" y="110968"/>
                  <a:pt x="495300" y="247650"/>
                </a:cubicBezTo>
                <a:lnTo>
                  <a:pt x="495300" y="247650"/>
                </a:lnTo>
                <a:cubicBezTo>
                  <a:pt x="495300" y="384332"/>
                  <a:pt x="384332" y="495300"/>
                  <a:pt x="247650" y="495300"/>
                </a:cubicBezTo>
                <a:lnTo>
                  <a:pt x="247650" y="495300"/>
                </a:lnTo>
                <a:cubicBezTo>
                  <a:pt x="110968" y="495300"/>
                  <a:pt x="0" y="384332"/>
                  <a:pt x="0" y="247650"/>
                </a:cubicBezTo>
                <a:lnTo>
                  <a:pt x="0" y="247650"/>
                </a:lnTo>
                <a:cubicBezTo>
                  <a:pt x="0" y="110968"/>
                  <a:pt x="110968" y="0"/>
                  <a:pt x="247650" y="0"/>
                </a:cubicBezTo>
                <a:close/>
              </a:path>
            </a:pathLst>
          </a:custGeom>
          <a:solidFill>
            <a:srgbClr val="FFE66D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9417397" y="2590800"/>
            <a:ext cx="2571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6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872538" y="3100388"/>
            <a:ext cx="1228725" cy="561975"/>
          </a:xfrm>
          <a:custGeom>
            <a:avLst/>
            <a:gdLst/>
            <a:ahLst/>
            <a:cxnLst/>
            <a:rect l="l" t="t" r="r" b="b"/>
            <a:pathLst>
              <a:path w="1228725" h="561975">
                <a:moveTo>
                  <a:pt x="0" y="0"/>
                </a:moveTo>
                <a:lnTo>
                  <a:pt x="1228725" y="0"/>
                </a:lnTo>
                <a:lnTo>
                  <a:pt x="1228725" y="561975"/>
                </a:lnTo>
                <a:lnTo>
                  <a:pt x="0" y="5619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8924925" y="3190875"/>
            <a:ext cx="11239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Financial Modeling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10191750" y="2905125"/>
            <a:ext cx="428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→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10934700" y="2590800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247650" y="0"/>
                </a:moveTo>
                <a:lnTo>
                  <a:pt x="247650" y="0"/>
                </a:lnTo>
                <a:cubicBezTo>
                  <a:pt x="384332" y="0"/>
                  <a:pt x="495300" y="110968"/>
                  <a:pt x="495300" y="247650"/>
                </a:cubicBezTo>
                <a:lnTo>
                  <a:pt x="495300" y="247650"/>
                </a:lnTo>
                <a:cubicBezTo>
                  <a:pt x="495300" y="384332"/>
                  <a:pt x="384332" y="495300"/>
                  <a:pt x="247650" y="495300"/>
                </a:cubicBezTo>
                <a:lnTo>
                  <a:pt x="247650" y="495300"/>
                </a:lnTo>
                <a:cubicBezTo>
                  <a:pt x="110968" y="495300"/>
                  <a:pt x="0" y="384332"/>
                  <a:pt x="0" y="247650"/>
                </a:cubicBezTo>
                <a:lnTo>
                  <a:pt x="0" y="247650"/>
                </a:lnTo>
                <a:cubicBezTo>
                  <a:pt x="0" y="110968"/>
                  <a:pt x="110968" y="0"/>
                  <a:pt x="247650" y="0"/>
                </a:cubicBez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11135023" y="2686050"/>
            <a:ext cx="209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7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10567988" y="3195638"/>
            <a:ext cx="1228725" cy="371475"/>
          </a:xfrm>
          <a:custGeom>
            <a:avLst/>
            <a:gdLst/>
            <a:ahLst/>
            <a:cxnLst/>
            <a:rect l="l" t="t" r="r" b="b"/>
            <a:pathLst>
              <a:path w="1228725" h="371475">
                <a:moveTo>
                  <a:pt x="0" y="0"/>
                </a:moveTo>
                <a:lnTo>
                  <a:pt x="1228725" y="0"/>
                </a:lnTo>
                <a:lnTo>
                  <a:pt x="122872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10620375" y="3286125"/>
            <a:ext cx="1123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Delivery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00050" y="5067300"/>
            <a:ext cx="3667125" cy="876300"/>
          </a:xfrm>
          <a:custGeom>
            <a:avLst/>
            <a:gdLst/>
            <a:ahLst/>
            <a:cxnLst/>
            <a:rect l="l" t="t" r="r" b="b"/>
            <a:pathLst>
              <a:path w="3667125" h="876300">
                <a:moveTo>
                  <a:pt x="0" y="0"/>
                </a:moveTo>
                <a:lnTo>
                  <a:pt x="3667125" y="0"/>
                </a:lnTo>
                <a:lnTo>
                  <a:pt x="36671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47675" y="5200650"/>
            <a:ext cx="3571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248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95300" y="5581650"/>
            <a:ext cx="3476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Checklist Items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4260800" y="5067300"/>
            <a:ext cx="3667125" cy="876300"/>
          </a:xfrm>
          <a:custGeom>
            <a:avLst/>
            <a:gdLst/>
            <a:ahLst/>
            <a:cxnLst/>
            <a:rect l="l" t="t" r="r" b="b"/>
            <a:pathLst>
              <a:path w="3667125" h="876300">
                <a:moveTo>
                  <a:pt x="0" y="0"/>
                </a:moveTo>
                <a:lnTo>
                  <a:pt x="3667125" y="0"/>
                </a:lnTo>
                <a:lnTo>
                  <a:pt x="36671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4308425" y="5200650"/>
            <a:ext cx="3571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4356050" y="5581650"/>
            <a:ext cx="3476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POV Stress Tests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121551" y="5067300"/>
            <a:ext cx="3667125" cy="876300"/>
          </a:xfrm>
          <a:custGeom>
            <a:avLst/>
            <a:gdLst/>
            <a:ahLst/>
            <a:cxnLst/>
            <a:rect l="l" t="t" r="r" b="b"/>
            <a:pathLst>
              <a:path w="3667125" h="876300">
                <a:moveTo>
                  <a:pt x="0" y="0"/>
                </a:moveTo>
                <a:lnTo>
                  <a:pt x="3667125" y="0"/>
                </a:lnTo>
                <a:lnTo>
                  <a:pt x="36671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8169176" y="5200650"/>
            <a:ext cx="3571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216801" y="5581650"/>
            <a:ext cx="3476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Scientific Approaches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395288" y="6053138"/>
            <a:ext cx="11401425" cy="409575"/>
          </a:xfrm>
          <a:custGeom>
            <a:avLst/>
            <a:gdLst/>
            <a:ahLst/>
            <a:cxnLst/>
            <a:rect l="l" t="t" r="r" b="b"/>
            <a:pathLst>
              <a:path w="11401425" h="409575">
                <a:moveTo>
                  <a:pt x="0" y="0"/>
                </a:moveTo>
                <a:lnTo>
                  <a:pt x="11401425" y="0"/>
                </a:lnTo>
                <a:lnTo>
                  <a:pt x="114014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600075" y="6143625"/>
            <a:ext cx="1099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RACI Matrix Applied: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Every task has ONE accountable owner. Nothing is skipped. Nothing is assumed.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834688" y="39528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0"/>
                </a:moveTo>
                <a:lnTo>
                  <a:pt x="581025" y="0"/>
                </a:lnTo>
                <a:lnTo>
                  <a:pt x="5810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90525" y="5548313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413" y="0"/>
                </a:moveTo>
                <a:lnTo>
                  <a:pt x="252413" y="0"/>
                </a:lnTo>
                <a:cubicBezTo>
                  <a:pt x="391723" y="0"/>
                  <a:pt x="504825" y="113102"/>
                  <a:pt x="504825" y="252413"/>
                </a:cubicBezTo>
                <a:lnTo>
                  <a:pt x="504825" y="252413"/>
                </a:lnTo>
                <a:cubicBezTo>
                  <a:pt x="504825" y="391723"/>
                  <a:pt x="391723" y="504825"/>
                  <a:pt x="252413" y="504825"/>
                </a:cubicBezTo>
                <a:lnTo>
                  <a:pt x="252413" y="504825"/>
                </a:lnTo>
                <a:cubicBezTo>
                  <a:pt x="113102" y="504825"/>
                  <a:pt x="0" y="391723"/>
                  <a:pt x="0" y="252413"/>
                </a:cubicBezTo>
                <a:lnTo>
                  <a:pt x="0" y="252413"/>
                </a:lnTo>
                <a:cubicBezTo>
                  <a:pt x="0" y="113102"/>
                  <a:pt x="113102" y="0"/>
                  <a:pt x="252412" y="0"/>
                </a:cubicBez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90525" y="485775"/>
            <a:ext cx="57150" cy="438150"/>
          </a:xfrm>
          <a:custGeom>
            <a:avLst/>
            <a:gdLst/>
            <a:ahLst/>
            <a:cxnLst/>
            <a:rect l="l" t="t" r="r" b="b"/>
            <a:pathLst>
              <a:path w="57150" h="438150">
                <a:moveTo>
                  <a:pt x="0" y="0"/>
                </a:moveTo>
                <a:lnTo>
                  <a:pt x="57150" y="0"/>
                </a:lnTo>
                <a:lnTo>
                  <a:pt x="571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25400">
            <a:solidFill>
              <a:srgbClr val="2D34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09600" y="381000"/>
            <a:ext cx="26574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10-Point Stress Test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09600" y="762000"/>
            <a:ext cx="2609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اختبار الضغط من 10 زوايا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272088" y="1643063"/>
            <a:ext cx="1647825" cy="561975"/>
          </a:xfrm>
          <a:custGeom>
            <a:avLst/>
            <a:gdLst/>
            <a:ahLst/>
            <a:cxnLst/>
            <a:rect l="l" t="t" r="r" b="b"/>
            <a:pathLst>
              <a:path w="1647825" h="561975">
                <a:moveTo>
                  <a:pt x="0" y="0"/>
                </a:moveTo>
                <a:lnTo>
                  <a:pt x="1647825" y="0"/>
                </a:lnTo>
                <a:lnTo>
                  <a:pt x="1647825" y="561975"/>
                </a:lnTo>
                <a:lnTo>
                  <a:pt x="0" y="5619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62575" y="1733550"/>
            <a:ext cx="1466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1. Devil's Advocate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67338" y="1924050"/>
            <a:ext cx="1457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"Why will this fail?"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8274397" y="2024062"/>
            <a:ext cx="1647825" cy="752475"/>
          </a:xfrm>
          <a:custGeom>
            <a:avLst/>
            <a:gdLst/>
            <a:ahLst/>
            <a:cxnLst/>
            <a:rect l="l" t="t" r="r" b="b"/>
            <a:pathLst>
              <a:path w="1647825" h="752475">
                <a:moveTo>
                  <a:pt x="0" y="0"/>
                </a:moveTo>
                <a:lnTo>
                  <a:pt x="1647825" y="0"/>
                </a:lnTo>
                <a:lnTo>
                  <a:pt x="164782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364885" y="2114550"/>
            <a:ext cx="1466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2. Customer's Voice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369647" y="2305050"/>
            <a:ext cx="14573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"Does anyone want this?"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701088" y="2976563"/>
            <a:ext cx="1647825" cy="561975"/>
          </a:xfrm>
          <a:custGeom>
            <a:avLst/>
            <a:gdLst/>
            <a:ahLst/>
            <a:cxnLst/>
            <a:rect l="l" t="t" r="r" b="b"/>
            <a:pathLst>
              <a:path w="1647825" h="561975">
                <a:moveTo>
                  <a:pt x="0" y="0"/>
                </a:moveTo>
                <a:lnTo>
                  <a:pt x="1647825" y="0"/>
                </a:lnTo>
                <a:lnTo>
                  <a:pt x="1647825" y="561975"/>
                </a:lnTo>
                <a:lnTo>
                  <a:pt x="0" y="5619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791575" y="3067050"/>
            <a:ext cx="1466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3. Competitor's Eyes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796338" y="3257550"/>
            <a:ext cx="1457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"Would I be worried?"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274397" y="4291013"/>
            <a:ext cx="1647825" cy="752475"/>
          </a:xfrm>
          <a:custGeom>
            <a:avLst/>
            <a:gdLst/>
            <a:ahLst/>
            <a:cxnLst/>
            <a:rect l="l" t="t" r="r" b="b"/>
            <a:pathLst>
              <a:path w="1647825" h="752475">
                <a:moveTo>
                  <a:pt x="0" y="0"/>
                </a:moveTo>
                <a:lnTo>
                  <a:pt x="1647825" y="0"/>
                </a:lnTo>
                <a:lnTo>
                  <a:pt x="164782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364885" y="4381500"/>
            <a:ext cx="14668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4. Investor's Calculation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369647" y="4762500"/>
            <a:ext cx="1457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"How do I get 3x back?"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272088" y="4672013"/>
            <a:ext cx="1647825" cy="752475"/>
          </a:xfrm>
          <a:custGeom>
            <a:avLst/>
            <a:gdLst/>
            <a:ahLst/>
            <a:cxnLst/>
            <a:rect l="l" t="t" r="r" b="b"/>
            <a:pathLst>
              <a:path w="1647825" h="752475">
                <a:moveTo>
                  <a:pt x="0" y="0"/>
                </a:moveTo>
                <a:lnTo>
                  <a:pt x="1647825" y="0"/>
                </a:lnTo>
                <a:lnTo>
                  <a:pt x="164782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362575" y="4762500"/>
            <a:ext cx="1466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5. Regulator's Gavel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367338" y="4953000"/>
            <a:ext cx="14573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"What laws could kill this?"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2269778" y="4291013"/>
            <a:ext cx="1647825" cy="752475"/>
          </a:xfrm>
          <a:custGeom>
            <a:avLst/>
            <a:gdLst/>
            <a:ahLst/>
            <a:cxnLst/>
            <a:rect l="l" t="t" r="r" b="b"/>
            <a:pathLst>
              <a:path w="1647825" h="752475">
                <a:moveTo>
                  <a:pt x="0" y="0"/>
                </a:moveTo>
                <a:lnTo>
                  <a:pt x="1647825" y="0"/>
                </a:lnTo>
                <a:lnTo>
                  <a:pt x="164782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2360265" y="4381500"/>
            <a:ext cx="14668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6. Technologist's Audit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2365028" y="4762500"/>
            <a:ext cx="1457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"Can this be built?"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1843088" y="2976563"/>
            <a:ext cx="1647825" cy="752475"/>
          </a:xfrm>
          <a:custGeom>
            <a:avLst/>
            <a:gdLst/>
            <a:ahLst/>
            <a:cxnLst/>
            <a:rect l="l" t="t" r="r" b="b"/>
            <a:pathLst>
              <a:path w="1647825" h="752475">
                <a:moveTo>
                  <a:pt x="0" y="0"/>
                </a:moveTo>
                <a:lnTo>
                  <a:pt x="1647825" y="0"/>
                </a:lnTo>
                <a:lnTo>
                  <a:pt x="164782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1933575" y="3067050"/>
            <a:ext cx="14668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7. Operational Realist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938337" y="3448050"/>
            <a:ext cx="1457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"Can we execute daily?"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2269778" y="2024062"/>
            <a:ext cx="1647825" cy="942975"/>
          </a:xfrm>
          <a:custGeom>
            <a:avLst/>
            <a:gdLst/>
            <a:ahLst/>
            <a:cxnLst/>
            <a:rect l="l" t="t" r="r" b="b"/>
            <a:pathLst>
              <a:path w="1647825" h="942975">
                <a:moveTo>
                  <a:pt x="0" y="0"/>
                </a:moveTo>
                <a:lnTo>
                  <a:pt x="1647825" y="0"/>
                </a:lnTo>
                <a:lnTo>
                  <a:pt x="1647825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2360265" y="2114550"/>
            <a:ext cx="14668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8. Psychologist's Lens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2365028" y="2495550"/>
            <a:ext cx="14573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"Will people change behavior?"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123158" y="1643063"/>
            <a:ext cx="1647825" cy="752475"/>
          </a:xfrm>
          <a:custGeom>
            <a:avLst/>
            <a:gdLst/>
            <a:ahLst/>
            <a:cxnLst/>
            <a:rect l="l" t="t" r="r" b="b"/>
            <a:pathLst>
              <a:path w="1647825" h="752475">
                <a:moveTo>
                  <a:pt x="0" y="0"/>
                </a:moveTo>
                <a:lnTo>
                  <a:pt x="1647825" y="0"/>
                </a:lnTo>
                <a:lnTo>
                  <a:pt x="164782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3213646" y="1733550"/>
            <a:ext cx="1466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9. Scale Architect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3218408" y="1924050"/>
            <a:ext cx="14573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"Will it work at 10,000x?"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450485" y="685800"/>
            <a:ext cx="1647825" cy="942975"/>
          </a:xfrm>
          <a:custGeom>
            <a:avLst/>
            <a:gdLst/>
            <a:ahLst/>
            <a:cxnLst/>
            <a:rect l="l" t="t" r="r" b="b"/>
            <a:pathLst>
              <a:path w="1647825" h="942975">
                <a:moveTo>
                  <a:pt x="0" y="0"/>
                </a:moveTo>
                <a:lnTo>
                  <a:pt x="1647825" y="0"/>
                </a:lnTo>
                <a:lnTo>
                  <a:pt x="1647825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FFE66D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7540972" y="785813"/>
            <a:ext cx="14668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10. Historian's Judgment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545735" y="1157288"/>
            <a:ext cx="14573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3436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"Is this on the right side of history?"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95288" y="6053138"/>
            <a:ext cx="11401425" cy="409575"/>
          </a:xfrm>
          <a:custGeom>
            <a:avLst/>
            <a:gdLst/>
            <a:ahLst/>
            <a:cxnLst/>
            <a:rect l="l" t="t" r="r" b="b"/>
            <a:pathLst>
              <a:path w="11401425" h="409575">
                <a:moveTo>
                  <a:pt x="0" y="0"/>
                </a:moveTo>
                <a:lnTo>
                  <a:pt x="11401425" y="0"/>
                </a:lnTo>
                <a:lnTo>
                  <a:pt x="114014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 w="38100">
            <a:solidFill>
              <a:srgbClr val="2D3436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600075" y="6143625"/>
            <a:ext cx="1099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Expanded to 32 POVs for Launch-Ready tier</a:t>
            </a:r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 — including Student's Budget, Cultural Anthropologist, Recession Tester, and more.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581650" y="301942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514350" y="0"/>
                </a:moveTo>
                <a:lnTo>
                  <a:pt x="514350" y="0"/>
                </a:lnTo>
                <a:cubicBezTo>
                  <a:pt x="798227" y="0"/>
                  <a:pt x="1028700" y="230473"/>
                  <a:pt x="1028700" y="514350"/>
                </a:cubicBezTo>
                <a:lnTo>
                  <a:pt x="1028700" y="514350"/>
                </a:lnTo>
                <a:cubicBezTo>
                  <a:pt x="1028700" y="798227"/>
                  <a:pt x="798227" y="1028700"/>
                  <a:pt x="514350" y="1028700"/>
                </a:cubicBezTo>
                <a:lnTo>
                  <a:pt x="514350" y="1028700"/>
                </a:lnTo>
                <a:cubicBezTo>
                  <a:pt x="230473" y="1028700"/>
                  <a:pt x="0" y="798227"/>
                  <a:pt x="0" y="514350"/>
                </a:cubicBezTo>
                <a:lnTo>
                  <a:pt x="0" y="514350"/>
                </a:lnTo>
                <a:cubicBezTo>
                  <a:pt x="0" y="230473"/>
                  <a:pt x="230473" y="0"/>
                  <a:pt x="514350" y="0"/>
                </a:cubicBezTo>
                <a:close/>
              </a:path>
            </a:pathLst>
          </a:custGeom>
          <a:solidFill>
            <a:srgbClr val="FF6B6B"/>
          </a:solidFill>
          <a:ln w="50800">
            <a:solidFill>
              <a:srgbClr val="2D343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807273" y="3295650"/>
            <a:ext cx="58102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5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IDEA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500" b="1" dirty="0">
                <a:solidFill>
                  <a:srgbClr val="FFF5F5"/>
                </a:solidFill>
                <a:latin typeface="Coda" pitchFamily="34" charset="0"/>
                <a:ea typeface="Coda" pitchFamily="34" charset="-122"/>
                <a:cs typeface="Coda" pitchFamily="34" charset="-120"/>
              </a:rPr>
              <a:t>CORE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UPVIA: Transforming Raw Ideas into Applied Reality</dc:title>
  <dc:subject>UPVIA: Transforming Raw Ideas into Applied Reality</dc:subject>
  <dc:creator>Kimi</dc:creator>
  <cp:lastModifiedBy>Kimi</cp:lastModifiedBy>
  <cp:revision>1</cp:revision>
  <dcterms:created xsi:type="dcterms:W3CDTF">2026-03-07T14:17:41Z</dcterms:created>
  <dcterms:modified xsi:type="dcterms:W3CDTF">2026-03-07T14:17:41Z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{"Label":"UPVIA: Transforming Raw Ideas into Applied Reality","ContentProducer":"001191110108MACG2KBH8F10000","ProduceID":"19cc89e3-fb82-8e39-8000-0000accafb19","ReservedCode1":"","ContentPropagator":"001191110108MACG2KBH8F20000","PropagateID":"19cc89e3-fb82-8e39-8000-0000accafb19","ReservedCode2":""}</vt:lpwstr>
  </property>
</Properties>
</file>