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image" Target="../media/image-10-15.png"/><Relationship Id="rId16" Type="http://schemas.openxmlformats.org/officeDocument/2006/relationships/image" Target="../media/image-10-16.png"/><Relationship Id="rId17" Type="http://schemas.openxmlformats.org/officeDocument/2006/relationships/image" Target="../media/image-10-17.png"/><Relationship Id="rId18" Type="http://schemas.openxmlformats.org/officeDocument/2006/relationships/image" Target="../media/image-10-18.png"/><Relationship Id="rId19" Type="http://schemas.openxmlformats.org/officeDocument/2006/relationships/image" Target="../media/image-10-19.png"/><Relationship Id="rId20" Type="http://schemas.openxmlformats.org/officeDocument/2006/relationships/image" Target="../media/image-10-20.png"/><Relationship Id="rId21" Type="http://schemas.openxmlformats.org/officeDocument/2006/relationships/image" Target="../media/image-10-21.png"/><Relationship Id="rId22" Type="http://schemas.openxmlformats.org/officeDocument/2006/relationships/image" Target="../media/image-10-22.png"/><Relationship Id="rId23" Type="http://schemas.openxmlformats.org/officeDocument/2006/relationships/image" Target="../media/image-10-23.png"/><Relationship Id="rId24" Type="http://schemas.openxmlformats.org/officeDocument/2006/relationships/image" Target="../media/image-10-24.png"/><Relationship Id="rId25" Type="http://schemas.openxmlformats.org/officeDocument/2006/relationships/image" Target="../media/image-10-25.png"/><Relationship Id="rId26" Type="http://schemas.openxmlformats.org/officeDocument/2006/relationships/image" Target="../media/image-10-26.png"/><Relationship Id="rId27" Type="http://schemas.openxmlformats.org/officeDocument/2006/relationships/image" Target="../media/image-10-27.png"/><Relationship Id="rId28" Type="http://schemas.openxmlformats.org/officeDocument/2006/relationships/image" Target="../media/image-10-28.png"/><Relationship Id="rId29" Type="http://schemas.openxmlformats.org/officeDocument/2006/relationships/image" Target="../media/image-10-29.png"/><Relationship Id="rId30" Type="http://schemas.openxmlformats.org/officeDocument/2006/relationships/image" Target="../media/image-10-30.png"/><Relationship Id="rId31" Type="http://schemas.openxmlformats.org/officeDocument/2006/relationships/image" Target="../media/image-10-31.png"/><Relationship Id="rId32" Type="http://schemas.openxmlformats.org/officeDocument/2006/relationships/image" Target="../media/image-10-32.png"/><Relationship Id="rId33" Type="http://schemas.openxmlformats.org/officeDocument/2006/relationships/image" Target="../media/image-10-33.png"/><Relationship Id="rId34" Type="http://schemas.openxmlformats.org/officeDocument/2006/relationships/image" Target="../media/image-10-34.png"/><Relationship Id="rId35" Type="http://schemas.openxmlformats.org/officeDocument/2006/relationships/image" Target="../media/image-10-35.png"/><Relationship Id="rId36" Type="http://schemas.openxmlformats.org/officeDocument/2006/relationships/image" Target="../media/image-10-36.pn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image" Target="../media/image-11-15.png"/><Relationship Id="rId16" Type="http://schemas.openxmlformats.org/officeDocument/2006/relationships/image" Target="../media/image-11-16.png"/><Relationship Id="rId17" Type="http://schemas.openxmlformats.org/officeDocument/2006/relationships/image" Target="../media/image-11-17.png"/><Relationship Id="rId18" Type="http://schemas.openxmlformats.org/officeDocument/2006/relationships/image" Target="../media/image-11-18.png"/><Relationship Id="rId19" Type="http://schemas.openxmlformats.org/officeDocument/2006/relationships/image" Target="../media/image-11-19.png"/><Relationship Id="rId20" Type="http://schemas.openxmlformats.org/officeDocument/2006/relationships/image" Target="../media/image-11-20.png"/><Relationship Id="rId21" Type="http://schemas.openxmlformats.org/officeDocument/2006/relationships/image" Target="../media/image-11-21.png"/><Relationship Id="rId22" Type="http://schemas.openxmlformats.org/officeDocument/2006/relationships/image" Target="../media/image-11-22.png"/><Relationship Id="rId23" Type="http://schemas.openxmlformats.org/officeDocument/2006/relationships/image" Target="../media/image-11-23.png"/><Relationship Id="rId24" Type="http://schemas.openxmlformats.org/officeDocument/2006/relationships/image" Target="../media/image-11-24.png"/><Relationship Id="rId25" Type="http://schemas.openxmlformats.org/officeDocument/2006/relationships/image" Target="../media/image-11-25.png"/><Relationship Id="rId26" Type="http://schemas.openxmlformats.org/officeDocument/2006/relationships/image" Target="../media/image-11-26.png"/><Relationship Id="rId27" Type="http://schemas.openxmlformats.org/officeDocument/2006/relationships/image" Target="../media/image-11-27.png"/><Relationship Id="rId28" Type="http://schemas.openxmlformats.org/officeDocument/2006/relationships/image" Target="../media/image-11-28.png"/><Relationship Id="rId29" Type="http://schemas.openxmlformats.org/officeDocument/2006/relationships/image" Target="../media/image-11-29.png"/><Relationship Id="rId30" Type="http://schemas.openxmlformats.org/officeDocument/2006/relationships/image" Target="../media/image-11-30.png"/><Relationship Id="rId31" Type="http://schemas.openxmlformats.org/officeDocument/2006/relationships/image" Target="../media/image-11-31.png"/><Relationship Id="rId32" Type="http://schemas.openxmlformats.org/officeDocument/2006/relationships/image" Target="../media/image-11-32.png"/><Relationship Id="rId33" Type="http://schemas.openxmlformats.org/officeDocument/2006/relationships/image" Target="../media/image-11-33.png"/><Relationship Id="rId34" Type="http://schemas.openxmlformats.org/officeDocument/2006/relationships/image" Target="../media/image-11-34.png"/><Relationship Id="rId35" Type="http://schemas.openxmlformats.org/officeDocument/2006/relationships/image" Target="../media/image-11-35.png"/><Relationship Id="rId36" Type="http://schemas.openxmlformats.org/officeDocument/2006/relationships/image" Target="../media/image-11-36.png"/><Relationship Id="rId37" Type="http://schemas.openxmlformats.org/officeDocument/2006/relationships/image" Target="../media/image-11-37.png"/><Relationship Id="rId38" Type="http://schemas.openxmlformats.org/officeDocument/2006/relationships/image" Target="../media/image-11-38.png"/><Relationship Id="rId39" Type="http://schemas.openxmlformats.org/officeDocument/2006/relationships/slideLayout" Target="../slideLayouts/slideLayout1.xml"/><Relationship Id="rId4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image" Target="../media/image-12-14.png"/><Relationship Id="rId15" Type="http://schemas.openxmlformats.org/officeDocument/2006/relationships/image" Target="../media/image-12-15.png"/><Relationship Id="rId16" Type="http://schemas.openxmlformats.org/officeDocument/2006/relationships/image" Target="../media/image-12-16.png"/><Relationship Id="rId17" Type="http://schemas.openxmlformats.org/officeDocument/2006/relationships/image" Target="../media/image-12-17.png"/><Relationship Id="rId18" Type="http://schemas.openxmlformats.org/officeDocument/2006/relationships/image" Target="../media/image-12-18.png"/><Relationship Id="rId19" Type="http://schemas.openxmlformats.org/officeDocument/2006/relationships/image" Target="../media/image-12-19.png"/><Relationship Id="rId20" Type="http://schemas.openxmlformats.org/officeDocument/2006/relationships/image" Target="../media/image-12-20.png"/><Relationship Id="rId21" Type="http://schemas.openxmlformats.org/officeDocument/2006/relationships/image" Target="../media/image-12-21.png"/><Relationship Id="rId22" Type="http://schemas.openxmlformats.org/officeDocument/2006/relationships/image" Target="../media/image-12-22.png"/><Relationship Id="rId23" Type="http://schemas.openxmlformats.org/officeDocument/2006/relationships/image" Target="../media/image-12-23.png"/><Relationship Id="rId24" Type="http://schemas.openxmlformats.org/officeDocument/2006/relationships/image" Target="../media/image-12-24.png"/><Relationship Id="rId25" Type="http://schemas.openxmlformats.org/officeDocument/2006/relationships/image" Target="../media/image-12-25.png"/><Relationship Id="rId26" Type="http://schemas.openxmlformats.org/officeDocument/2006/relationships/image" Target="../media/image-12-26.png"/><Relationship Id="rId27" Type="http://schemas.openxmlformats.org/officeDocument/2006/relationships/image" Target="../media/image-12-27.png"/><Relationship Id="rId28" Type="http://schemas.openxmlformats.org/officeDocument/2006/relationships/image" Target="../media/image-12-28.png"/><Relationship Id="rId29" Type="http://schemas.openxmlformats.org/officeDocument/2006/relationships/image" Target="../media/image-12-29.png"/><Relationship Id="rId30" Type="http://schemas.openxmlformats.org/officeDocument/2006/relationships/image" Target="../media/image-12-30.png"/><Relationship Id="rId31" Type="http://schemas.openxmlformats.org/officeDocument/2006/relationships/image" Target="../media/image-12-31.png"/><Relationship Id="rId32" Type="http://schemas.openxmlformats.org/officeDocument/2006/relationships/image" Target="../media/image-12-32.png"/><Relationship Id="rId33" Type="http://schemas.openxmlformats.org/officeDocument/2006/relationships/image" Target="../media/image-12-33.png"/><Relationship Id="rId34" Type="http://schemas.openxmlformats.org/officeDocument/2006/relationships/image" Target="../media/image-12-34.png"/><Relationship Id="rId35" Type="http://schemas.openxmlformats.org/officeDocument/2006/relationships/image" Target="../media/image-12-35.png"/><Relationship Id="rId36" Type="http://schemas.openxmlformats.org/officeDocument/2006/relationships/image" Target="../media/image-12-36.png"/><Relationship Id="rId37" Type="http://schemas.openxmlformats.org/officeDocument/2006/relationships/image" Target="../media/image-12-37.png"/><Relationship Id="rId38" Type="http://schemas.openxmlformats.org/officeDocument/2006/relationships/image" Target="../media/image-12-38.png"/><Relationship Id="rId39" Type="http://schemas.openxmlformats.org/officeDocument/2006/relationships/image" Target="../media/image-12-39.png"/><Relationship Id="rId40" Type="http://schemas.openxmlformats.org/officeDocument/2006/relationships/image" Target="../media/image-12-40.png"/><Relationship Id="rId41" Type="http://schemas.openxmlformats.org/officeDocument/2006/relationships/image" Target="../media/image-12-41.png"/><Relationship Id="rId42" Type="http://schemas.openxmlformats.org/officeDocument/2006/relationships/image" Target="../media/image-12-42.png"/><Relationship Id="rId43" Type="http://schemas.openxmlformats.org/officeDocument/2006/relationships/image" Target="../media/image-12-43.png"/><Relationship Id="rId44" Type="http://schemas.openxmlformats.org/officeDocument/2006/relationships/image" Target="../media/image-12-44.png"/><Relationship Id="rId45" Type="http://schemas.openxmlformats.org/officeDocument/2006/relationships/image" Target="../media/image-12-45.png"/><Relationship Id="rId46" Type="http://schemas.openxmlformats.org/officeDocument/2006/relationships/image" Target="../media/image-12-46.png"/><Relationship Id="rId47" Type="http://schemas.openxmlformats.org/officeDocument/2006/relationships/image" Target="../media/image-12-47.png"/><Relationship Id="rId48" Type="http://schemas.openxmlformats.org/officeDocument/2006/relationships/image" Target="../media/image-12-48.png"/><Relationship Id="rId49" Type="http://schemas.openxmlformats.org/officeDocument/2006/relationships/image" Target="../media/image-12-49.png"/><Relationship Id="rId50" Type="http://schemas.openxmlformats.org/officeDocument/2006/relationships/slideLayout" Target="../slideLayouts/slideLayout1.xml"/><Relationship Id="rId5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image" Target="../media/image-13-14.png"/><Relationship Id="rId15" Type="http://schemas.openxmlformats.org/officeDocument/2006/relationships/image" Target="../media/image-13-15.png"/><Relationship Id="rId16" Type="http://schemas.openxmlformats.org/officeDocument/2006/relationships/image" Target="../media/image-13-16.png"/><Relationship Id="rId17" Type="http://schemas.openxmlformats.org/officeDocument/2006/relationships/image" Target="../media/image-13-17.png"/><Relationship Id="rId18" Type="http://schemas.openxmlformats.org/officeDocument/2006/relationships/image" Target="../media/image-13-18.png"/><Relationship Id="rId19" Type="http://schemas.openxmlformats.org/officeDocument/2006/relationships/image" Target="../media/image-13-19.png"/><Relationship Id="rId20" Type="http://schemas.openxmlformats.org/officeDocument/2006/relationships/image" Target="../media/image-13-20.png"/><Relationship Id="rId21" Type="http://schemas.openxmlformats.org/officeDocument/2006/relationships/image" Target="../media/image-13-21.png"/><Relationship Id="rId22" Type="http://schemas.openxmlformats.org/officeDocument/2006/relationships/image" Target="../media/image-13-22.png"/><Relationship Id="rId23" Type="http://schemas.openxmlformats.org/officeDocument/2006/relationships/image" Target="../media/image-13-23.png"/><Relationship Id="rId24" Type="http://schemas.openxmlformats.org/officeDocument/2006/relationships/image" Target="../media/image-13-24.png"/><Relationship Id="rId25" Type="http://schemas.openxmlformats.org/officeDocument/2006/relationships/image" Target="../media/image-13-25.png"/><Relationship Id="rId26" Type="http://schemas.openxmlformats.org/officeDocument/2006/relationships/image" Target="../media/image-13-26.png"/><Relationship Id="rId27" Type="http://schemas.openxmlformats.org/officeDocument/2006/relationships/image" Target="../media/image-13-27.png"/><Relationship Id="rId28" Type="http://schemas.openxmlformats.org/officeDocument/2006/relationships/image" Target="../media/image-13-28.png"/><Relationship Id="rId29" Type="http://schemas.openxmlformats.org/officeDocument/2006/relationships/image" Target="../media/image-13-29.png"/><Relationship Id="rId30" Type="http://schemas.openxmlformats.org/officeDocument/2006/relationships/image" Target="../media/image-13-30.png"/><Relationship Id="rId31" Type="http://schemas.openxmlformats.org/officeDocument/2006/relationships/image" Target="../media/image-13-31.png"/><Relationship Id="rId32" Type="http://schemas.openxmlformats.org/officeDocument/2006/relationships/image" Target="../media/image-13-32.png"/><Relationship Id="rId33" Type="http://schemas.openxmlformats.org/officeDocument/2006/relationships/image" Target="../media/image-13-33.png"/><Relationship Id="rId34" Type="http://schemas.openxmlformats.org/officeDocument/2006/relationships/image" Target="../media/image-13-34.png"/><Relationship Id="rId35" Type="http://schemas.openxmlformats.org/officeDocument/2006/relationships/image" Target="../media/image-13-35.png"/><Relationship Id="rId36" Type="http://schemas.openxmlformats.org/officeDocument/2006/relationships/image" Target="../media/image-13-36.png"/><Relationship Id="rId37" Type="http://schemas.openxmlformats.org/officeDocument/2006/relationships/image" Target="../media/image-13-37.png"/><Relationship Id="rId38" Type="http://schemas.openxmlformats.org/officeDocument/2006/relationships/image" Target="../media/image-13-38.png"/><Relationship Id="rId39" Type="http://schemas.openxmlformats.org/officeDocument/2006/relationships/image" Target="../media/image-13-39.png"/><Relationship Id="rId40" Type="http://schemas.openxmlformats.org/officeDocument/2006/relationships/image" Target="../media/image-13-40.png"/><Relationship Id="rId41" Type="http://schemas.openxmlformats.org/officeDocument/2006/relationships/image" Target="../media/image-13-41.png"/><Relationship Id="rId42" Type="http://schemas.openxmlformats.org/officeDocument/2006/relationships/image" Target="../media/image-13-42.png"/><Relationship Id="rId43" Type="http://schemas.openxmlformats.org/officeDocument/2006/relationships/image" Target="../media/image-13-43.png"/><Relationship Id="rId44" Type="http://schemas.openxmlformats.org/officeDocument/2006/relationships/image" Target="../media/image-13-44.png"/><Relationship Id="rId45" Type="http://schemas.openxmlformats.org/officeDocument/2006/relationships/image" Target="../media/image-13-45.png"/><Relationship Id="rId46" Type="http://schemas.openxmlformats.org/officeDocument/2006/relationships/image" Target="../media/image-13-46.png"/><Relationship Id="rId47" Type="http://schemas.openxmlformats.org/officeDocument/2006/relationships/image" Target="../media/image-13-47.png"/><Relationship Id="rId48" Type="http://schemas.openxmlformats.org/officeDocument/2006/relationships/slideLayout" Target="../slideLayouts/slideLayout1.xml"/><Relationship Id="rId4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image" Target="../media/image-14-14.png"/><Relationship Id="rId15" Type="http://schemas.openxmlformats.org/officeDocument/2006/relationships/image" Target="../media/image-14-15.png"/><Relationship Id="rId16" Type="http://schemas.openxmlformats.org/officeDocument/2006/relationships/image" Target="../media/image-14-16.png"/><Relationship Id="rId17" Type="http://schemas.openxmlformats.org/officeDocument/2006/relationships/image" Target="../media/image-14-17.png"/><Relationship Id="rId18" Type="http://schemas.openxmlformats.org/officeDocument/2006/relationships/image" Target="../media/image-14-18.png"/><Relationship Id="rId19" Type="http://schemas.openxmlformats.org/officeDocument/2006/relationships/image" Target="../media/image-14-19.png"/><Relationship Id="rId20" Type="http://schemas.openxmlformats.org/officeDocument/2006/relationships/image" Target="../media/image-14-20.png"/><Relationship Id="rId21" Type="http://schemas.openxmlformats.org/officeDocument/2006/relationships/image" Target="../media/image-14-21.png"/><Relationship Id="rId22" Type="http://schemas.openxmlformats.org/officeDocument/2006/relationships/image" Target="../media/image-14-22.png"/><Relationship Id="rId23" Type="http://schemas.openxmlformats.org/officeDocument/2006/relationships/image" Target="../media/image-14-23.png"/><Relationship Id="rId24" Type="http://schemas.openxmlformats.org/officeDocument/2006/relationships/image" Target="../media/image-14-24.png"/><Relationship Id="rId25" Type="http://schemas.openxmlformats.org/officeDocument/2006/relationships/image" Target="../media/image-14-25.png"/><Relationship Id="rId26" Type="http://schemas.openxmlformats.org/officeDocument/2006/relationships/image" Target="../media/image-14-26.png"/><Relationship Id="rId27" Type="http://schemas.openxmlformats.org/officeDocument/2006/relationships/image" Target="../media/image-14-27.png"/><Relationship Id="rId28" Type="http://schemas.openxmlformats.org/officeDocument/2006/relationships/image" Target="../media/image-14-28.png"/><Relationship Id="rId29" Type="http://schemas.openxmlformats.org/officeDocument/2006/relationships/image" Target="../media/image-14-29.png"/><Relationship Id="rId30" Type="http://schemas.openxmlformats.org/officeDocument/2006/relationships/image" Target="../media/image-14-30.png"/><Relationship Id="rId31" Type="http://schemas.openxmlformats.org/officeDocument/2006/relationships/image" Target="../media/image-14-31.png"/><Relationship Id="rId32" Type="http://schemas.openxmlformats.org/officeDocument/2006/relationships/image" Target="../media/image-14-32.png"/><Relationship Id="rId33" Type="http://schemas.openxmlformats.org/officeDocument/2006/relationships/image" Target="../media/image-14-33.png"/><Relationship Id="rId34" Type="http://schemas.openxmlformats.org/officeDocument/2006/relationships/image" Target="../media/image-14-34.png"/><Relationship Id="rId35" Type="http://schemas.openxmlformats.org/officeDocument/2006/relationships/image" Target="../media/image-14-35.png"/><Relationship Id="rId36" Type="http://schemas.openxmlformats.org/officeDocument/2006/relationships/image" Target="../media/image-14-36.png"/><Relationship Id="rId37" Type="http://schemas.openxmlformats.org/officeDocument/2006/relationships/image" Target="../media/image-14-37.png"/><Relationship Id="rId38" Type="http://schemas.openxmlformats.org/officeDocument/2006/relationships/image" Target="../media/image-14-38.png"/><Relationship Id="rId39" Type="http://schemas.openxmlformats.org/officeDocument/2006/relationships/image" Target="../media/image-14-39.png"/><Relationship Id="rId40" Type="http://schemas.openxmlformats.org/officeDocument/2006/relationships/image" Target="../media/image-14-40.png"/><Relationship Id="rId41" Type="http://schemas.openxmlformats.org/officeDocument/2006/relationships/image" Target="../media/image-14-41.png"/><Relationship Id="rId42" Type="http://schemas.openxmlformats.org/officeDocument/2006/relationships/image" Target="../media/image-14-42.png"/><Relationship Id="rId43" Type="http://schemas.openxmlformats.org/officeDocument/2006/relationships/slideLayout" Target="../slideLayouts/slideLayout1.xml"/><Relationship Id="rId4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image" Target="../media/image-15-14.png"/><Relationship Id="rId15" Type="http://schemas.openxmlformats.org/officeDocument/2006/relationships/image" Target="../media/image-15-15.png"/><Relationship Id="rId16" Type="http://schemas.openxmlformats.org/officeDocument/2006/relationships/image" Target="../media/image-15-16.png"/><Relationship Id="rId17" Type="http://schemas.openxmlformats.org/officeDocument/2006/relationships/image" Target="../media/image-15-17.png"/><Relationship Id="rId18" Type="http://schemas.openxmlformats.org/officeDocument/2006/relationships/image" Target="../media/image-15-18.png"/><Relationship Id="rId19" Type="http://schemas.openxmlformats.org/officeDocument/2006/relationships/image" Target="../media/image-15-19.png"/><Relationship Id="rId20" Type="http://schemas.openxmlformats.org/officeDocument/2006/relationships/image" Target="../media/image-15-20.png"/><Relationship Id="rId21" Type="http://schemas.openxmlformats.org/officeDocument/2006/relationships/image" Target="../media/image-15-21.png"/><Relationship Id="rId22" Type="http://schemas.openxmlformats.org/officeDocument/2006/relationships/image" Target="../media/image-15-22.png"/><Relationship Id="rId23" Type="http://schemas.openxmlformats.org/officeDocument/2006/relationships/image" Target="../media/image-15-23.png"/><Relationship Id="rId24" Type="http://schemas.openxmlformats.org/officeDocument/2006/relationships/image" Target="../media/image-15-24.png"/><Relationship Id="rId25" Type="http://schemas.openxmlformats.org/officeDocument/2006/relationships/image" Target="../media/image-15-25.png"/><Relationship Id="rId26" Type="http://schemas.openxmlformats.org/officeDocument/2006/relationships/image" Target="../media/image-15-26.png"/><Relationship Id="rId27" Type="http://schemas.openxmlformats.org/officeDocument/2006/relationships/image" Target="../media/image-15-27.png"/><Relationship Id="rId28" Type="http://schemas.openxmlformats.org/officeDocument/2006/relationships/image" Target="../media/image-15-28.png"/><Relationship Id="rId29" Type="http://schemas.openxmlformats.org/officeDocument/2006/relationships/image" Target="../media/image-15-29.png"/><Relationship Id="rId30" Type="http://schemas.openxmlformats.org/officeDocument/2006/relationships/image" Target="../media/image-15-30.png"/><Relationship Id="rId31" Type="http://schemas.openxmlformats.org/officeDocument/2006/relationships/image" Target="../media/image-15-31.png"/><Relationship Id="rId32" Type="http://schemas.openxmlformats.org/officeDocument/2006/relationships/image" Target="../media/image-15-32.png"/><Relationship Id="rId33" Type="http://schemas.openxmlformats.org/officeDocument/2006/relationships/image" Target="../media/image-15-33.png"/><Relationship Id="rId34" Type="http://schemas.openxmlformats.org/officeDocument/2006/relationships/image" Target="../media/image-15-34.png"/><Relationship Id="rId35" Type="http://schemas.openxmlformats.org/officeDocument/2006/relationships/image" Target="../media/image-15-35.png"/><Relationship Id="rId36" Type="http://schemas.openxmlformats.org/officeDocument/2006/relationships/image" Target="../media/image-15-36.png"/><Relationship Id="rId37" Type="http://schemas.openxmlformats.org/officeDocument/2006/relationships/image" Target="../media/image-15-37.png"/><Relationship Id="rId38" Type="http://schemas.openxmlformats.org/officeDocument/2006/relationships/image" Target="../media/image-15-38.png"/><Relationship Id="rId39" Type="http://schemas.openxmlformats.org/officeDocument/2006/relationships/image" Target="../media/image-15-39.png"/><Relationship Id="rId40" Type="http://schemas.openxmlformats.org/officeDocument/2006/relationships/image" Target="../media/image-15-40.png"/><Relationship Id="rId41" Type="http://schemas.openxmlformats.org/officeDocument/2006/relationships/image" Target="../media/image-15-41.png"/><Relationship Id="rId42" Type="http://schemas.openxmlformats.org/officeDocument/2006/relationships/image" Target="../media/image-15-42.png"/><Relationship Id="rId43" Type="http://schemas.openxmlformats.org/officeDocument/2006/relationships/image" Target="../media/image-15-43.png"/><Relationship Id="rId44" Type="http://schemas.openxmlformats.org/officeDocument/2006/relationships/image" Target="../media/image-15-44.png"/><Relationship Id="rId45" Type="http://schemas.openxmlformats.org/officeDocument/2006/relationships/image" Target="../media/image-15-45.png"/><Relationship Id="rId46" Type="http://schemas.openxmlformats.org/officeDocument/2006/relationships/image" Target="../media/image-15-46.png"/><Relationship Id="rId47" Type="http://schemas.openxmlformats.org/officeDocument/2006/relationships/slideLayout" Target="../slideLayouts/slideLayout1.xml"/><Relationship Id="rId4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image" Target="../media/image-17-14.png"/><Relationship Id="rId15" Type="http://schemas.openxmlformats.org/officeDocument/2006/relationships/image" Target="../media/image-17-15.png"/><Relationship Id="rId16" Type="http://schemas.openxmlformats.org/officeDocument/2006/relationships/image" Target="../media/image-17-16.png"/><Relationship Id="rId17" Type="http://schemas.openxmlformats.org/officeDocument/2006/relationships/image" Target="../media/image-17-17.png"/><Relationship Id="rId18" Type="http://schemas.openxmlformats.org/officeDocument/2006/relationships/image" Target="../media/image-17-18.png"/><Relationship Id="rId19" Type="http://schemas.openxmlformats.org/officeDocument/2006/relationships/image" Target="../media/image-17-19.png"/><Relationship Id="rId20" Type="http://schemas.openxmlformats.org/officeDocument/2006/relationships/image" Target="../media/image-17-20.png"/><Relationship Id="rId21" Type="http://schemas.openxmlformats.org/officeDocument/2006/relationships/image" Target="../media/image-17-21.png"/><Relationship Id="rId22" Type="http://schemas.openxmlformats.org/officeDocument/2006/relationships/image" Target="../media/image-17-22.png"/><Relationship Id="rId23" Type="http://schemas.openxmlformats.org/officeDocument/2006/relationships/image" Target="../media/image-17-23.png"/><Relationship Id="rId24" Type="http://schemas.openxmlformats.org/officeDocument/2006/relationships/image" Target="../media/image-17-24.png"/><Relationship Id="rId25" Type="http://schemas.openxmlformats.org/officeDocument/2006/relationships/image" Target="../media/image-17-25.png"/><Relationship Id="rId26" Type="http://schemas.openxmlformats.org/officeDocument/2006/relationships/image" Target="../media/image-17-26.png"/><Relationship Id="rId27" Type="http://schemas.openxmlformats.org/officeDocument/2006/relationships/image" Target="../media/image-17-27.png"/><Relationship Id="rId28" Type="http://schemas.openxmlformats.org/officeDocument/2006/relationships/image" Target="../media/image-17-28.png"/><Relationship Id="rId29" Type="http://schemas.openxmlformats.org/officeDocument/2006/relationships/image" Target="../media/image-17-29.png"/><Relationship Id="rId30" Type="http://schemas.openxmlformats.org/officeDocument/2006/relationships/image" Target="../media/image-17-30.png"/><Relationship Id="rId31" Type="http://schemas.openxmlformats.org/officeDocument/2006/relationships/image" Target="../media/image-17-31.png"/><Relationship Id="rId32" Type="http://schemas.openxmlformats.org/officeDocument/2006/relationships/image" Target="../media/image-17-32.png"/><Relationship Id="rId33" Type="http://schemas.openxmlformats.org/officeDocument/2006/relationships/image" Target="../media/image-17-33.png"/><Relationship Id="rId34" Type="http://schemas.openxmlformats.org/officeDocument/2006/relationships/image" Target="../media/image-17-34.png"/><Relationship Id="rId35" Type="http://schemas.openxmlformats.org/officeDocument/2006/relationships/image" Target="../media/image-17-35.png"/><Relationship Id="rId36" Type="http://schemas.openxmlformats.org/officeDocument/2006/relationships/image" Target="../media/image-17-36.png"/><Relationship Id="rId37" Type="http://schemas.openxmlformats.org/officeDocument/2006/relationships/image" Target="../media/image-17-37.png"/><Relationship Id="rId38" Type="http://schemas.openxmlformats.org/officeDocument/2006/relationships/image" Target="../media/image-17-38.png"/><Relationship Id="rId39" Type="http://schemas.openxmlformats.org/officeDocument/2006/relationships/image" Target="../media/image-17-39.png"/><Relationship Id="rId40" Type="http://schemas.openxmlformats.org/officeDocument/2006/relationships/image" Target="../media/image-17-40.png"/><Relationship Id="rId41" Type="http://schemas.openxmlformats.org/officeDocument/2006/relationships/image" Target="../media/image-17-41.png"/><Relationship Id="rId42" Type="http://schemas.openxmlformats.org/officeDocument/2006/relationships/image" Target="../media/image-17-42.png"/><Relationship Id="rId43" Type="http://schemas.openxmlformats.org/officeDocument/2006/relationships/image" Target="../media/image-17-43.png"/><Relationship Id="rId44" Type="http://schemas.openxmlformats.org/officeDocument/2006/relationships/image" Target="../media/image-17-44.png"/><Relationship Id="rId45" Type="http://schemas.openxmlformats.org/officeDocument/2006/relationships/image" Target="../media/image-17-45.png"/><Relationship Id="rId46" Type="http://schemas.openxmlformats.org/officeDocument/2006/relationships/image" Target="../media/image-17-46.png"/><Relationship Id="rId47" Type="http://schemas.openxmlformats.org/officeDocument/2006/relationships/image" Target="../media/image-17-47.png"/><Relationship Id="rId48" Type="http://schemas.openxmlformats.org/officeDocument/2006/relationships/image" Target="../media/image-17-48.png"/><Relationship Id="rId49" Type="http://schemas.openxmlformats.org/officeDocument/2006/relationships/image" Target="../media/image-17-49.png"/><Relationship Id="rId50" Type="http://schemas.openxmlformats.org/officeDocument/2006/relationships/slideLayout" Target="../slideLayouts/slideLayout1.xml"/><Relationship Id="rId5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image" Target="../media/image-18-14.png"/><Relationship Id="rId15" Type="http://schemas.openxmlformats.org/officeDocument/2006/relationships/image" Target="../media/image-18-15.png"/><Relationship Id="rId16" Type="http://schemas.openxmlformats.org/officeDocument/2006/relationships/image" Target="../media/image-18-16.png"/><Relationship Id="rId17" Type="http://schemas.openxmlformats.org/officeDocument/2006/relationships/image" Target="../media/image-18-17.png"/><Relationship Id="rId18" Type="http://schemas.openxmlformats.org/officeDocument/2006/relationships/image" Target="../media/image-18-18.png"/><Relationship Id="rId19" Type="http://schemas.openxmlformats.org/officeDocument/2006/relationships/image" Target="../media/image-18-19.png"/><Relationship Id="rId20" Type="http://schemas.openxmlformats.org/officeDocument/2006/relationships/image" Target="../media/image-18-20.png"/><Relationship Id="rId21" Type="http://schemas.openxmlformats.org/officeDocument/2006/relationships/image" Target="../media/image-18-21.png"/><Relationship Id="rId22" Type="http://schemas.openxmlformats.org/officeDocument/2006/relationships/image" Target="../media/image-18-22.png"/><Relationship Id="rId23" Type="http://schemas.openxmlformats.org/officeDocument/2006/relationships/image" Target="../media/image-18-23.png"/><Relationship Id="rId24" Type="http://schemas.openxmlformats.org/officeDocument/2006/relationships/image" Target="../media/image-18-24.png"/><Relationship Id="rId25" Type="http://schemas.openxmlformats.org/officeDocument/2006/relationships/image" Target="../media/image-18-25.png"/><Relationship Id="rId26" Type="http://schemas.openxmlformats.org/officeDocument/2006/relationships/image" Target="../media/image-18-26.png"/><Relationship Id="rId27" Type="http://schemas.openxmlformats.org/officeDocument/2006/relationships/image" Target="../media/image-18-27.png"/><Relationship Id="rId28" Type="http://schemas.openxmlformats.org/officeDocument/2006/relationships/image" Target="../media/image-18-28.png"/><Relationship Id="rId29" Type="http://schemas.openxmlformats.org/officeDocument/2006/relationships/image" Target="../media/image-18-29.png"/><Relationship Id="rId30" Type="http://schemas.openxmlformats.org/officeDocument/2006/relationships/image" Target="../media/image-18-30.png"/><Relationship Id="rId31" Type="http://schemas.openxmlformats.org/officeDocument/2006/relationships/image" Target="../media/image-18-31.png"/><Relationship Id="rId32" Type="http://schemas.openxmlformats.org/officeDocument/2006/relationships/image" Target="../media/image-18-32.png"/><Relationship Id="rId33" Type="http://schemas.openxmlformats.org/officeDocument/2006/relationships/image" Target="../media/image-18-33.png"/><Relationship Id="rId34" Type="http://schemas.openxmlformats.org/officeDocument/2006/relationships/image" Target="../media/image-18-34.png"/><Relationship Id="rId35" Type="http://schemas.openxmlformats.org/officeDocument/2006/relationships/image" Target="../media/image-18-35.png"/><Relationship Id="rId36" Type="http://schemas.openxmlformats.org/officeDocument/2006/relationships/image" Target="../media/image-18-36.png"/><Relationship Id="rId37" Type="http://schemas.openxmlformats.org/officeDocument/2006/relationships/image" Target="../media/image-18-37.png"/><Relationship Id="rId38" Type="http://schemas.openxmlformats.org/officeDocument/2006/relationships/image" Target="../media/image-18-38.png"/><Relationship Id="rId39" Type="http://schemas.openxmlformats.org/officeDocument/2006/relationships/image" Target="../media/image-18-39.png"/><Relationship Id="rId40" Type="http://schemas.openxmlformats.org/officeDocument/2006/relationships/image" Target="../media/image-18-40.png"/><Relationship Id="rId41" Type="http://schemas.openxmlformats.org/officeDocument/2006/relationships/image" Target="../media/image-18-41.png"/><Relationship Id="rId42" Type="http://schemas.openxmlformats.org/officeDocument/2006/relationships/image" Target="../media/image-18-42.png"/><Relationship Id="rId43" Type="http://schemas.openxmlformats.org/officeDocument/2006/relationships/image" Target="../media/image-18-43.png"/><Relationship Id="rId44" Type="http://schemas.openxmlformats.org/officeDocument/2006/relationships/image" Target="../media/image-18-44.png"/><Relationship Id="rId45" Type="http://schemas.openxmlformats.org/officeDocument/2006/relationships/image" Target="../media/image-18-45.png"/><Relationship Id="rId46" Type="http://schemas.openxmlformats.org/officeDocument/2006/relationships/image" Target="../media/image-18-46.png"/><Relationship Id="rId47" Type="http://schemas.openxmlformats.org/officeDocument/2006/relationships/image" Target="../media/image-18-47.png"/><Relationship Id="rId48" Type="http://schemas.openxmlformats.org/officeDocument/2006/relationships/image" Target="../media/image-18-48.png"/><Relationship Id="rId49" Type="http://schemas.openxmlformats.org/officeDocument/2006/relationships/image" Target="../media/image-18-49.png"/><Relationship Id="rId50" Type="http://schemas.openxmlformats.org/officeDocument/2006/relationships/image" Target="../media/image-18-50.png"/><Relationship Id="rId51" Type="http://schemas.openxmlformats.org/officeDocument/2006/relationships/image" Target="../media/image-18-51.png"/><Relationship Id="rId52" Type="http://schemas.openxmlformats.org/officeDocument/2006/relationships/image" Target="../media/image-18-52.png"/><Relationship Id="rId53" Type="http://schemas.openxmlformats.org/officeDocument/2006/relationships/image" Target="../media/image-18-53.png"/><Relationship Id="rId54" Type="http://schemas.openxmlformats.org/officeDocument/2006/relationships/image" Target="../media/image-18-54.png"/><Relationship Id="rId55" Type="http://schemas.openxmlformats.org/officeDocument/2006/relationships/image" Target="../media/image-18-55.png"/><Relationship Id="rId56" Type="http://schemas.openxmlformats.org/officeDocument/2006/relationships/image" Target="../media/image-18-56.png"/><Relationship Id="rId57" Type="http://schemas.openxmlformats.org/officeDocument/2006/relationships/image" Target="../media/image-18-57.png"/><Relationship Id="rId58" Type="http://schemas.openxmlformats.org/officeDocument/2006/relationships/image" Target="../media/image-18-58.png"/><Relationship Id="rId59" Type="http://schemas.openxmlformats.org/officeDocument/2006/relationships/image" Target="../media/image-18-59.png"/><Relationship Id="rId60" Type="http://schemas.openxmlformats.org/officeDocument/2006/relationships/image" Target="../media/image-18-60.png"/><Relationship Id="rId61" Type="http://schemas.openxmlformats.org/officeDocument/2006/relationships/image" Target="../media/image-18-61.png"/><Relationship Id="rId62" Type="http://schemas.openxmlformats.org/officeDocument/2006/relationships/image" Target="../media/image-18-62.png"/><Relationship Id="rId63" Type="http://schemas.openxmlformats.org/officeDocument/2006/relationships/image" Target="../media/image-18-63.png"/><Relationship Id="rId64" Type="http://schemas.openxmlformats.org/officeDocument/2006/relationships/image" Target="../media/image-18-64.png"/><Relationship Id="rId65" Type="http://schemas.openxmlformats.org/officeDocument/2006/relationships/image" Target="../media/image-18-65.png"/><Relationship Id="rId66" Type="http://schemas.openxmlformats.org/officeDocument/2006/relationships/image" Target="../media/image-18-66.png"/><Relationship Id="rId67" Type="http://schemas.openxmlformats.org/officeDocument/2006/relationships/image" Target="../media/image-18-67.png"/><Relationship Id="rId68" Type="http://schemas.openxmlformats.org/officeDocument/2006/relationships/image" Target="../media/image-18-68.png"/><Relationship Id="rId69" Type="http://schemas.openxmlformats.org/officeDocument/2006/relationships/image" Target="../media/image-18-69.png"/><Relationship Id="rId70" Type="http://schemas.openxmlformats.org/officeDocument/2006/relationships/image" Target="../media/image-18-70.png"/><Relationship Id="rId71" Type="http://schemas.openxmlformats.org/officeDocument/2006/relationships/image" Target="../media/image-18-71.png"/><Relationship Id="rId72" Type="http://schemas.openxmlformats.org/officeDocument/2006/relationships/image" Target="../media/image-18-72.png"/><Relationship Id="rId73" Type="http://schemas.openxmlformats.org/officeDocument/2006/relationships/image" Target="../media/image-18-73.png"/><Relationship Id="rId74" Type="http://schemas.openxmlformats.org/officeDocument/2006/relationships/image" Target="../media/image-18-74.png"/><Relationship Id="rId75" Type="http://schemas.openxmlformats.org/officeDocument/2006/relationships/image" Target="../media/image-18-75.png"/><Relationship Id="rId76" Type="http://schemas.openxmlformats.org/officeDocument/2006/relationships/image" Target="../media/image-18-76.png"/><Relationship Id="rId77" Type="http://schemas.openxmlformats.org/officeDocument/2006/relationships/image" Target="../media/image-18-77.png"/><Relationship Id="rId78" Type="http://schemas.openxmlformats.org/officeDocument/2006/relationships/image" Target="../media/image-18-78.png"/><Relationship Id="rId79" Type="http://schemas.openxmlformats.org/officeDocument/2006/relationships/image" Target="../media/image-18-79.png"/><Relationship Id="rId80" Type="http://schemas.openxmlformats.org/officeDocument/2006/relationships/image" Target="../media/image-18-80.png"/><Relationship Id="rId81" Type="http://schemas.openxmlformats.org/officeDocument/2006/relationships/image" Target="../media/image-18-81.png"/><Relationship Id="rId82" Type="http://schemas.openxmlformats.org/officeDocument/2006/relationships/image" Target="../media/image-18-82.png"/><Relationship Id="rId83" Type="http://schemas.openxmlformats.org/officeDocument/2006/relationships/image" Target="../media/image-18-83.png"/><Relationship Id="rId84" Type="http://schemas.openxmlformats.org/officeDocument/2006/relationships/image" Target="../media/image-18-84.png"/><Relationship Id="rId85" Type="http://schemas.openxmlformats.org/officeDocument/2006/relationships/image" Target="../media/image-18-85.png"/><Relationship Id="rId86" Type="http://schemas.openxmlformats.org/officeDocument/2006/relationships/image" Target="../media/image-18-86.png"/><Relationship Id="rId87" Type="http://schemas.openxmlformats.org/officeDocument/2006/relationships/image" Target="../media/image-18-87.png"/><Relationship Id="rId88" Type="http://schemas.openxmlformats.org/officeDocument/2006/relationships/image" Target="../media/image-18-88.png"/><Relationship Id="rId89" Type="http://schemas.openxmlformats.org/officeDocument/2006/relationships/image" Target="../media/image-18-89.png"/><Relationship Id="rId90" Type="http://schemas.openxmlformats.org/officeDocument/2006/relationships/image" Target="../media/image-18-90.png"/><Relationship Id="rId91" Type="http://schemas.openxmlformats.org/officeDocument/2006/relationships/image" Target="../media/image-18-91.png"/><Relationship Id="rId92" Type="http://schemas.openxmlformats.org/officeDocument/2006/relationships/image" Target="../media/image-18-92.png"/><Relationship Id="rId93" Type="http://schemas.openxmlformats.org/officeDocument/2006/relationships/image" Target="../media/image-18-93.png"/><Relationship Id="rId94" Type="http://schemas.openxmlformats.org/officeDocument/2006/relationships/image" Target="../media/image-18-94.png"/><Relationship Id="rId95" Type="http://schemas.openxmlformats.org/officeDocument/2006/relationships/image" Target="../media/image-18-95.png"/><Relationship Id="rId96" Type="http://schemas.openxmlformats.org/officeDocument/2006/relationships/image" Target="../media/image-18-96.png"/><Relationship Id="rId97" Type="http://schemas.openxmlformats.org/officeDocument/2006/relationships/image" Target="../media/image-18-97.png"/><Relationship Id="rId98" Type="http://schemas.openxmlformats.org/officeDocument/2006/relationships/image" Target="../media/image-18-98.png"/><Relationship Id="rId99" Type="http://schemas.openxmlformats.org/officeDocument/2006/relationships/image" Target="../media/image-18-99.png"/><Relationship Id="rId100" Type="http://schemas.openxmlformats.org/officeDocument/2006/relationships/image" Target="../media/image-18-100.png"/><Relationship Id="rId101" Type="http://schemas.openxmlformats.org/officeDocument/2006/relationships/image" Target="../media/image-18-101.png"/><Relationship Id="rId102" Type="http://schemas.openxmlformats.org/officeDocument/2006/relationships/image" Target="../media/image-18-102.png"/><Relationship Id="rId103" Type="http://schemas.openxmlformats.org/officeDocument/2006/relationships/image" Target="../media/image-18-103.png"/><Relationship Id="rId104" Type="http://schemas.openxmlformats.org/officeDocument/2006/relationships/image" Target="../media/image-18-104.png"/><Relationship Id="rId105" Type="http://schemas.openxmlformats.org/officeDocument/2006/relationships/image" Target="../media/image-18-105.png"/><Relationship Id="rId106" Type="http://schemas.openxmlformats.org/officeDocument/2006/relationships/image" Target="../media/image-18-106.png"/><Relationship Id="rId107" Type="http://schemas.openxmlformats.org/officeDocument/2006/relationships/image" Target="../media/image-18-107.png"/><Relationship Id="rId108" Type="http://schemas.openxmlformats.org/officeDocument/2006/relationships/image" Target="../media/image-18-108.png"/><Relationship Id="rId109" Type="http://schemas.openxmlformats.org/officeDocument/2006/relationships/image" Target="../media/image-18-109.png"/><Relationship Id="rId110" Type="http://schemas.openxmlformats.org/officeDocument/2006/relationships/image" Target="../media/image-18-110.png"/><Relationship Id="rId111" Type="http://schemas.openxmlformats.org/officeDocument/2006/relationships/image" Target="../media/image-18-111.png"/><Relationship Id="rId112" Type="http://schemas.openxmlformats.org/officeDocument/2006/relationships/image" Target="../media/image-18-112.png"/><Relationship Id="rId113" Type="http://schemas.openxmlformats.org/officeDocument/2006/relationships/image" Target="../media/image-18-113.png"/><Relationship Id="rId114" Type="http://schemas.openxmlformats.org/officeDocument/2006/relationships/image" Target="../media/image-18-114.png"/><Relationship Id="rId115" Type="http://schemas.openxmlformats.org/officeDocument/2006/relationships/image" Target="../media/image-18-115.png"/><Relationship Id="rId116" Type="http://schemas.openxmlformats.org/officeDocument/2006/relationships/image" Target="../media/image-18-116.png"/><Relationship Id="rId117" Type="http://schemas.openxmlformats.org/officeDocument/2006/relationships/image" Target="../media/image-18-117.png"/><Relationship Id="rId118" Type="http://schemas.openxmlformats.org/officeDocument/2006/relationships/image" Target="../media/image-18-118.png"/><Relationship Id="rId119" Type="http://schemas.openxmlformats.org/officeDocument/2006/relationships/image" Target="../media/image-18-119.png"/><Relationship Id="rId120" Type="http://schemas.openxmlformats.org/officeDocument/2006/relationships/image" Target="../media/image-18-120.png"/><Relationship Id="rId121" Type="http://schemas.openxmlformats.org/officeDocument/2006/relationships/image" Target="../media/image-18-121.png"/><Relationship Id="rId122" Type="http://schemas.openxmlformats.org/officeDocument/2006/relationships/image" Target="../media/image-18-122.png"/><Relationship Id="rId123" Type="http://schemas.openxmlformats.org/officeDocument/2006/relationships/image" Target="../media/image-18-123.png"/><Relationship Id="rId124" Type="http://schemas.openxmlformats.org/officeDocument/2006/relationships/image" Target="../media/image-18-124.png"/><Relationship Id="rId125" Type="http://schemas.openxmlformats.org/officeDocument/2006/relationships/image" Target="../media/image-18-125.png"/><Relationship Id="rId126" Type="http://schemas.openxmlformats.org/officeDocument/2006/relationships/image" Target="../media/image-18-126.png"/><Relationship Id="rId127" Type="http://schemas.openxmlformats.org/officeDocument/2006/relationships/image" Target="../media/image-18-127.png"/><Relationship Id="rId128" Type="http://schemas.openxmlformats.org/officeDocument/2006/relationships/image" Target="../media/image-18-128.png"/><Relationship Id="rId129" Type="http://schemas.openxmlformats.org/officeDocument/2006/relationships/image" Target="../media/image-18-129.png"/><Relationship Id="rId130" Type="http://schemas.openxmlformats.org/officeDocument/2006/relationships/image" Target="../media/image-18-130.png"/><Relationship Id="rId131" Type="http://schemas.openxmlformats.org/officeDocument/2006/relationships/image" Target="../media/image-18-131.png"/><Relationship Id="rId132" Type="http://schemas.openxmlformats.org/officeDocument/2006/relationships/image" Target="../media/image-18-132.png"/><Relationship Id="rId133" Type="http://schemas.openxmlformats.org/officeDocument/2006/relationships/image" Target="../media/image-18-133.png"/><Relationship Id="rId134" Type="http://schemas.openxmlformats.org/officeDocument/2006/relationships/image" Target="../media/image-18-134.png"/><Relationship Id="rId135" Type="http://schemas.openxmlformats.org/officeDocument/2006/relationships/image" Target="../media/image-18-135.png"/><Relationship Id="rId136" Type="http://schemas.openxmlformats.org/officeDocument/2006/relationships/image" Target="../media/image-18-136.png"/><Relationship Id="rId137" Type="http://schemas.openxmlformats.org/officeDocument/2006/relationships/image" Target="../media/image-18-137.png"/><Relationship Id="rId138" Type="http://schemas.openxmlformats.org/officeDocument/2006/relationships/image" Target="../media/image-18-138.png"/><Relationship Id="rId139" Type="http://schemas.openxmlformats.org/officeDocument/2006/relationships/image" Target="../media/image-18-139.png"/><Relationship Id="rId140" Type="http://schemas.openxmlformats.org/officeDocument/2006/relationships/image" Target="../media/image-18-140.png"/><Relationship Id="rId141" Type="http://schemas.openxmlformats.org/officeDocument/2006/relationships/image" Target="../media/image-18-141.png"/><Relationship Id="rId142" Type="http://schemas.openxmlformats.org/officeDocument/2006/relationships/image" Target="../media/image-18-142.png"/><Relationship Id="rId143" Type="http://schemas.openxmlformats.org/officeDocument/2006/relationships/image" Target="../media/image-18-143.png"/><Relationship Id="rId144" Type="http://schemas.openxmlformats.org/officeDocument/2006/relationships/image" Target="../media/image-18-144.png"/><Relationship Id="rId145" Type="http://schemas.openxmlformats.org/officeDocument/2006/relationships/image" Target="../media/image-18-145.png"/><Relationship Id="rId146" Type="http://schemas.openxmlformats.org/officeDocument/2006/relationships/image" Target="../media/image-18-146.png"/><Relationship Id="rId147" Type="http://schemas.openxmlformats.org/officeDocument/2006/relationships/image" Target="../media/image-18-147.png"/><Relationship Id="rId148" Type="http://schemas.openxmlformats.org/officeDocument/2006/relationships/image" Target="../media/image-18-148.png"/><Relationship Id="rId149" Type="http://schemas.openxmlformats.org/officeDocument/2006/relationships/image" Target="../media/image-18-149.png"/><Relationship Id="rId150" Type="http://schemas.openxmlformats.org/officeDocument/2006/relationships/image" Target="../media/image-18-150.png"/><Relationship Id="rId151" Type="http://schemas.openxmlformats.org/officeDocument/2006/relationships/image" Target="../media/image-18-151.png"/><Relationship Id="rId152" Type="http://schemas.openxmlformats.org/officeDocument/2006/relationships/image" Target="../media/image-18-152.png"/><Relationship Id="rId153" Type="http://schemas.openxmlformats.org/officeDocument/2006/relationships/image" Target="../media/image-18-153.png"/><Relationship Id="rId154" Type="http://schemas.openxmlformats.org/officeDocument/2006/relationships/image" Target="../media/image-18-154.png"/><Relationship Id="rId155" Type="http://schemas.openxmlformats.org/officeDocument/2006/relationships/image" Target="../media/image-18-155.png"/><Relationship Id="rId156" Type="http://schemas.openxmlformats.org/officeDocument/2006/relationships/image" Target="../media/image-18-156.png"/><Relationship Id="rId157" Type="http://schemas.openxmlformats.org/officeDocument/2006/relationships/image" Target="../media/image-18-157.png"/><Relationship Id="rId158" Type="http://schemas.openxmlformats.org/officeDocument/2006/relationships/image" Target="../media/image-18-158.png"/><Relationship Id="rId159" Type="http://schemas.openxmlformats.org/officeDocument/2006/relationships/image" Target="../media/image-18-159.png"/><Relationship Id="rId160" Type="http://schemas.openxmlformats.org/officeDocument/2006/relationships/image" Target="../media/image-18-160.png"/><Relationship Id="rId161" Type="http://schemas.openxmlformats.org/officeDocument/2006/relationships/image" Target="../media/image-18-161.png"/><Relationship Id="rId162" Type="http://schemas.openxmlformats.org/officeDocument/2006/relationships/image" Target="../media/image-18-162.png"/><Relationship Id="rId163" Type="http://schemas.openxmlformats.org/officeDocument/2006/relationships/image" Target="../media/image-18-163.png"/><Relationship Id="rId164" Type="http://schemas.openxmlformats.org/officeDocument/2006/relationships/image" Target="../media/image-18-164.png"/><Relationship Id="rId165" Type="http://schemas.openxmlformats.org/officeDocument/2006/relationships/image" Target="../media/image-18-165.png"/><Relationship Id="rId166" Type="http://schemas.openxmlformats.org/officeDocument/2006/relationships/image" Target="../media/image-18-166.png"/><Relationship Id="rId167" Type="http://schemas.openxmlformats.org/officeDocument/2006/relationships/image" Target="../media/image-18-167.png"/><Relationship Id="rId168" Type="http://schemas.openxmlformats.org/officeDocument/2006/relationships/image" Target="../media/image-18-168.png"/><Relationship Id="rId169" Type="http://schemas.openxmlformats.org/officeDocument/2006/relationships/image" Target="../media/image-18-169.png"/><Relationship Id="rId170" Type="http://schemas.openxmlformats.org/officeDocument/2006/relationships/image" Target="../media/image-18-170.png"/><Relationship Id="rId171" Type="http://schemas.openxmlformats.org/officeDocument/2006/relationships/image" Target="../media/image-18-171.png"/><Relationship Id="rId172" Type="http://schemas.openxmlformats.org/officeDocument/2006/relationships/image" Target="../media/image-18-172.png"/><Relationship Id="rId173" Type="http://schemas.openxmlformats.org/officeDocument/2006/relationships/image" Target="../media/image-18-173.png"/><Relationship Id="rId174" Type="http://schemas.openxmlformats.org/officeDocument/2006/relationships/image" Target="../media/image-18-174.png"/><Relationship Id="rId175" Type="http://schemas.openxmlformats.org/officeDocument/2006/relationships/image" Target="../media/image-18-175.png"/><Relationship Id="rId176" Type="http://schemas.openxmlformats.org/officeDocument/2006/relationships/image" Target="../media/image-18-176.png"/><Relationship Id="rId177" Type="http://schemas.openxmlformats.org/officeDocument/2006/relationships/image" Target="../media/image-18-177.png"/><Relationship Id="rId178" Type="http://schemas.openxmlformats.org/officeDocument/2006/relationships/image" Target="../media/image-18-178.png"/><Relationship Id="rId179" Type="http://schemas.openxmlformats.org/officeDocument/2006/relationships/image" Target="../media/image-18-179.png"/><Relationship Id="rId180" Type="http://schemas.openxmlformats.org/officeDocument/2006/relationships/image" Target="../media/image-18-180.png"/><Relationship Id="rId181" Type="http://schemas.openxmlformats.org/officeDocument/2006/relationships/image" Target="../media/image-18-181.png"/><Relationship Id="rId182" Type="http://schemas.openxmlformats.org/officeDocument/2006/relationships/image" Target="../media/image-18-182.png"/><Relationship Id="rId183" Type="http://schemas.openxmlformats.org/officeDocument/2006/relationships/slideLayout" Target="../slideLayouts/slideLayout1.xml"/><Relationship Id="rId18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image" Target="../media/image-19-14.png"/><Relationship Id="rId15" Type="http://schemas.openxmlformats.org/officeDocument/2006/relationships/image" Target="../media/image-19-15.png"/><Relationship Id="rId16" Type="http://schemas.openxmlformats.org/officeDocument/2006/relationships/image" Target="../media/image-19-16.png"/><Relationship Id="rId17" Type="http://schemas.openxmlformats.org/officeDocument/2006/relationships/image" Target="../media/image-19-17.png"/><Relationship Id="rId18" Type="http://schemas.openxmlformats.org/officeDocument/2006/relationships/image" Target="../media/image-19-18.png"/><Relationship Id="rId19" Type="http://schemas.openxmlformats.org/officeDocument/2006/relationships/image" Target="../media/image-19-19.png"/><Relationship Id="rId20" Type="http://schemas.openxmlformats.org/officeDocument/2006/relationships/image" Target="../media/image-19-20.png"/><Relationship Id="rId21" Type="http://schemas.openxmlformats.org/officeDocument/2006/relationships/image" Target="../media/image-19-21.png"/><Relationship Id="rId22" Type="http://schemas.openxmlformats.org/officeDocument/2006/relationships/image" Target="../media/image-19-22.png"/><Relationship Id="rId23" Type="http://schemas.openxmlformats.org/officeDocument/2006/relationships/image" Target="../media/image-19-23.png"/><Relationship Id="rId24" Type="http://schemas.openxmlformats.org/officeDocument/2006/relationships/image" Target="../media/image-19-24.png"/><Relationship Id="rId25" Type="http://schemas.openxmlformats.org/officeDocument/2006/relationships/image" Target="../media/image-19-25.png"/><Relationship Id="rId26" Type="http://schemas.openxmlformats.org/officeDocument/2006/relationships/image" Target="../media/image-19-26.png"/><Relationship Id="rId27" Type="http://schemas.openxmlformats.org/officeDocument/2006/relationships/image" Target="../media/image-19-27.png"/><Relationship Id="rId28" Type="http://schemas.openxmlformats.org/officeDocument/2006/relationships/image" Target="../media/image-19-28.png"/><Relationship Id="rId29" Type="http://schemas.openxmlformats.org/officeDocument/2006/relationships/image" Target="../media/image-19-29.png"/><Relationship Id="rId30" Type="http://schemas.openxmlformats.org/officeDocument/2006/relationships/image" Target="../media/image-19-30.png"/><Relationship Id="rId31" Type="http://schemas.openxmlformats.org/officeDocument/2006/relationships/image" Target="../media/image-19-31.png"/><Relationship Id="rId32" Type="http://schemas.openxmlformats.org/officeDocument/2006/relationships/image" Target="../media/image-19-32.png"/><Relationship Id="rId33" Type="http://schemas.openxmlformats.org/officeDocument/2006/relationships/image" Target="../media/image-19-33.png"/><Relationship Id="rId34" Type="http://schemas.openxmlformats.org/officeDocument/2006/relationships/image" Target="../media/image-19-34.png"/><Relationship Id="rId35" Type="http://schemas.openxmlformats.org/officeDocument/2006/relationships/image" Target="../media/image-19-35.png"/><Relationship Id="rId36" Type="http://schemas.openxmlformats.org/officeDocument/2006/relationships/image" Target="../media/image-19-36.png"/><Relationship Id="rId37" Type="http://schemas.openxmlformats.org/officeDocument/2006/relationships/image" Target="../media/image-19-37.png"/><Relationship Id="rId38" Type="http://schemas.openxmlformats.org/officeDocument/2006/relationships/image" Target="../media/image-19-38.png"/><Relationship Id="rId39" Type="http://schemas.openxmlformats.org/officeDocument/2006/relationships/image" Target="../media/image-19-39.png"/><Relationship Id="rId40" Type="http://schemas.openxmlformats.org/officeDocument/2006/relationships/image" Target="../media/image-19-40.png"/><Relationship Id="rId41" Type="http://schemas.openxmlformats.org/officeDocument/2006/relationships/image" Target="../media/image-19-41.png"/><Relationship Id="rId42" Type="http://schemas.openxmlformats.org/officeDocument/2006/relationships/image" Target="../media/image-19-42.png"/><Relationship Id="rId43" Type="http://schemas.openxmlformats.org/officeDocument/2006/relationships/image" Target="../media/image-19-43.png"/><Relationship Id="rId44" Type="http://schemas.openxmlformats.org/officeDocument/2006/relationships/image" Target="../media/image-19-44.png"/><Relationship Id="rId45" Type="http://schemas.openxmlformats.org/officeDocument/2006/relationships/image" Target="../media/image-19-45.png"/><Relationship Id="rId46" Type="http://schemas.openxmlformats.org/officeDocument/2006/relationships/image" Target="../media/image-19-46.png"/><Relationship Id="rId47" Type="http://schemas.openxmlformats.org/officeDocument/2006/relationships/image" Target="../media/image-19-47.png"/><Relationship Id="rId48" Type="http://schemas.openxmlformats.org/officeDocument/2006/relationships/image" Target="../media/image-19-48.png"/><Relationship Id="rId49" Type="http://schemas.openxmlformats.org/officeDocument/2006/relationships/image" Target="../media/image-19-49.png"/><Relationship Id="rId50" Type="http://schemas.openxmlformats.org/officeDocument/2006/relationships/image" Target="../media/image-19-50.png"/><Relationship Id="rId51" Type="http://schemas.openxmlformats.org/officeDocument/2006/relationships/image" Target="../media/image-19-51.png"/><Relationship Id="rId52" Type="http://schemas.openxmlformats.org/officeDocument/2006/relationships/image" Target="../media/image-19-52.png"/><Relationship Id="rId53" Type="http://schemas.openxmlformats.org/officeDocument/2006/relationships/image" Target="../media/image-19-53.png"/><Relationship Id="rId54" Type="http://schemas.openxmlformats.org/officeDocument/2006/relationships/image" Target="../media/image-19-54.png"/><Relationship Id="rId55" Type="http://schemas.openxmlformats.org/officeDocument/2006/relationships/image" Target="../media/image-19-55.png"/><Relationship Id="rId56" Type="http://schemas.openxmlformats.org/officeDocument/2006/relationships/image" Target="../media/image-19-56.png"/><Relationship Id="rId57" Type="http://schemas.openxmlformats.org/officeDocument/2006/relationships/image" Target="../media/image-19-57.png"/><Relationship Id="rId58" Type="http://schemas.openxmlformats.org/officeDocument/2006/relationships/image" Target="../media/image-19-58.png"/><Relationship Id="rId59" Type="http://schemas.openxmlformats.org/officeDocument/2006/relationships/image" Target="../media/image-19-59.png"/><Relationship Id="rId60" Type="http://schemas.openxmlformats.org/officeDocument/2006/relationships/image" Target="../media/image-19-60.png"/><Relationship Id="rId61" Type="http://schemas.openxmlformats.org/officeDocument/2006/relationships/image" Target="../media/image-19-61.png"/><Relationship Id="rId62" Type="http://schemas.openxmlformats.org/officeDocument/2006/relationships/image" Target="../media/image-19-62.png"/><Relationship Id="rId63" Type="http://schemas.openxmlformats.org/officeDocument/2006/relationships/image" Target="../media/image-19-63.png"/><Relationship Id="rId64" Type="http://schemas.openxmlformats.org/officeDocument/2006/relationships/image" Target="../media/image-19-64.png"/><Relationship Id="rId65" Type="http://schemas.openxmlformats.org/officeDocument/2006/relationships/image" Target="../media/image-19-65.png"/><Relationship Id="rId66" Type="http://schemas.openxmlformats.org/officeDocument/2006/relationships/image" Target="../media/image-19-66.png"/><Relationship Id="rId67" Type="http://schemas.openxmlformats.org/officeDocument/2006/relationships/image" Target="../media/image-19-67.png"/><Relationship Id="rId68" Type="http://schemas.openxmlformats.org/officeDocument/2006/relationships/image" Target="../media/image-19-68.png"/><Relationship Id="rId69" Type="http://schemas.openxmlformats.org/officeDocument/2006/relationships/image" Target="../media/image-19-69.png"/><Relationship Id="rId70" Type="http://schemas.openxmlformats.org/officeDocument/2006/relationships/image" Target="../media/image-19-70.png"/><Relationship Id="rId71" Type="http://schemas.openxmlformats.org/officeDocument/2006/relationships/image" Target="../media/image-19-71.png"/><Relationship Id="rId72" Type="http://schemas.openxmlformats.org/officeDocument/2006/relationships/image" Target="../media/image-19-72.png"/><Relationship Id="rId73" Type="http://schemas.openxmlformats.org/officeDocument/2006/relationships/image" Target="../media/image-19-73.png"/><Relationship Id="rId74" Type="http://schemas.openxmlformats.org/officeDocument/2006/relationships/image" Target="../media/image-19-74.png"/><Relationship Id="rId75" Type="http://schemas.openxmlformats.org/officeDocument/2006/relationships/image" Target="../media/image-19-75.png"/><Relationship Id="rId76" Type="http://schemas.openxmlformats.org/officeDocument/2006/relationships/image" Target="../media/image-19-76.png"/><Relationship Id="rId77" Type="http://schemas.openxmlformats.org/officeDocument/2006/relationships/image" Target="../media/image-19-77.png"/><Relationship Id="rId78" Type="http://schemas.openxmlformats.org/officeDocument/2006/relationships/image" Target="../media/image-19-78.png"/><Relationship Id="rId79" Type="http://schemas.openxmlformats.org/officeDocument/2006/relationships/image" Target="../media/image-19-79.png"/><Relationship Id="rId80" Type="http://schemas.openxmlformats.org/officeDocument/2006/relationships/image" Target="../media/image-19-80.png"/><Relationship Id="rId81" Type="http://schemas.openxmlformats.org/officeDocument/2006/relationships/image" Target="../media/image-19-81.png"/><Relationship Id="rId82" Type="http://schemas.openxmlformats.org/officeDocument/2006/relationships/image" Target="../media/image-19-82.png"/><Relationship Id="rId83" Type="http://schemas.openxmlformats.org/officeDocument/2006/relationships/image" Target="../media/image-19-83.png"/><Relationship Id="rId84" Type="http://schemas.openxmlformats.org/officeDocument/2006/relationships/image" Target="../media/image-19-84.png"/><Relationship Id="rId85" Type="http://schemas.openxmlformats.org/officeDocument/2006/relationships/image" Target="../media/image-19-85.png"/><Relationship Id="rId86" Type="http://schemas.openxmlformats.org/officeDocument/2006/relationships/image" Target="../media/image-19-86.png"/><Relationship Id="rId87" Type="http://schemas.openxmlformats.org/officeDocument/2006/relationships/image" Target="../media/image-19-87.png"/><Relationship Id="rId88" Type="http://schemas.openxmlformats.org/officeDocument/2006/relationships/image" Target="../media/image-19-88.png"/><Relationship Id="rId89" Type="http://schemas.openxmlformats.org/officeDocument/2006/relationships/image" Target="../media/image-19-89.png"/><Relationship Id="rId90" Type="http://schemas.openxmlformats.org/officeDocument/2006/relationships/image" Target="../media/image-19-90.png"/><Relationship Id="rId91" Type="http://schemas.openxmlformats.org/officeDocument/2006/relationships/image" Target="../media/image-19-91.png"/><Relationship Id="rId92" Type="http://schemas.openxmlformats.org/officeDocument/2006/relationships/image" Target="../media/image-19-92.png"/><Relationship Id="rId93" Type="http://schemas.openxmlformats.org/officeDocument/2006/relationships/image" Target="../media/image-19-93.png"/><Relationship Id="rId94" Type="http://schemas.openxmlformats.org/officeDocument/2006/relationships/image" Target="../media/image-19-94.png"/><Relationship Id="rId95" Type="http://schemas.openxmlformats.org/officeDocument/2006/relationships/image" Target="../media/image-19-95.png"/><Relationship Id="rId96" Type="http://schemas.openxmlformats.org/officeDocument/2006/relationships/image" Target="../media/image-19-96.png"/><Relationship Id="rId97" Type="http://schemas.openxmlformats.org/officeDocument/2006/relationships/image" Target="../media/image-19-97.png"/><Relationship Id="rId98" Type="http://schemas.openxmlformats.org/officeDocument/2006/relationships/image" Target="../media/image-19-98.png"/><Relationship Id="rId99" Type="http://schemas.openxmlformats.org/officeDocument/2006/relationships/image" Target="../media/image-19-99.png"/><Relationship Id="rId100" Type="http://schemas.openxmlformats.org/officeDocument/2006/relationships/image" Target="../media/image-19-100.png"/><Relationship Id="rId101" Type="http://schemas.openxmlformats.org/officeDocument/2006/relationships/image" Target="../media/image-19-101.png"/><Relationship Id="rId102" Type="http://schemas.openxmlformats.org/officeDocument/2006/relationships/image" Target="../media/image-19-102.png"/><Relationship Id="rId103" Type="http://schemas.openxmlformats.org/officeDocument/2006/relationships/image" Target="../media/image-19-103.png"/><Relationship Id="rId104" Type="http://schemas.openxmlformats.org/officeDocument/2006/relationships/image" Target="../media/image-19-104.png"/><Relationship Id="rId105" Type="http://schemas.openxmlformats.org/officeDocument/2006/relationships/image" Target="../media/image-19-105.png"/><Relationship Id="rId106" Type="http://schemas.openxmlformats.org/officeDocument/2006/relationships/image" Target="../media/image-19-106.png"/><Relationship Id="rId107" Type="http://schemas.openxmlformats.org/officeDocument/2006/relationships/image" Target="../media/image-19-107.png"/><Relationship Id="rId108" Type="http://schemas.openxmlformats.org/officeDocument/2006/relationships/image" Target="../media/image-19-108.png"/><Relationship Id="rId109" Type="http://schemas.openxmlformats.org/officeDocument/2006/relationships/image" Target="../media/image-19-109.png"/><Relationship Id="rId110" Type="http://schemas.openxmlformats.org/officeDocument/2006/relationships/image" Target="../media/image-19-110.png"/><Relationship Id="rId111" Type="http://schemas.openxmlformats.org/officeDocument/2006/relationships/image" Target="../media/image-19-111.png"/><Relationship Id="rId112" Type="http://schemas.openxmlformats.org/officeDocument/2006/relationships/image" Target="../media/image-19-112.png"/><Relationship Id="rId113" Type="http://schemas.openxmlformats.org/officeDocument/2006/relationships/image" Target="../media/image-19-113.png"/><Relationship Id="rId114" Type="http://schemas.openxmlformats.org/officeDocument/2006/relationships/image" Target="../media/image-19-114.png"/><Relationship Id="rId115" Type="http://schemas.openxmlformats.org/officeDocument/2006/relationships/image" Target="../media/image-19-115.png"/><Relationship Id="rId116" Type="http://schemas.openxmlformats.org/officeDocument/2006/relationships/image" Target="../media/image-19-116.png"/><Relationship Id="rId117" Type="http://schemas.openxmlformats.org/officeDocument/2006/relationships/slideLayout" Target="../slideLayouts/slideLayout1.xml"/><Relationship Id="rId11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image" Target="../media/image-2-14.png"/><Relationship Id="rId15" Type="http://schemas.openxmlformats.org/officeDocument/2006/relationships/image" Target="../media/image-2-15.png"/><Relationship Id="rId16" Type="http://schemas.openxmlformats.org/officeDocument/2006/relationships/image" Target="../media/image-2-16.png"/><Relationship Id="rId17" Type="http://schemas.openxmlformats.org/officeDocument/2006/relationships/image" Target="../media/image-2-17.png"/><Relationship Id="rId18" Type="http://schemas.openxmlformats.org/officeDocument/2006/relationships/image" Target="../media/image-2-18.png"/><Relationship Id="rId19" Type="http://schemas.openxmlformats.org/officeDocument/2006/relationships/image" Target="../media/image-2-19.png"/><Relationship Id="rId20" Type="http://schemas.openxmlformats.org/officeDocument/2006/relationships/image" Target="../media/image-2-20.png"/><Relationship Id="rId21" Type="http://schemas.openxmlformats.org/officeDocument/2006/relationships/image" Target="../media/image-2-21.png"/><Relationship Id="rId22" Type="http://schemas.openxmlformats.org/officeDocument/2006/relationships/image" Target="../media/image-2-22.png"/><Relationship Id="rId23" Type="http://schemas.openxmlformats.org/officeDocument/2006/relationships/image" Target="../media/image-2-23.png"/><Relationship Id="rId24" Type="http://schemas.openxmlformats.org/officeDocument/2006/relationships/image" Target="../media/image-2-24.png"/><Relationship Id="rId25" Type="http://schemas.openxmlformats.org/officeDocument/2006/relationships/image" Target="../media/image-2-25.png"/><Relationship Id="rId26" Type="http://schemas.openxmlformats.org/officeDocument/2006/relationships/image" Target="../media/image-2-26.png"/><Relationship Id="rId27" Type="http://schemas.openxmlformats.org/officeDocument/2006/relationships/image" Target="../media/image-2-27.png"/><Relationship Id="rId28" Type="http://schemas.openxmlformats.org/officeDocument/2006/relationships/image" Target="../media/image-2-28.png"/><Relationship Id="rId29" Type="http://schemas.openxmlformats.org/officeDocument/2006/relationships/slideLayout" Target="../slideLayouts/slideLayout1.xml"/><Relationship Id="rId30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image" Target="../media/image-20-4.png"/><Relationship Id="rId5" Type="http://schemas.openxmlformats.org/officeDocument/2006/relationships/image" Target="../media/image-20-5.png"/><Relationship Id="rId6" Type="http://schemas.openxmlformats.org/officeDocument/2006/relationships/image" Target="../media/image-20-6.png"/><Relationship Id="rId7" Type="http://schemas.openxmlformats.org/officeDocument/2006/relationships/image" Target="../media/image-20-7.png"/><Relationship Id="rId8" Type="http://schemas.openxmlformats.org/officeDocument/2006/relationships/image" Target="../media/image-20-8.png"/><Relationship Id="rId9" Type="http://schemas.openxmlformats.org/officeDocument/2006/relationships/image" Target="../media/image-20-9.png"/><Relationship Id="rId10" Type="http://schemas.openxmlformats.org/officeDocument/2006/relationships/image" Target="../media/image-20-10.png"/><Relationship Id="rId11" Type="http://schemas.openxmlformats.org/officeDocument/2006/relationships/image" Target="../media/image-20-11.png"/><Relationship Id="rId12" Type="http://schemas.openxmlformats.org/officeDocument/2006/relationships/image" Target="../media/image-20-12.png"/><Relationship Id="rId13" Type="http://schemas.openxmlformats.org/officeDocument/2006/relationships/image" Target="../media/image-20-13.png"/><Relationship Id="rId14" Type="http://schemas.openxmlformats.org/officeDocument/2006/relationships/image" Target="../media/image-20-14.png"/><Relationship Id="rId15" Type="http://schemas.openxmlformats.org/officeDocument/2006/relationships/image" Target="../media/image-20-15.png"/><Relationship Id="rId16" Type="http://schemas.openxmlformats.org/officeDocument/2006/relationships/image" Target="../media/image-20-16.png"/><Relationship Id="rId17" Type="http://schemas.openxmlformats.org/officeDocument/2006/relationships/image" Target="../media/image-20-17.png"/><Relationship Id="rId18" Type="http://schemas.openxmlformats.org/officeDocument/2006/relationships/image" Target="../media/image-20-18.png"/><Relationship Id="rId19" Type="http://schemas.openxmlformats.org/officeDocument/2006/relationships/image" Target="../media/image-20-19.png"/><Relationship Id="rId20" Type="http://schemas.openxmlformats.org/officeDocument/2006/relationships/image" Target="../media/image-20-20.png"/><Relationship Id="rId21" Type="http://schemas.openxmlformats.org/officeDocument/2006/relationships/image" Target="../media/image-20-21.png"/><Relationship Id="rId22" Type="http://schemas.openxmlformats.org/officeDocument/2006/relationships/image" Target="../media/image-20-22.png"/><Relationship Id="rId23" Type="http://schemas.openxmlformats.org/officeDocument/2006/relationships/image" Target="../media/image-20-23.png"/><Relationship Id="rId24" Type="http://schemas.openxmlformats.org/officeDocument/2006/relationships/image" Target="../media/image-20-24.png"/><Relationship Id="rId25" Type="http://schemas.openxmlformats.org/officeDocument/2006/relationships/image" Target="../media/image-20-25.png"/><Relationship Id="rId26" Type="http://schemas.openxmlformats.org/officeDocument/2006/relationships/image" Target="../media/image-20-26.png"/><Relationship Id="rId27" Type="http://schemas.openxmlformats.org/officeDocument/2006/relationships/image" Target="../media/image-20-27.png"/><Relationship Id="rId28" Type="http://schemas.openxmlformats.org/officeDocument/2006/relationships/image" Target="../media/image-20-28.png"/><Relationship Id="rId29" Type="http://schemas.openxmlformats.org/officeDocument/2006/relationships/image" Target="../media/image-20-29.png"/><Relationship Id="rId30" Type="http://schemas.openxmlformats.org/officeDocument/2006/relationships/image" Target="../media/image-20-30.png"/><Relationship Id="rId31" Type="http://schemas.openxmlformats.org/officeDocument/2006/relationships/image" Target="../media/image-20-31.png"/><Relationship Id="rId32" Type="http://schemas.openxmlformats.org/officeDocument/2006/relationships/image" Target="../media/image-20-32.png"/><Relationship Id="rId33" Type="http://schemas.openxmlformats.org/officeDocument/2006/relationships/image" Target="../media/image-20-33.png"/><Relationship Id="rId34" Type="http://schemas.openxmlformats.org/officeDocument/2006/relationships/image" Target="../media/image-20-34.png"/><Relationship Id="rId35" Type="http://schemas.openxmlformats.org/officeDocument/2006/relationships/image" Target="../media/image-20-35.png"/><Relationship Id="rId36" Type="http://schemas.openxmlformats.org/officeDocument/2006/relationships/image" Target="../media/image-20-36.png"/><Relationship Id="rId37" Type="http://schemas.openxmlformats.org/officeDocument/2006/relationships/image" Target="../media/image-20-37.png"/><Relationship Id="rId38" Type="http://schemas.openxmlformats.org/officeDocument/2006/relationships/image" Target="../media/image-20-38.png"/><Relationship Id="rId39" Type="http://schemas.openxmlformats.org/officeDocument/2006/relationships/image" Target="../media/image-20-39.png"/><Relationship Id="rId40" Type="http://schemas.openxmlformats.org/officeDocument/2006/relationships/image" Target="../media/image-20-40.png"/><Relationship Id="rId41" Type="http://schemas.openxmlformats.org/officeDocument/2006/relationships/image" Target="../media/image-20-41.png"/><Relationship Id="rId42" Type="http://schemas.openxmlformats.org/officeDocument/2006/relationships/image" Target="../media/image-20-42.png"/><Relationship Id="rId43" Type="http://schemas.openxmlformats.org/officeDocument/2006/relationships/image" Target="../media/image-20-43.png"/><Relationship Id="rId44" Type="http://schemas.openxmlformats.org/officeDocument/2006/relationships/image" Target="../media/image-20-44.png"/><Relationship Id="rId45" Type="http://schemas.openxmlformats.org/officeDocument/2006/relationships/image" Target="../media/image-20-45.png"/><Relationship Id="rId46" Type="http://schemas.openxmlformats.org/officeDocument/2006/relationships/image" Target="../media/image-20-46.png"/><Relationship Id="rId47" Type="http://schemas.openxmlformats.org/officeDocument/2006/relationships/image" Target="../media/image-20-47.png"/><Relationship Id="rId48" Type="http://schemas.openxmlformats.org/officeDocument/2006/relationships/image" Target="../media/image-20-48.png"/><Relationship Id="rId49" Type="http://schemas.openxmlformats.org/officeDocument/2006/relationships/image" Target="../media/image-20-49.png"/><Relationship Id="rId50" Type="http://schemas.openxmlformats.org/officeDocument/2006/relationships/image" Target="../media/image-20-50.png"/><Relationship Id="rId51" Type="http://schemas.openxmlformats.org/officeDocument/2006/relationships/image" Target="../media/image-20-51.png"/><Relationship Id="rId52" Type="http://schemas.openxmlformats.org/officeDocument/2006/relationships/image" Target="../media/image-20-52.png"/><Relationship Id="rId53" Type="http://schemas.openxmlformats.org/officeDocument/2006/relationships/image" Target="../media/image-20-53.png"/><Relationship Id="rId54" Type="http://schemas.openxmlformats.org/officeDocument/2006/relationships/image" Target="../media/image-20-54.png"/><Relationship Id="rId55" Type="http://schemas.openxmlformats.org/officeDocument/2006/relationships/image" Target="../media/image-20-55.png"/><Relationship Id="rId56" Type="http://schemas.openxmlformats.org/officeDocument/2006/relationships/image" Target="../media/image-20-56.png"/><Relationship Id="rId57" Type="http://schemas.openxmlformats.org/officeDocument/2006/relationships/image" Target="../media/image-20-57.png"/><Relationship Id="rId58" Type="http://schemas.openxmlformats.org/officeDocument/2006/relationships/image" Target="../media/image-20-58.png"/><Relationship Id="rId59" Type="http://schemas.openxmlformats.org/officeDocument/2006/relationships/image" Target="../media/image-20-59.png"/><Relationship Id="rId60" Type="http://schemas.openxmlformats.org/officeDocument/2006/relationships/image" Target="../media/image-20-60.png"/><Relationship Id="rId61" Type="http://schemas.openxmlformats.org/officeDocument/2006/relationships/image" Target="../media/image-20-61.png"/><Relationship Id="rId62" Type="http://schemas.openxmlformats.org/officeDocument/2006/relationships/image" Target="../media/image-20-62.png"/><Relationship Id="rId63" Type="http://schemas.openxmlformats.org/officeDocument/2006/relationships/image" Target="../media/image-20-63.png"/><Relationship Id="rId64" Type="http://schemas.openxmlformats.org/officeDocument/2006/relationships/image" Target="../media/image-20-64.png"/><Relationship Id="rId65" Type="http://schemas.openxmlformats.org/officeDocument/2006/relationships/image" Target="../media/image-20-65.png"/><Relationship Id="rId66" Type="http://schemas.openxmlformats.org/officeDocument/2006/relationships/image" Target="../media/image-20-66.png"/><Relationship Id="rId67" Type="http://schemas.openxmlformats.org/officeDocument/2006/relationships/image" Target="../media/image-20-67.png"/><Relationship Id="rId68" Type="http://schemas.openxmlformats.org/officeDocument/2006/relationships/image" Target="../media/image-20-68.png"/><Relationship Id="rId69" Type="http://schemas.openxmlformats.org/officeDocument/2006/relationships/image" Target="../media/image-20-69.png"/><Relationship Id="rId70" Type="http://schemas.openxmlformats.org/officeDocument/2006/relationships/image" Target="../media/image-20-70.png"/><Relationship Id="rId71" Type="http://schemas.openxmlformats.org/officeDocument/2006/relationships/image" Target="../media/image-20-71.png"/><Relationship Id="rId72" Type="http://schemas.openxmlformats.org/officeDocument/2006/relationships/image" Target="../media/image-20-72.png"/><Relationship Id="rId73" Type="http://schemas.openxmlformats.org/officeDocument/2006/relationships/image" Target="../media/image-20-73.png"/><Relationship Id="rId74" Type="http://schemas.openxmlformats.org/officeDocument/2006/relationships/image" Target="../media/image-20-74.png"/><Relationship Id="rId75" Type="http://schemas.openxmlformats.org/officeDocument/2006/relationships/image" Target="../media/image-20-75.png"/><Relationship Id="rId76" Type="http://schemas.openxmlformats.org/officeDocument/2006/relationships/image" Target="../media/image-20-76.png"/><Relationship Id="rId77" Type="http://schemas.openxmlformats.org/officeDocument/2006/relationships/image" Target="../media/image-20-77.png"/><Relationship Id="rId78" Type="http://schemas.openxmlformats.org/officeDocument/2006/relationships/image" Target="../media/image-20-78.png"/><Relationship Id="rId79" Type="http://schemas.openxmlformats.org/officeDocument/2006/relationships/image" Target="../media/image-20-79.png"/><Relationship Id="rId80" Type="http://schemas.openxmlformats.org/officeDocument/2006/relationships/image" Target="../media/image-20-80.png"/><Relationship Id="rId81" Type="http://schemas.openxmlformats.org/officeDocument/2006/relationships/image" Target="../media/image-20-81.png"/><Relationship Id="rId82" Type="http://schemas.openxmlformats.org/officeDocument/2006/relationships/image" Target="../media/image-20-82.png"/><Relationship Id="rId83" Type="http://schemas.openxmlformats.org/officeDocument/2006/relationships/image" Target="../media/image-20-83.png"/><Relationship Id="rId84" Type="http://schemas.openxmlformats.org/officeDocument/2006/relationships/image" Target="../media/image-20-84.png"/><Relationship Id="rId85" Type="http://schemas.openxmlformats.org/officeDocument/2006/relationships/slideLayout" Target="../slideLayouts/slideLayout1.xml"/><Relationship Id="rId86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image" Target="../media/image-21-4.png"/><Relationship Id="rId5" Type="http://schemas.openxmlformats.org/officeDocument/2006/relationships/image" Target="../media/image-21-5.png"/><Relationship Id="rId6" Type="http://schemas.openxmlformats.org/officeDocument/2006/relationships/image" Target="../media/image-21-6.png"/><Relationship Id="rId7" Type="http://schemas.openxmlformats.org/officeDocument/2006/relationships/image" Target="../media/image-21-7.png"/><Relationship Id="rId8" Type="http://schemas.openxmlformats.org/officeDocument/2006/relationships/image" Target="../media/image-21-8.png"/><Relationship Id="rId9" Type="http://schemas.openxmlformats.org/officeDocument/2006/relationships/image" Target="../media/image-21-9.png"/><Relationship Id="rId10" Type="http://schemas.openxmlformats.org/officeDocument/2006/relationships/image" Target="../media/image-21-10.png"/><Relationship Id="rId11" Type="http://schemas.openxmlformats.org/officeDocument/2006/relationships/image" Target="../media/image-21-11.png"/><Relationship Id="rId12" Type="http://schemas.openxmlformats.org/officeDocument/2006/relationships/image" Target="../media/image-21-12.png"/><Relationship Id="rId13" Type="http://schemas.openxmlformats.org/officeDocument/2006/relationships/image" Target="../media/image-21-13.png"/><Relationship Id="rId14" Type="http://schemas.openxmlformats.org/officeDocument/2006/relationships/image" Target="../media/image-21-14.png"/><Relationship Id="rId15" Type="http://schemas.openxmlformats.org/officeDocument/2006/relationships/image" Target="../media/image-21-15.png"/><Relationship Id="rId16" Type="http://schemas.openxmlformats.org/officeDocument/2006/relationships/image" Target="../media/image-21-16.png"/><Relationship Id="rId17" Type="http://schemas.openxmlformats.org/officeDocument/2006/relationships/image" Target="../media/image-21-17.png"/><Relationship Id="rId18" Type="http://schemas.openxmlformats.org/officeDocument/2006/relationships/image" Target="../media/image-21-18.png"/><Relationship Id="rId19" Type="http://schemas.openxmlformats.org/officeDocument/2006/relationships/image" Target="../media/image-21-19.png"/><Relationship Id="rId20" Type="http://schemas.openxmlformats.org/officeDocument/2006/relationships/image" Target="../media/image-21-20.png"/><Relationship Id="rId21" Type="http://schemas.openxmlformats.org/officeDocument/2006/relationships/image" Target="../media/image-21-21.png"/><Relationship Id="rId22" Type="http://schemas.openxmlformats.org/officeDocument/2006/relationships/image" Target="../media/image-21-22.png"/><Relationship Id="rId23" Type="http://schemas.openxmlformats.org/officeDocument/2006/relationships/image" Target="../media/image-21-23.png"/><Relationship Id="rId24" Type="http://schemas.openxmlformats.org/officeDocument/2006/relationships/image" Target="../media/image-21-24.png"/><Relationship Id="rId25" Type="http://schemas.openxmlformats.org/officeDocument/2006/relationships/image" Target="../media/image-21-25.png"/><Relationship Id="rId26" Type="http://schemas.openxmlformats.org/officeDocument/2006/relationships/image" Target="../media/image-21-26.png"/><Relationship Id="rId27" Type="http://schemas.openxmlformats.org/officeDocument/2006/relationships/image" Target="../media/image-21-27.png"/><Relationship Id="rId28" Type="http://schemas.openxmlformats.org/officeDocument/2006/relationships/image" Target="../media/image-21-28.png"/><Relationship Id="rId29" Type="http://schemas.openxmlformats.org/officeDocument/2006/relationships/image" Target="../media/image-21-29.png"/><Relationship Id="rId30" Type="http://schemas.openxmlformats.org/officeDocument/2006/relationships/image" Target="../media/image-21-30.png"/><Relationship Id="rId31" Type="http://schemas.openxmlformats.org/officeDocument/2006/relationships/image" Target="../media/image-21-31.png"/><Relationship Id="rId32" Type="http://schemas.openxmlformats.org/officeDocument/2006/relationships/image" Target="../media/image-21-32.png"/><Relationship Id="rId33" Type="http://schemas.openxmlformats.org/officeDocument/2006/relationships/image" Target="../media/image-21-33.png"/><Relationship Id="rId34" Type="http://schemas.openxmlformats.org/officeDocument/2006/relationships/image" Target="../media/image-21-34.png"/><Relationship Id="rId35" Type="http://schemas.openxmlformats.org/officeDocument/2006/relationships/image" Target="../media/image-21-35.png"/><Relationship Id="rId36" Type="http://schemas.openxmlformats.org/officeDocument/2006/relationships/image" Target="../media/image-21-36.png"/><Relationship Id="rId37" Type="http://schemas.openxmlformats.org/officeDocument/2006/relationships/image" Target="../media/image-21-37.png"/><Relationship Id="rId38" Type="http://schemas.openxmlformats.org/officeDocument/2006/relationships/image" Target="../media/image-21-38.png"/><Relationship Id="rId39" Type="http://schemas.openxmlformats.org/officeDocument/2006/relationships/image" Target="../media/image-21-39.png"/><Relationship Id="rId40" Type="http://schemas.openxmlformats.org/officeDocument/2006/relationships/image" Target="../media/image-21-40.png"/><Relationship Id="rId41" Type="http://schemas.openxmlformats.org/officeDocument/2006/relationships/image" Target="../media/image-21-41.png"/><Relationship Id="rId42" Type="http://schemas.openxmlformats.org/officeDocument/2006/relationships/image" Target="../media/image-21-42.png"/><Relationship Id="rId43" Type="http://schemas.openxmlformats.org/officeDocument/2006/relationships/image" Target="../media/image-21-43.png"/><Relationship Id="rId44" Type="http://schemas.openxmlformats.org/officeDocument/2006/relationships/image" Target="../media/image-21-44.png"/><Relationship Id="rId45" Type="http://schemas.openxmlformats.org/officeDocument/2006/relationships/image" Target="../media/image-21-45.png"/><Relationship Id="rId46" Type="http://schemas.openxmlformats.org/officeDocument/2006/relationships/image" Target="../media/image-21-46.png"/><Relationship Id="rId47" Type="http://schemas.openxmlformats.org/officeDocument/2006/relationships/image" Target="../media/image-21-47.png"/><Relationship Id="rId48" Type="http://schemas.openxmlformats.org/officeDocument/2006/relationships/image" Target="../media/image-21-48.png"/><Relationship Id="rId49" Type="http://schemas.openxmlformats.org/officeDocument/2006/relationships/image" Target="../media/image-21-49.png"/><Relationship Id="rId50" Type="http://schemas.openxmlformats.org/officeDocument/2006/relationships/image" Target="../media/image-21-50.png"/><Relationship Id="rId51" Type="http://schemas.openxmlformats.org/officeDocument/2006/relationships/image" Target="../media/image-21-51.png"/><Relationship Id="rId52" Type="http://schemas.openxmlformats.org/officeDocument/2006/relationships/image" Target="../media/image-21-52.png"/><Relationship Id="rId53" Type="http://schemas.openxmlformats.org/officeDocument/2006/relationships/slideLayout" Target="../slideLayouts/slideLayout1.xml"/><Relationship Id="rId5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image" Target="../media/image-22-3.png"/><Relationship Id="rId4" Type="http://schemas.openxmlformats.org/officeDocument/2006/relationships/image" Target="../media/image-22-4.png"/><Relationship Id="rId5" Type="http://schemas.openxmlformats.org/officeDocument/2006/relationships/image" Target="../media/image-22-5.png"/><Relationship Id="rId6" Type="http://schemas.openxmlformats.org/officeDocument/2006/relationships/image" Target="../media/image-22-6.png"/><Relationship Id="rId7" Type="http://schemas.openxmlformats.org/officeDocument/2006/relationships/image" Target="../media/image-22-7.png"/><Relationship Id="rId8" Type="http://schemas.openxmlformats.org/officeDocument/2006/relationships/image" Target="../media/image-22-8.png"/><Relationship Id="rId9" Type="http://schemas.openxmlformats.org/officeDocument/2006/relationships/image" Target="../media/image-22-9.png"/><Relationship Id="rId10" Type="http://schemas.openxmlformats.org/officeDocument/2006/relationships/image" Target="../media/image-22-10.png"/><Relationship Id="rId11" Type="http://schemas.openxmlformats.org/officeDocument/2006/relationships/image" Target="../media/image-22-11.png"/><Relationship Id="rId12" Type="http://schemas.openxmlformats.org/officeDocument/2006/relationships/image" Target="../media/image-2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image" Target="../media/image-5-23.png"/><Relationship Id="rId24" Type="http://schemas.openxmlformats.org/officeDocument/2006/relationships/image" Target="../media/image-5-24.png"/><Relationship Id="rId25" Type="http://schemas.openxmlformats.org/officeDocument/2006/relationships/image" Target="../media/image-5-25.png"/><Relationship Id="rId26" Type="http://schemas.openxmlformats.org/officeDocument/2006/relationships/image" Target="../media/image-5-26.png"/><Relationship Id="rId27" Type="http://schemas.openxmlformats.org/officeDocument/2006/relationships/image" Target="../media/image-5-27.png"/><Relationship Id="rId28" Type="http://schemas.openxmlformats.org/officeDocument/2006/relationships/image" Target="../media/image-5-28.png"/><Relationship Id="rId29" Type="http://schemas.openxmlformats.org/officeDocument/2006/relationships/image" Target="../media/image-5-29.png"/><Relationship Id="rId30" Type="http://schemas.openxmlformats.org/officeDocument/2006/relationships/image" Target="../media/image-5-30.png"/><Relationship Id="rId31" Type="http://schemas.openxmlformats.org/officeDocument/2006/relationships/image" Target="../media/image-5-31.png"/><Relationship Id="rId32" Type="http://schemas.openxmlformats.org/officeDocument/2006/relationships/image" Target="../media/image-5-32.png"/><Relationship Id="rId33" Type="http://schemas.openxmlformats.org/officeDocument/2006/relationships/image" Target="../media/image-5-33.png"/><Relationship Id="rId34" Type="http://schemas.openxmlformats.org/officeDocument/2006/relationships/image" Target="../media/image-5-34.png"/><Relationship Id="rId35" Type="http://schemas.openxmlformats.org/officeDocument/2006/relationships/slideLayout" Target="../slideLayouts/slideLayout1.xml"/><Relationship Id="rId3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image" Target="../media/image-6-21.png"/><Relationship Id="rId22" Type="http://schemas.openxmlformats.org/officeDocument/2006/relationships/slideLayout" Target="../slideLayouts/slideLayout1.xml"/><Relationship Id="rId2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image" Target="../media/image-7-20.png"/><Relationship Id="rId21" Type="http://schemas.openxmlformats.org/officeDocument/2006/relationships/image" Target="../media/image-7-21.png"/><Relationship Id="rId22" Type="http://schemas.openxmlformats.org/officeDocument/2006/relationships/image" Target="../media/image-7-22.png"/><Relationship Id="rId23" Type="http://schemas.openxmlformats.org/officeDocument/2006/relationships/image" Target="../media/image-7-23.png"/><Relationship Id="rId24" Type="http://schemas.openxmlformats.org/officeDocument/2006/relationships/image" Target="../media/image-7-24.png"/><Relationship Id="rId25" Type="http://schemas.openxmlformats.org/officeDocument/2006/relationships/image" Target="../media/image-7-25.png"/><Relationship Id="rId26" Type="http://schemas.openxmlformats.org/officeDocument/2006/relationships/image" Target="../media/image-7-26.png"/><Relationship Id="rId27" Type="http://schemas.openxmlformats.org/officeDocument/2006/relationships/image" Target="../media/image-7-27.png"/><Relationship Id="rId28" Type="http://schemas.openxmlformats.org/officeDocument/2006/relationships/slideLayout" Target="../slideLayouts/slideLayout1.xml"/><Relationship Id="rId2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image" Target="../media/image-8-17.png"/><Relationship Id="rId18" Type="http://schemas.openxmlformats.org/officeDocument/2006/relationships/image" Target="../media/image-8-18.png"/><Relationship Id="rId19" Type="http://schemas.openxmlformats.org/officeDocument/2006/relationships/image" Target="../media/image-8-19.png"/><Relationship Id="rId20" Type="http://schemas.openxmlformats.org/officeDocument/2006/relationships/image" Target="../media/image-8-20.png"/><Relationship Id="rId21" Type="http://schemas.openxmlformats.org/officeDocument/2006/relationships/image" Target="../media/image-8-21.png"/><Relationship Id="rId22" Type="http://schemas.openxmlformats.org/officeDocument/2006/relationships/image" Target="../media/image-8-22.png"/><Relationship Id="rId23" Type="http://schemas.openxmlformats.org/officeDocument/2006/relationships/image" Target="../media/image-8-23.png"/><Relationship Id="rId24" Type="http://schemas.openxmlformats.org/officeDocument/2006/relationships/image" Target="../media/image-8-24.png"/><Relationship Id="rId25" Type="http://schemas.openxmlformats.org/officeDocument/2006/relationships/slideLayout" Target="../slideLayouts/slideLayout1.xml"/><Relationship Id="rId2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image" Target="../media/image-9-17.png"/><Relationship Id="rId18" Type="http://schemas.openxmlformats.org/officeDocument/2006/relationships/image" Target="../media/image-9-18.png"/><Relationship Id="rId19" Type="http://schemas.openxmlformats.org/officeDocument/2006/relationships/image" Target="../media/image-9-19.png"/><Relationship Id="rId20" Type="http://schemas.openxmlformats.org/officeDocument/2006/relationships/image" Target="../media/image-9-20.png"/><Relationship Id="rId21" Type="http://schemas.openxmlformats.org/officeDocument/2006/relationships/image" Target="../media/image-9-21.png"/><Relationship Id="rId22" Type="http://schemas.openxmlformats.org/officeDocument/2006/relationships/image" Target="../media/image-9-22.png"/><Relationship Id="rId23" Type="http://schemas.openxmlformats.org/officeDocument/2006/relationships/image" Target="../media/image-9-23.png"/><Relationship Id="rId24" Type="http://schemas.openxmlformats.org/officeDocument/2006/relationships/image" Target="../media/image-9-24.png"/><Relationship Id="rId25" Type="http://schemas.openxmlformats.org/officeDocument/2006/relationships/image" Target="../media/image-9-25.png"/><Relationship Id="rId26" Type="http://schemas.openxmlformats.org/officeDocument/2006/relationships/image" Target="../media/image-9-26.png"/><Relationship Id="rId27" Type="http://schemas.openxmlformats.org/officeDocument/2006/relationships/image" Target="../media/image-9-27.png"/><Relationship Id="rId28" Type="http://schemas.openxmlformats.org/officeDocument/2006/relationships/image" Target="../media/image-9-28.png"/><Relationship Id="rId29" Type="http://schemas.openxmlformats.org/officeDocument/2006/relationships/image" Target="../media/image-9-29.png"/><Relationship Id="rId30" Type="http://schemas.openxmlformats.org/officeDocument/2006/relationships/image" Target="../media/image-9-30.png"/><Relationship Id="rId31" Type="http://schemas.openxmlformats.org/officeDocument/2006/relationships/image" Target="../media/image-9-31.png"/><Relationship Id="rId32" Type="http://schemas.openxmlformats.org/officeDocument/2006/relationships/image" Target="../media/image-9-32.png"/><Relationship Id="rId33" Type="http://schemas.openxmlformats.org/officeDocument/2006/relationships/image" Target="../media/image-9-33.png"/><Relationship Id="rId34" Type="http://schemas.openxmlformats.org/officeDocument/2006/relationships/image" Target="../media/image-9-34.png"/><Relationship Id="rId35" Type="http://schemas.openxmlformats.org/officeDocument/2006/relationships/image" Target="../media/image-9-35.png"/><Relationship Id="rId36" Type="http://schemas.openxmlformats.org/officeDocument/2006/relationships/image" Target="../media/image-9-36.png"/><Relationship Id="rId37" Type="http://schemas.openxmlformats.org/officeDocument/2006/relationships/image" Target="../media/image-9-37.png"/><Relationship Id="rId38" Type="http://schemas.openxmlformats.org/officeDocument/2006/relationships/image" Target="../media/image-9-38.png"/><Relationship Id="rId39" Type="http://schemas.openxmlformats.org/officeDocument/2006/relationships/slideLayout" Target="../slideLayouts/slideLayout1.xml"/><Relationship Id="rId4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850" y="0"/>
            <a:ext cx="5715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357188"/>
            <a:ext cx="76200" cy="7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059906"/>
            <a:ext cx="762000" cy="3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202906"/>
            <a:ext cx="3048000" cy="190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819900"/>
            <a:ext cx="12192000" cy="381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266700" y="266700"/>
            <a:ext cx="10287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25"/>
              </a:lnSpc>
              <a:buNone/>
            </a:pPr>
            <a:r>
              <a:rPr lang="en-US" sz="1350" b="1" spc="180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350" dirty="0"/>
          </a:p>
        </p:txBody>
      </p:sp>
      <p:sp>
        <p:nvSpPr>
          <p:cNvPr id="10" name="Text 1"/>
          <p:cNvSpPr/>
          <p:nvPr/>
        </p:nvSpPr>
        <p:spPr>
          <a:xfrm>
            <a:off x="11649075" y="6510338"/>
            <a:ext cx="100584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4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 / 22</a:t>
            </a:r>
            <a:endParaRPr lang="en-US" sz="825" dirty="0"/>
          </a:p>
        </p:txBody>
      </p:sp>
      <p:sp>
        <p:nvSpPr>
          <p:cNvPr id="11" name="Text 2"/>
          <p:cNvSpPr/>
          <p:nvPr/>
        </p:nvSpPr>
        <p:spPr>
          <a:xfrm>
            <a:off x="3352800" y="1993106"/>
            <a:ext cx="5486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7200"/>
              </a:lnSpc>
              <a:buNone/>
            </a:pPr>
            <a:r>
              <a:rPr lang="en-US" sz="7200" b="1" spc="720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7200" dirty="0"/>
          </a:p>
        </p:txBody>
      </p:sp>
      <p:sp>
        <p:nvSpPr>
          <p:cNvPr id="12" name="Text 3"/>
          <p:cNvSpPr/>
          <p:nvPr/>
        </p:nvSpPr>
        <p:spPr>
          <a:xfrm>
            <a:off x="689610" y="3288506"/>
            <a:ext cx="1081278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475"/>
              </a:lnSpc>
              <a:buNone/>
            </a:pPr>
            <a:r>
              <a:rPr lang="en-US" sz="1650" spc="60" kern="0" dirty="0">
                <a:solidFill>
                  <a:srgbClr val="FFFFFF">
                    <a:alpha val="92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Transforming Raw Ideas into Applied Reality</a:t>
            </a:r>
            <a:endParaRPr lang="en-US" sz="1650" dirty="0"/>
          </a:p>
        </p:txBody>
      </p:sp>
      <p:sp>
        <p:nvSpPr>
          <p:cNvPr id="13" name="Text 4"/>
          <p:cNvSpPr/>
          <p:nvPr/>
        </p:nvSpPr>
        <p:spPr>
          <a:xfrm>
            <a:off x="3729916" y="3679031"/>
            <a:ext cx="473202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ctr" indent="0" marL="0">
              <a:lnSpc>
                <a:spcPts val="2025"/>
              </a:lnSpc>
              <a:buNone/>
            </a:pPr>
            <a:r>
              <a:rPr lang="en-US" sz="1350" spc="3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نرفع فكرتك لطريق النجاح</a:t>
            </a:r>
            <a:endParaRPr lang="en-US" sz="1350" dirty="0"/>
          </a:p>
        </p:txBody>
      </p:sp>
      <p:sp>
        <p:nvSpPr>
          <p:cNvPr id="14" name="Text 5"/>
          <p:cNvSpPr/>
          <p:nvPr/>
        </p:nvSpPr>
        <p:spPr>
          <a:xfrm>
            <a:off x="3371850" y="4450556"/>
            <a:ext cx="544830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463"/>
              </a:lnSpc>
              <a:buNone/>
            </a:pPr>
            <a:r>
              <a:rPr lang="en-US" sz="975" spc="30" kern="0" dirty="0">
                <a:solidFill>
                  <a:srgbClr val="FFFFFF">
                    <a:alpha val="7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Entrepreneurship Project  |  Group 2</a:t>
            </a:r>
            <a:endParaRPr lang="en-US" sz="975" dirty="0"/>
          </a:p>
        </p:txBody>
      </p:sp>
      <p:sp>
        <p:nvSpPr>
          <p:cNvPr id="15" name="Text 6"/>
          <p:cNvSpPr/>
          <p:nvPr/>
        </p:nvSpPr>
        <p:spPr>
          <a:xfrm>
            <a:off x="1981200" y="4693444"/>
            <a:ext cx="82296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FFFFFF">
                    <a:alpha val="5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 supervision of Dr. Wael El-Hilaly &amp; Eng. Esraa Mohamed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23875"/>
            <a:ext cx="533400" cy="53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050" y="621506"/>
            <a:ext cx="1962150" cy="3381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845344"/>
            <a:ext cx="209550" cy="571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6050" y="845344"/>
            <a:ext cx="209550" cy="571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3700" y="845344"/>
            <a:ext cx="209550" cy="571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1350" y="845344"/>
            <a:ext cx="209550" cy="571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9000" y="845344"/>
            <a:ext cx="209550" cy="571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96650" y="845344"/>
            <a:ext cx="209550" cy="5715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44300" y="845344"/>
            <a:ext cx="209550" cy="5715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1152525"/>
            <a:ext cx="2795588" cy="4986338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150" y="1293019"/>
            <a:ext cx="133350" cy="17145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8150" y="1766888"/>
            <a:ext cx="533400" cy="166688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9650" y="1766888"/>
            <a:ext cx="828675" cy="166688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76425" y="1766888"/>
            <a:ext cx="790575" cy="166688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8150" y="1971675"/>
            <a:ext cx="762000" cy="166688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38250" y="1971675"/>
            <a:ext cx="838200" cy="166688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33738" y="1152525"/>
            <a:ext cx="2795588" cy="4986338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67088" y="1293019"/>
            <a:ext cx="152400" cy="17145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67088" y="1766888"/>
            <a:ext cx="781050" cy="166688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86238" y="1766888"/>
            <a:ext cx="771525" cy="166688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995863" y="1766888"/>
            <a:ext cx="647700" cy="166688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162675" y="1152525"/>
            <a:ext cx="2795588" cy="4986338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96025" y="1293019"/>
            <a:ext cx="171450" cy="17145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96025" y="1766888"/>
            <a:ext cx="933450" cy="166688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267575" y="1766888"/>
            <a:ext cx="533400" cy="166688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839075" y="1766888"/>
            <a:ext cx="866775" cy="166688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091613" y="1152525"/>
            <a:ext cx="2795588" cy="4986338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224963" y="1293019"/>
            <a:ext cx="171450" cy="171450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24963" y="1766888"/>
            <a:ext cx="542925" cy="166688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805988" y="1766888"/>
            <a:ext cx="885825" cy="166688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729913" y="1766888"/>
            <a:ext cx="866775" cy="166688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04800" y="6234113"/>
            <a:ext cx="11582400" cy="338138"/>
          </a:xfrm>
          <a:prstGeom prst="rect">
            <a:avLst/>
          </a:prstGeom>
        </p:spPr>
      </p:pic>
      <p:sp>
        <p:nvSpPr>
          <p:cNvPr id="38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39" name="Text 1"/>
          <p:cNvSpPr/>
          <p:nvPr/>
        </p:nvSpPr>
        <p:spPr>
          <a:xfrm>
            <a:off x="9753600" y="190500"/>
            <a:ext cx="33528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3 — THE TRANSFORMATION</a:t>
            </a:r>
            <a:endParaRPr lang="en-US" sz="825" dirty="0"/>
          </a:p>
        </p:txBody>
      </p:sp>
      <p:sp>
        <p:nvSpPr>
          <p:cNvPr id="40" name="Text 2"/>
          <p:cNvSpPr/>
          <p:nvPr/>
        </p:nvSpPr>
        <p:spPr>
          <a:xfrm>
            <a:off x="11582400" y="6567488"/>
            <a:ext cx="12153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/ 22</a:t>
            </a:r>
            <a:endParaRPr lang="en-US" sz="825" dirty="0"/>
          </a:p>
        </p:txBody>
      </p:sp>
      <p:sp>
        <p:nvSpPr>
          <p:cNvPr id="41" name="Text 3"/>
          <p:cNvSpPr/>
          <p:nvPr/>
        </p:nvSpPr>
        <p:spPr>
          <a:xfrm>
            <a:off x="442913" y="533400"/>
            <a:ext cx="41148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05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</a:t>
            </a:r>
            <a:endParaRPr lang="en-US" sz="2700" dirty="0"/>
          </a:p>
        </p:txBody>
      </p:sp>
      <p:sp>
        <p:nvSpPr>
          <p:cNvPr id="42" name="Text 4"/>
          <p:cNvSpPr/>
          <p:nvPr/>
        </p:nvSpPr>
        <p:spPr>
          <a:xfrm>
            <a:off x="990600" y="547688"/>
            <a:ext cx="653796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75"/>
              </a:lnSpc>
              <a:buNone/>
            </a:pPr>
            <a:r>
              <a:rPr lang="en-US" sz="16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COMBINE — Applied to UPVIA</a:t>
            </a:r>
            <a:endParaRPr lang="en-US" sz="1650" dirty="0"/>
          </a:p>
        </p:txBody>
      </p:sp>
      <p:sp>
        <p:nvSpPr>
          <p:cNvPr id="43" name="Text 5"/>
          <p:cNvSpPr/>
          <p:nvPr/>
        </p:nvSpPr>
        <p:spPr>
          <a:xfrm>
            <a:off x="990600" y="862013"/>
            <a:ext cx="1316736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separate elements can we MERGE to create something more valuable than the sum of its parts?</a:t>
            </a:r>
            <a:endParaRPr lang="en-US" sz="900" dirty="0"/>
          </a:p>
        </p:txBody>
      </p:sp>
      <p:sp>
        <p:nvSpPr>
          <p:cNvPr id="44" name="Text 6"/>
          <p:cNvSpPr/>
          <p:nvPr/>
        </p:nvSpPr>
        <p:spPr>
          <a:xfrm>
            <a:off x="10058400" y="678656"/>
            <a:ext cx="16954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spc="60" kern="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SCAMPER PROGRESS</a:t>
            </a:r>
            <a:endParaRPr lang="en-US" sz="675" dirty="0"/>
          </a:p>
        </p:txBody>
      </p:sp>
      <p:sp>
        <p:nvSpPr>
          <p:cNvPr id="45" name="Text 7"/>
          <p:cNvSpPr/>
          <p:nvPr/>
        </p:nvSpPr>
        <p:spPr>
          <a:xfrm>
            <a:off x="647700" y="1285875"/>
            <a:ext cx="371475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Idea Reality Report (IRR)</a:t>
            </a:r>
            <a:endParaRPr lang="en-US" sz="975" dirty="0"/>
          </a:p>
        </p:txBody>
      </p:sp>
      <p:sp>
        <p:nvSpPr>
          <p:cNvPr id="46" name="Text 8"/>
          <p:cNvSpPr/>
          <p:nvPr/>
        </p:nvSpPr>
        <p:spPr>
          <a:xfrm>
            <a:off x="438150" y="1547813"/>
            <a:ext cx="252888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What's merged:</a:t>
            </a:r>
            <a:endParaRPr lang="en-US" sz="750" dirty="0"/>
          </a:p>
        </p:txBody>
      </p:sp>
      <p:sp>
        <p:nvSpPr>
          <p:cNvPr id="47" name="Text 9"/>
          <p:cNvSpPr/>
          <p:nvPr/>
        </p:nvSpPr>
        <p:spPr>
          <a:xfrm>
            <a:off x="504825" y="1766888"/>
            <a:ext cx="848677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Feasibility</a:t>
            </a:r>
            <a:endParaRPr lang="en-US" sz="675" dirty="0"/>
          </a:p>
        </p:txBody>
      </p:sp>
      <p:sp>
        <p:nvSpPr>
          <p:cNvPr id="48" name="Text 10"/>
          <p:cNvSpPr/>
          <p:nvPr/>
        </p:nvSpPr>
        <p:spPr>
          <a:xfrm>
            <a:off x="1076325" y="1766888"/>
            <a:ext cx="1294743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Market Research</a:t>
            </a:r>
            <a:endParaRPr lang="en-US" sz="675" dirty="0"/>
          </a:p>
        </p:txBody>
      </p:sp>
      <p:sp>
        <p:nvSpPr>
          <p:cNvPr id="49" name="Text 11"/>
          <p:cNvSpPr/>
          <p:nvPr/>
        </p:nvSpPr>
        <p:spPr>
          <a:xfrm>
            <a:off x="1943100" y="1766888"/>
            <a:ext cx="1197258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Competitor Map</a:t>
            </a:r>
            <a:endParaRPr lang="en-US" sz="675" dirty="0"/>
          </a:p>
        </p:txBody>
      </p:sp>
      <p:sp>
        <p:nvSpPr>
          <p:cNvPr id="50" name="Text 12"/>
          <p:cNvSpPr/>
          <p:nvPr/>
        </p:nvSpPr>
        <p:spPr>
          <a:xfrm>
            <a:off x="504825" y="1971675"/>
            <a:ext cx="1273016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Financial Model</a:t>
            </a:r>
            <a:endParaRPr lang="en-US" sz="675" dirty="0"/>
          </a:p>
        </p:txBody>
      </p:sp>
      <p:sp>
        <p:nvSpPr>
          <p:cNvPr id="51" name="Text 13"/>
          <p:cNvSpPr/>
          <p:nvPr/>
        </p:nvSpPr>
        <p:spPr>
          <a:xfrm>
            <a:off x="1304925" y="1971675"/>
            <a:ext cx="1297565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Risk Assessment</a:t>
            </a:r>
            <a:endParaRPr lang="en-US" sz="675" dirty="0"/>
          </a:p>
        </p:txBody>
      </p:sp>
      <p:sp>
        <p:nvSpPr>
          <p:cNvPr id="52" name="Text 14"/>
          <p:cNvSpPr/>
          <p:nvPr/>
        </p:nvSpPr>
        <p:spPr>
          <a:xfrm>
            <a:off x="438150" y="2214563"/>
            <a:ext cx="252888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→ ONE 50-page document instead of 5 separate reports. Analytical SYNERGY: each element informs the others — connections invisible to siloed analysis.</a:t>
            </a:r>
            <a:endParaRPr lang="en-US" sz="750" dirty="0"/>
          </a:p>
        </p:txBody>
      </p:sp>
      <p:sp>
        <p:nvSpPr>
          <p:cNvPr id="53" name="Text 15"/>
          <p:cNvSpPr/>
          <p:nvPr/>
        </p:nvSpPr>
        <p:spPr>
          <a:xfrm>
            <a:off x="438150" y="5691188"/>
            <a:ext cx="2528888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Impact: Premium pricing justified. Client receives 1 deliverable.</a:t>
            </a:r>
            <a:endParaRPr lang="en-US" sz="825" dirty="0"/>
          </a:p>
        </p:txBody>
      </p:sp>
      <p:sp>
        <p:nvSpPr>
          <p:cNvPr id="54" name="Text 16"/>
          <p:cNvSpPr/>
          <p:nvPr/>
        </p:nvSpPr>
        <p:spPr>
          <a:xfrm>
            <a:off x="3595688" y="1285875"/>
            <a:ext cx="237744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Discovery Sprint</a:t>
            </a:r>
            <a:endParaRPr lang="en-US" sz="975" dirty="0"/>
          </a:p>
        </p:txBody>
      </p:sp>
      <p:sp>
        <p:nvSpPr>
          <p:cNvPr id="55" name="Text 17"/>
          <p:cNvSpPr/>
          <p:nvPr/>
        </p:nvSpPr>
        <p:spPr>
          <a:xfrm>
            <a:off x="3367088" y="1547813"/>
            <a:ext cx="252888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What's merged:</a:t>
            </a:r>
            <a:endParaRPr lang="en-US" sz="750" dirty="0"/>
          </a:p>
        </p:txBody>
      </p:sp>
      <p:sp>
        <p:nvSpPr>
          <p:cNvPr id="56" name="Text 18"/>
          <p:cNvSpPr/>
          <p:nvPr/>
        </p:nvSpPr>
        <p:spPr>
          <a:xfrm>
            <a:off x="3433763" y="1766888"/>
            <a:ext cx="1364909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Intake Interview</a:t>
            </a:r>
            <a:endParaRPr lang="en-US" sz="675" dirty="0"/>
          </a:p>
        </p:txBody>
      </p:sp>
      <p:sp>
        <p:nvSpPr>
          <p:cNvPr id="57" name="Text 19"/>
          <p:cNvSpPr/>
          <p:nvPr/>
        </p:nvSpPr>
        <p:spPr>
          <a:xfrm>
            <a:off x="4252913" y="1766888"/>
            <a:ext cx="1106170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SWOT Analysis</a:t>
            </a:r>
            <a:endParaRPr lang="en-US" sz="675" dirty="0"/>
          </a:p>
        </p:txBody>
      </p:sp>
      <p:sp>
        <p:nvSpPr>
          <p:cNvPr id="58" name="Text 20"/>
          <p:cNvSpPr/>
          <p:nvPr/>
        </p:nvSpPr>
        <p:spPr>
          <a:xfrm>
            <a:off x="5062538" y="1766888"/>
            <a:ext cx="898600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Market Scan</a:t>
            </a:r>
            <a:endParaRPr lang="en-US" sz="675" dirty="0"/>
          </a:p>
        </p:txBody>
      </p:sp>
      <p:sp>
        <p:nvSpPr>
          <p:cNvPr id="59" name="Text 21"/>
          <p:cNvSpPr/>
          <p:nvPr/>
        </p:nvSpPr>
        <p:spPr>
          <a:xfrm>
            <a:off x="3367088" y="2009775"/>
            <a:ext cx="252888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→ 48-hour rapid GO / CAUTION / NO-GO. New entry product that funnels clients to full service. Reduces Customer Acquisition Cost.</a:t>
            </a:r>
            <a:endParaRPr lang="en-US" sz="750" dirty="0"/>
          </a:p>
        </p:txBody>
      </p:sp>
      <p:sp>
        <p:nvSpPr>
          <p:cNvPr id="60" name="Text 22"/>
          <p:cNvSpPr/>
          <p:nvPr/>
        </p:nvSpPr>
        <p:spPr>
          <a:xfrm>
            <a:off x="3367088" y="5691188"/>
            <a:ext cx="2528888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Impact: Revenue from day 1. Filters serious clients.</a:t>
            </a:r>
            <a:endParaRPr lang="en-US" sz="825" dirty="0"/>
          </a:p>
        </p:txBody>
      </p:sp>
      <p:sp>
        <p:nvSpPr>
          <p:cNvPr id="61" name="Text 23"/>
          <p:cNvSpPr/>
          <p:nvPr/>
        </p:nvSpPr>
        <p:spPr>
          <a:xfrm>
            <a:off x="6543675" y="1285875"/>
            <a:ext cx="282321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Launch-Ready Bundle</a:t>
            </a:r>
            <a:endParaRPr lang="en-US" sz="975" dirty="0"/>
          </a:p>
        </p:txBody>
      </p:sp>
      <p:sp>
        <p:nvSpPr>
          <p:cNvPr id="62" name="Text 24"/>
          <p:cNvSpPr/>
          <p:nvPr/>
        </p:nvSpPr>
        <p:spPr>
          <a:xfrm>
            <a:off x="6296025" y="1547813"/>
            <a:ext cx="252888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What's merged:</a:t>
            </a:r>
            <a:endParaRPr lang="en-US" sz="750" dirty="0"/>
          </a:p>
        </p:txBody>
      </p:sp>
      <p:sp>
        <p:nvSpPr>
          <p:cNvPr id="63" name="Text 25"/>
          <p:cNvSpPr/>
          <p:nvPr/>
        </p:nvSpPr>
        <p:spPr>
          <a:xfrm>
            <a:off x="6362700" y="1766888"/>
            <a:ext cx="1498963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E651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Technical Roadmap</a:t>
            </a:r>
            <a:endParaRPr lang="en-US" sz="675" dirty="0"/>
          </a:p>
        </p:txBody>
      </p:sp>
      <p:sp>
        <p:nvSpPr>
          <p:cNvPr id="64" name="Text 26"/>
          <p:cNvSpPr/>
          <p:nvPr/>
        </p:nvSpPr>
        <p:spPr>
          <a:xfrm>
            <a:off x="7334250" y="1766888"/>
            <a:ext cx="694372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E651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Prototype</a:t>
            </a:r>
            <a:endParaRPr lang="en-US" sz="675" dirty="0"/>
          </a:p>
        </p:txBody>
      </p:sp>
      <p:sp>
        <p:nvSpPr>
          <p:cNvPr id="65" name="Text 27"/>
          <p:cNvSpPr/>
          <p:nvPr/>
        </p:nvSpPr>
        <p:spPr>
          <a:xfrm>
            <a:off x="7905750" y="1766888"/>
            <a:ext cx="1566789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E651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Legal Registration</a:t>
            </a:r>
            <a:endParaRPr lang="en-US" sz="675" dirty="0"/>
          </a:p>
        </p:txBody>
      </p:sp>
      <p:sp>
        <p:nvSpPr>
          <p:cNvPr id="66" name="Text 28"/>
          <p:cNvSpPr/>
          <p:nvPr/>
        </p:nvSpPr>
        <p:spPr>
          <a:xfrm>
            <a:off x="6296025" y="2009775"/>
            <a:ext cx="252888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→ End-to-end from plan to incorporation. Higher deal value. Client retention through full lifecycle management.</a:t>
            </a:r>
            <a:endParaRPr lang="en-US" sz="750" dirty="0"/>
          </a:p>
        </p:txBody>
      </p:sp>
      <p:sp>
        <p:nvSpPr>
          <p:cNvPr id="67" name="Text 29"/>
          <p:cNvSpPr/>
          <p:nvPr/>
        </p:nvSpPr>
        <p:spPr>
          <a:xfrm>
            <a:off x="6296025" y="5848350"/>
            <a:ext cx="595122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Impact: +60-80% deal value vs. Tier 2 alone.</a:t>
            </a:r>
            <a:endParaRPr lang="en-US" sz="825" dirty="0"/>
          </a:p>
        </p:txBody>
      </p:sp>
      <p:sp>
        <p:nvSpPr>
          <p:cNvPr id="68" name="Text 30"/>
          <p:cNvSpPr/>
          <p:nvPr/>
        </p:nvSpPr>
        <p:spPr>
          <a:xfrm>
            <a:off x="9472613" y="1285875"/>
            <a:ext cx="371475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Intelligence Subscription</a:t>
            </a:r>
            <a:endParaRPr lang="en-US" sz="975" dirty="0"/>
          </a:p>
        </p:txBody>
      </p:sp>
      <p:sp>
        <p:nvSpPr>
          <p:cNvPr id="69" name="Text 31"/>
          <p:cNvSpPr/>
          <p:nvPr/>
        </p:nvSpPr>
        <p:spPr>
          <a:xfrm>
            <a:off x="9224963" y="1547813"/>
            <a:ext cx="252888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What's merged:</a:t>
            </a:r>
            <a:endParaRPr lang="en-US" sz="750" dirty="0"/>
          </a:p>
        </p:txBody>
      </p:sp>
      <p:sp>
        <p:nvSpPr>
          <p:cNvPr id="70" name="Text 32"/>
          <p:cNvSpPr/>
          <p:nvPr/>
        </p:nvSpPr>
        <p:spPr>
          <a:xfrm>
            <a:off x="9291638" y="1766888"/>
            <a:ext cx="698433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Follow-up</a:t>
            </a:r>
            <a:endParaRPr lang="en-US" sz="675" dirty="0"/>
          </a:p>
        </p:txBody>
      </p:sp>
      <p:sp>
        <p:nvSpPr>
          <p:cNvPr id="71" name="Text 33"/>
          <p:cNvSpPr/>
          <p:nvPr/>
        </p:nvSpPr>
        <p:spPr>
          <a:xfrm>
            <a:off x="9872663" y="1766888"/>
            <a:ext cx="1485531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Market Monitoring</a:t>
            </a:r>
            <a:endParaRPr lang="en-US" sz="675" dirty="0"/>
          </a:p>
        </p:txBody>
      </p:sp>
      <p:sp>
        <p:nvSpPr>
          <p:cNvPr id="72" name="Text 34"/>
          <p:cNvSpPr/>
          <p:nvPr/>
        </p:nvSpPr>
        <p:spPr>
          <a:xfrm>
            <a:off x="10796588" y="1766888"/>
            <a:ext cx="1479745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Quarterly Reports</a:t>
            </a:r>
            <a:endParaRPr lang="en-US" sz="675" dirty="0"/>
          </a:p>
        </p:txBody>
      </p:sp>
      <p:sp>
        <p:nvSpPr>
          <p:cNvPr id="73" name="Text 35"/>
          <p:cNvSpPr/>
          <p:nvPr/>
        </p:nvSpPr>
        <p:spPr>
          <a:xfrm>
            <a:off x="9224963" y="2009775"/>
            <a:ext cx="252888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→ Monthly recurring advisory. Transforms UPVIA from project-based to relationship-based firm with Monthly Recurring Revenue (MRR).</a:t>
            </a:r>
            <a:endParaRPr lang="en-US" sz="750" dirty="0"/>
          </a:p>
        </p:txBody>
      </p:sp>
      <p:sp>
        <p:nvSpPr>
          <p:cNvPr id="74" name="Text 36"/>
          <p:cNvSpPr/>
          <p:nvPr/>
        </p:nvSpPr>
        <p:spPr>
          <a:xfrm>
            <a:off x="9224963" y="5848350"/>
            <a:ext cx="565785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Impact: Stabilizes cash flow. New MRR stream.</a:t>
            </a:r>
            <a:endParaRPr lang="en-US" sz="825" dirty="0"/>
          </a:p>
        </p:txBody>
      </p:sp>
      <p:sp>
        <p:nvSpPr>
          <p:cNvPr id="75" name="Text 37"/>
          <p:cNvSpPr/>
          <p:nvPr/>
        </p:nvSpPr>
        <p:spPr>
          <a:xfrm>
            <a:off x="495300" y="6310313"/>
            <a:ext cx="104013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IMPACT:</a:t>
            </a:r>
            <a:endParaRPr lang="en-US" sz="975" dirty="0"/>
          </a:p>
        </p:txBody>
      </p:sp>
      <p:sp>
        <p:nvSpPr>
          <p:cNvPr id="76" name="Text 38"/>
          <p:cNvSpPr/>
          <p:nvPr/>
        </p:nvSpPr>
        <p:spPr>
          <a:xfrm>
            <a:off x="1123950" y="6324600"/>
            <a:ext cx="1441704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+60-80% deal value per client. New MRR stream. Analytical synergy creates insights invisible to siloed analysis.</a:t>
            </a:r>
            <a:endParaRPr lang="en-US" sz="825" dirty="0"/>
          </a:p>
        </p:txBody>
      </p:sp>
      <p:sp>
        <p:nvSpPr>
          <p:cNvPr id="77" name="Text 39"/>
          <p:cNvSpPr/>
          <p:nvPr/>
        </p:nvSpPr>
        <p:spPr>
          <a:xfrm>
            <a:off x="10820400" y="6331744"/>
            <a:ext cx="19431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5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→ Next: A — Adapt</a:t>
            </a:r>
            <a:endParaRPr lang="en-US" sz="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23875"/>
            <a:ext cx="533400" cy="53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050" y="621506"/>
            <a:ext cx="1962150" cy="3381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845344"/>
            <a:ext cx="209550" cy="571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6050" y="845344"/>
            <a:ext cx="209550" cy="571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3700" y="845344"/>
            <a:ext cx="209550" cy="571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1350" y="845344"/>
            <a:ext cx="209550" cy="571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9000" y="845344"/>
            <a:ext cx="209550" cy="571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96650" y="845344"/>
            <a:ext cx="209550" cy="5715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44300" y="845344"/>
            <a:ext cx="209550" cy="5715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1152525"/>
            <a:ext cx="2316361" cy="309563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21161" y="1152525"/>
            <a:ext cx="2084784" cy="309563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05945" y="1152525"/>
            <a:ext cx="4169569" cy="309563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75514" y="1152525"/>
            <a:ext cx="3011686" cy="309563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800" y="1462088"/>
            <a:ext cx="2316361" cy="604838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21161" y="1462088"/>
            <a:ext cx="2084784" cy="604838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05945" y="1462088"/>
            <a:ext cx="4169569" cy="604838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75514" y="1462088"/>
            <a:ext cx="3011686" cy="604838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4800" y="2066925"/>
            <a:ext cx="2316361" cy="604838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21161" y="2066925"/>
            <a:ext cx="2084784" cy="604838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05945" y="2066925"/>
            <a:ext cx="4169569" cy="604838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75514" y="2066925"/>
            <a:ext cx="3011686" cy="604838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4800" y="2671763"/>
            <a:ext cx="2316361" cy="604838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21161" y="2671763"/>
            <a:ext cx="2084784" cy="604838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05945" y="2671763"/>
            <a:ext cx="4169569" cy="604838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75514" y="2671763"/>
            <a:ext cx="3011686" cy="604838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04800" y="3276600"/>
            <a:ext cx="2316361" cy="604838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621161" y="3276600"/>
            <a:ext cx="2084784" cy="604838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705945" y="3276600"/>
            <a:ext cx="4169569" cy="604838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75514" y="3276600"/>
            <a:ext cx="3011686" cy="604838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04800" y="3881438"/>
            <a:ext cx="2316361" cy="604838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621161" y="3881438"/>
            <a:ext cx="2084784" cy="604838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705945" y="3881438"/>
            <a:ext cx="4169569" cy="604838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875514" y="3881438"/>
            <a:ext cx="3011686" cy="604838"/>
          </a:xfrm>
          <a:prstGeom prst="rect">
            <a:avLst/>
          </a:prstGeom>
        </p:spPr>
      </p:pic>
      <p:pic>
        <p:nvPicPr>
          <p:cNvPr id="3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04800" y="6234113"/>
            <a:ext cx="11582400" cy="338138"/>
          </a:xfrm>
          <a:prstGeom prst="rect">
            <a:avLst/>
          </a:prstGeom>
        </p:spPr>
      </p:pic>
      <p:sp>
        <p:nvSpPr>
          <p:cNvPr id="40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41" name="Text 1"/>
          <p:cNvSpPr/>
          <p:nvPr/>
        </p:nvSpPr>
        <p:spPr>
          <a:xfrm>
            <a:off x="9753600" y="190500"/>
            <a:ext cx="33528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3 — THE TRANSFORMATION</a:t>
            </a:r>
            <a:endParaRPr lang="en-US" sz="825" dirty="0"/>
          </a:p>
        </p:txBody>
      </p:sp>
      <p:sp>
        <p:nvSpPr>
          <p:cNvPr id="42" name="Text 2"/>
          <p:cNvSpPr/>
          <p:nvPr/>
        </p:nvSpPr>
        <p:spPr>
          <a:xfrm>
            <a:off x="11601450" y="6567488"/>
            <a:ext cx="12153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 / 22</a:t>
            </a:r>
            <a:endParaRPr lang="en-US" sz="825" dirty="0"/>
          </a:p>
        </p:txBody>
      </p:sp>
      <p:sp>
        <p:nvSpPr>
          <p:cNvPr id="43" name="Text 3"/>
          <p:cNvSpPr/>
          <p:nvPr/>
        </p:nvSpPr>
        <p:spPr>
          <a:xfrm>
            <a:off x="433388" y="533400"/>
            <a:ext cx="41148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05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</a:t>
            </a:r>
            <a:endParaRPr lang="en-US" sz="2700" dirty="0"/>
          </a:p>
        </p:txBody>
      </p:sp>
      <p:sp>
        <p:nvSpPr>
          <p:cNvPr id="44" name="Text 4"/>
          <p:cNvSpPr/>
          <p:nvPr/>
        </p:nvSpPr>
        <p:spPr>
          <a:xfrm>
            <a:off x="990600" y="547688"/>
            <a:ext cx="603504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75"/>
              </a:lnSpc>
              <a:buNone/>
            </a:pPr>
            <a:r>
              <a:rPr lang="en-US" sz="16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ADAPT — Applied to UPVIA</a:t>
            </a:r>
            <a:endParaRPr lang="en-US" sz="1650" dirty="0"/>
          </a:p>
        </p:txBody>
      </p:sp>
      <p:sp>
        <p:nvSpPr>
          <p:cNvPr id="45" name="Text 5"/>
          <p:cNvSpPr/>
          <p:nvPr/>
        </p:nvSpPr>
        <p:spPr>
          <a:xfrm>
            <a:off x="990600" y="862013"/>
            <a:ext cx="109728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proven models from OTHER industries can we adapt to our consulting context?</a:t>
            </a:r>
            <a:endParaRPr lang="en-US" sz="900" dirty="0"/>
          </a:p>
        </p:txBody>
      </p:sp>
      <p:sp>
        <p:nvSpPr>
          <p:cNvPr id="46" name="Text 6"/>
          <p:cNvSpPr/>
          <p:nvPr/>
        </p:nvSpPr>
        <p:spPr>
          <a:xfrm>
            <a:off x="10058400" y="678656"/>
            <a:ext cx="16954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spc="60" kern="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SCAMPER PROGRESS</a:t>
            </a:r>
            <a:endParaRPr lang="en-US" sz="675" dirty="0"/>
          </a:p>
        </p:txBody>
      </p:sp>
      <p:sp>
        <p:nvSpPr>
          <p:cNvPr id="47" name="Text 7"/>
          <p:cNvSpPr/>
          <p:nvPr/>
        </p:nvSpPr>
        <p:spPr>
          <a:xfrm>
            <a:off x="400050" y="1152525"/>
            <a:ext cx="2125861" cy="3095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Adapted FROM</a:t>
            </a:r>
            <a:endParaRPr lang="en-US" sz="825" dirty="0"/>
          </a:p>
        </p:txBody>
      </p:sp>
      <p:sp>
        <p:nvSpPr>
          <p:cNvPr id="48" name="Text 8"/>
          <p:cNvSpPr/>
          <p:nvPr/>
        </p:nvSpPr>
        <p:spPr>
          <a:xfrm>
            <a:off x="2716411" y="1152525"/>
            <a:ext cx="1942101" cy="3095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Original Industry</a:t>
            </a:r>
            <a:endParaRPr lang="en-US" sz="825" dirty="0"/>
          </a:p>
        </p:txBody>
      </p:sp>
      <p:sp>
        <p:nvSpPr>
          <p:cNvPr id="49" name="Text 9"/>
          <p:cNvSpPr/>
          <p:nvPr/>
        </p:nvSpPr>
        <p:spPr>
          <a:xfrm>
            <a:off x="4801195" y="1152525"/>
            <a:ext cx="3979069" cy="3095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 Application</a:t>
            </a:r>
            <a:endParaRPr lang="en-US" sz="825" dirty="0"/>
          </a:p>
        </p:txBody>
      </p:sp>
      <p:sp>
        <p:nvSpPr>
          <p:cNvPr id="50" name="Text 10"/>
          <p:cNvSpPr/>
          <p:nvPr/>
        </p:nvSpPr>
        <p:spPr>
          <a:xfrm>
            <a:off x="8970764" y="1152525"/>
            <a:ext cx="2821186" cy="3095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Strategic Impact</a:t>
            </a:r>
            <a:endParaRPr lang="en-US" sz="825" dirty="0"/>
          </a:p>
        </p:txBody>
      </p:sp>
      <p:sp>
        <p:nvSpPr>
          <p:cNvPr id="51" name="Text 11"/>
          <p:cNvSpPr/>
          <p:nvPr/>
        </p:nvSpPr>
        <p:spPr>
          <a:xfrm>
            <a:off x="400050" y="1462088"/>
            <a:ext cx="253857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Medical Second Opinion</a:t>
            </a:r>
            <a:endParaRPr lang="en-US" sz="825" dirty="0"/>
          </a:p>
        </p:txBody>
      </p:sp>
      <p:sp>
        <p:nvSpPr>
          <p:cNvPr id="52" name="Text 12"/>
          <p:cNvSpPr/>
          <p:nvPr/>
        </p:nvSpPr>
        <p:spPr>
          <a:xfrm>
            <a:off x="2716411" y="1462088"/>
            <a:ext cx="189428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Healthcare</a:t>
            </a:r>
            <a:endParaRPr lang="en-US" sz="825" dirty="0"/>
          </a:p>
        </p:txBody>
      </p:sp>
      <p:sp>
        <p:nvSpPr>
          <p:cNvPr id="53" name="Text 13"/>
          <p:cNvSpPr/>
          <p:nvPr/>
        </p:nvSpPr>
        <p:spPr>
          <a:xfrm>
            <a:off x="4801195" y="1462088"/>
            <a:ext cx="397906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 brings a previously evaluated idea; UPVIA provides independent validation using 10-POV stress test. New market segment: entrepreneurs who've already been evaluated by ChatGPT or a friend.</a:t>
            </a:r>
            <a:endParaRPr lang="en-US" sz="825" dirty="0"/>
          </a:p>
        </p:txBody>
      </p:sp>
      <p:sp>
        <p:nvSpPr>
          <p:cNvPr id="54" name="Text 14"/>
          <p:cNvSpPr/>
          <p:nvPr/>
        </p:nvSpPr>
        <p:spPr>
          <a:xfrm>
            <a:off x="8970764" y="1462088"/>
            <a:ext cx="282118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New revenue stream. "Specialist doctor" positioning. No Egyptian competitor targets this segment.</a:t>
            </a:r>
            <a:endParaRPr lang="en-US" sz="825" dirty="0"/>
          </a:p>
        </p:txBody>
      </p:sp>
      <p:sp>
        <p:nvSpPr>
          <p:cNvPr id="55" name="Text 15"/>
          <p:cNvSpPr/>
          <p:nvPr/>
        </p:nvSpPr>
        <p:spPr>
          <a:xfrm>
            <a:off x="400050" y="2066925"/>
            <a:ext cx="300013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McKinsey Tiered Engagement</a:t>
            </a:r>
            <a:endParaRPr lang="en-US" sz="825" dirty="0"/>
          </a:p>
        </p:txBody>
      </p:sp>
      <p:sp>
        <p:nvSpPr>
          <p:cNvPr id="56" name="Text 16"/>
          <p:cNvSpPr/>
          <p:nvPr/>
        </p:nvSpPr>
        <p:spPr>
          <a:xfrm>
            <a:off x="2716411" y="2066925"/>
            <a:ext cx="239906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Management Consulting</a:t>
            </a:r>
            <a:endParaRPr lang="en-US" sz="825" dirty="0"/>
          </a:p>
        </p:txBody>
      </p:sp>
      <p:sp>
        <p:nvSpPr>
          <p:cNvPr id="57" name="Text 17"/>
          <p:cNvSpPr/>
          <p:nvPr/>
        </p:nvSpPr>
        <p:spPr>
          <a:xfrm>
            <a:off x="4801195" y="2066925"/>
            <a:ext cx="397906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 service tiers matching budget to depth of analysis. Serves university students (5K EGP) AND corporations (75K EGP) with the same methodology at different depths.</a:t>
            </a:r>
            <a:endParaRPr lang="en-US" sz="825" dirty="0"/>
          </a:p>
        </p:txBody>
      </p:sp>
      <p:sp>
        <p:nvSpPr>
          <p:cNvPr id="58" name="Text 18"/>
          <p:cNvSpPr/>
          <p:nvPr/>
        </p:nvSpPr>
        <p:spPr>
          <a:xfrm>
            <a:off x="8970764" y="2066925"/>
            <a:ext cx="282118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Serves all budgets. Maximizes addressable market. Upsell path built in.</a:t>
            </a:r>
            <a:endParaRPr lang="en-US" sz="825" dirty="0"/>
          </a:p>
        </p:txBody>
      </p:sp>
      <p:sp>
        <p:nvSpPr>
          <p:cNvPr id="59" name="Text 19"/>
          <p:cNvSpPr/>
          <p:nvPr/>
        </p:nvSpPr>
        <p:spPr>
          <a:xfrm>
            <a:off x="400050" y="2671763"/>
            <a:ext cx="2192407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Spotify Squad Model</a:t>
            </a:r>
            <a:endParaRPr lang="en-US" sz="825" dirty="0"/>
          </a:p>
        </p:txBody>
      </p:sp>
      <p:sp>
        <p:nvSpPr>
          <p:cNvPr id="60" name="Text 20"/>
          <p:cNvSpPr/>
          <p:nvPr/>
        </p:nvSpPr>
        <p:spPr>
          <a:xfrm>
            <a:off x="2716411" y="2671763"/>
            <a:ext cx="189428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Music / Tech</a:t>
            </a:r>
            <a:endParaRPr lang="en-US" sz="825" dirty="0"/>
          </a:p>
        </p:txBody>
      </p:sp>
      <p:sp>
        <p:nvSpPr>
          <p:cNvPr id="61" name="Text 21"/>
          <p:cNvSpPr/>
          <p:nvPr/>
        </p:nvSpPr>
        <p:spPr>
          <a:xfrm>
            <a:off x="4801195" y="2671763"/>
            <a:ext cx="397906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Cross-functional 3-person pods per project (Analyst + Researcher + Financial Modeler). Each pod is self-sufficient and can deliver a complete IRR independently.</a:t>
            </a:r>
            <a:endParaRPr lang="en-US" sz="825" dirty="0"/>
          </a:p>
        </p:txBody>
      </p:sp>
      <p:sp>
        <p:nvSpPr>
          <p:cNvPr id="62" name="Text 22"/>
          <p:cNvSpPr/>
          <p:nvPr/>
        </p:nvSpPr>
        <p:spPr>
          <a:xfrm>
            <a:off x="8970764" y="2671763"/>
            <a:ext cx="282118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3x parallel project capacity. No bottleneck at CEO. Faster delivery.</a:t>
            </a:r>
            <a:endParaRPr lang="en-US" sz="825" dirty="0"/>
          </a:p>
        </p:txBody>
      </p:sp>
      <p:sp>
        <p:nvSpPr>
          <p:cNvPr id="63" name="Text 23"/>
          <p:cNvSpPr/>
          <p:nvPr/>
        </p:nvSpPr>
        <p:spPr>
          <a:xfrm>
            <a:off x="400050" y="3276600"/>
            <a:ext cx="323091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Netflix Recommendation Logic</a:t>
            </a:r>
            <a:endParaRPr lang="en-US" sz="825" dirty="0"/>
          </a:p>
        </p:txBody>
      </p:sp>
      <p:sp>
        <p:nvSpPr>
          <p:cNvPr id="64" name="Text 24"/>
          <p:cNvSpPr/>
          <p:nvPr/>
        </p:nvSpPr>
        <p:spPr>
          <a:xfrm>
            <a:off x="2716411" y="3276600"/>
            <a:ext cx="189428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Entertainment</a:t>
            </a:r>
            <a:endParaRPr lang="en-US" sz="825" dirty="0"/>
          </a:p>
        </p:txBody>
      </p:sp>
      <p:sp>
        <p:nvSpPr>
          <p:cNvPr id="65" name="Text 25"/>
          <p:cNvSpPr/>
          <p:nvPr/>
        </p:nvSpPr>
        <p:spPr>
          <a:xfrm>
            <a:off x="4801195" y="3276600"/>
            <a:ext cx="397906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Post-project, system suggests related UPVIA services based on client's idea type, industry, and stage. "Clients who validated a fintech idea also used our Advisory service."</a:t>
            </a:r>
            <a:endParaRPr lang="en-US" sz="825" dirty="0"/>
          </a:p>
        </p:txBody>
      </p:sp>
      <p:sp>
        <p:nvSpPr>
          <p:cNvPr id="66" name="Text 26"/>
          <p:cNvSpPr/>
          <p:nvPr/>
        </p:nvSpPr>
        <p:spPr>
          <a:xfrm>
            <a:off x="8970764" y="3276600"/>
            <a:ext cx="282118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Estimated +25% upsell rate. Personalized client journey.</a:t>
            </a:r>
            <a:endParaRPr lang="en-US" sz="825" dirty="0"/>
          </a:p>
        </p:txBody>
      </p:sp>
      <p:sp>
        <p:nvSpPr>
          <p:cNvPr id="67" name="Text 27"/>
          <p:cNvSpPr/>
          <p:nvPr/>
        </p:nvSpPr>
        <p:spPr>
          <a:xfrm>
            <a:off x="400050" y="3881438"/>
            <a:ext cx="2307797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Legal Retainer Model</a:t>
            </a:r>
            <a:endParaRPr lang="en-US" sz="825" dirty="0"/>
          </a:p>
        </p:txBody>
      </p:sp>
      <p:sp>
        <p:nvSpPr>
          <p:cNvPr id="68" name="Text 28"/>
          <p:cNvSpPr/>
          <p:nvPr/>
        </p:nvSpPr>
        <p:spPr>
          <a:xfrm>
            <a:off x="2716411" y="3881438"/>
            <a:ext cx="189428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Law</a:t>
            </a:r>
            <a:endParaRPr lang="en-US" sz="825" dirty="0"/>
          </a:p>
        </p:txBody>
      </p:sp>
      <p:sp>
        <p:nvSpPr>
          <p:cNvPr id="69" name="Text 29"/>
          <p:cNvSpPr/>
          <p:nvPr/>
        </p:nvSpPr>
        <p:spPr>
          <a:xfrm>
            <a:off x="4801195" y="3881438"/>
            <a:ext cx="397906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Monthly retainer for ongoing strategic advisory. Client pays a fixed monthly fee for continuous access to UPVIA's analytical team — market monitoring, quarterly reviews, strategic pivots.</a:t>
            </a:r>
            <a:endParaRPr lang="en-US" sz="825" dirty="0"/>
          </a:p>
        </p:txBody>
      </p:sp>
      <p:sp>
        <p:nvSpPr>
          <p:cNvPr id="70" name="Text 30"/>
          <p:cNvSpPr/>
          <p:nvPr/>
        </p:nvSpPr>
        <p:spPr>
          <a:xfrm>
            <a:off x="8970764" y="3881438"/>
            <a:ext cx="282118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Recurring revenue. Client loyalty. Predictable cash flow.</a:t>
            </a:r>
            <a:endParaRPr lang="en-US" sz="825" dirty="0"/>
          </a:p>
        </p:txBody>
      </p:sp>
      <p:sp>
        <p:nvSpPr>
          <p:cNvPr id="71" name="Text 31"/>
          <p:cNvSpPr/>
          <p:nvPr/>
        </p:nvSpPr>
        <p:spPr>
          <a:xfrm>
            <a:off x="495300" y="6310313"/>
            <a:ext cx="104013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IMPACT:</a:t>
            </a:r>
            <a:endParaRPr lang="en-US" sz="975" dirty="0"/>
          </a:p>
        </p:txBody>
      </p:sp>
      <p:sp>
        <p:nvSpPr>
          <p:cNvPr id="72" name="Text 32"/>
          <p:cNvSpPr/>
          <p:nvPr/>
        </p:nvSpPr>
        <p:spPr>
          <a:xfrm>
            <a:off x="1123950" y="6324600"/>
            <a:ext cx="1542288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New market segment (medical 2nd opinion). Serves all budgets. 3x capacity via pod structure. Estimated +25% upsell rate.</a:t>
            </a:r>
            <a:endParaRPr lang="en-US" sz="825" dirty="0"/>
          </a:p>
        </p:txBody>
      </p:sp>
      <p:sp>
        <p:nvSpPr>
          <p:cNvPr id="73" name="Text 33"/>
          <p:cNvSpPr/>
          <p:nvPr/>
        </p:nvSpPr>
        <p:spPr>
          <a:xfrm>
            <a:off x="10753725" y="6331744"/>
            <a:ext cx="20574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5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→ Next: M — Modify</a:t>
            </a:r>
            <a:endParaRPr lang="en-US" sz="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23875"/>
            <a:ext cx="533400" cy="53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050" y="621506"/>
            <a:ext cx="1962150" cy="3381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845344"/>
            <a:ext cx="209550" cy="571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6050" y="845344"/>
            <a:ext cx="209550" cy="571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3700" y="845344"/>
            <a:ext cx="209550" cy="571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1350" y="845344"/>
            <a:ext cx="209550" cy="571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9000" y="845344"/>
            <a:ext cx="209550" cy="571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96650" y="845344"/>
            <a:ext cx="209550" cy="5715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44300" y="845344"/>
            <a:ext cx="209550" cy="5715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1152525"/>
            <a:ext cx="2084784" cy="290513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89584" y="1152525"/>
            <a:ext cx="2316361" cy="290513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05945" y="1152525"/>
            <a:ext cx="1853059" cy="290513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9004" y="1152525"/>
            <a:ext cx="3011388" cy="290513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70393" y="1152525"/>
            <a:ext cx="2316807" cy="290513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4800" y="1443038"/>
            <a:ext cx="2084784" cy="542925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89584" y="1443038"/>
            <a:ext cx="2316361" cy="542925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05945" y="1443038"/>
            <a:ext cx="1853059" cy="542925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59004" y="1443038"/>
            <a:ext cx="3011388" cy="542925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70393" y="1443038"/>
            <a:ext cx="2316807" cy="542925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4800" y="1985963"/>
            <a:ext cx="2084784" cy="542925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389584" y="1985963"/>
            <a:ext cx="2316361" cy="542925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05945" y="1985963"/>
            <a:ext cx="1853059" cy="542925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59004" y="1985963"/>
            <a:ext cx="3011388" cy="542925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70393" y="1985963"/>
            <a:ext cx="2316807" cy="542925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04800" y="2528888"/>
            <a:ext cx="2084784" cy="542925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389584" y="2528888"/>
            <a:ext cx="2316361" cy="542925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705945" y="2528888"/>
            <a:ext cx="1853059" cy="542925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559004" y="2528888"/>
            <a:ext cx="3011388" cy="542925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570393" y="2528888"/>
            <a:ext cx="2316807" cy="542925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04800" y="3071813"/>
            <a:ext cx="2084784" cy="542925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389584" y="3071813"/>
            <a:ext cx="2316361" cy="542925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705945" y="3071813"/>
            <a:ext cx="1853059" cy="542925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559004" y="3071813"/>
            <a:ext cx="3011388" cy="542925"/>
          </a:xfrm>
          <a:prstGeom prst="rect">
            <a:avLst/>
          </a:prstGeom>
        </p:spPr>
      </p:pic>
      <p:pic>
        <p:nvPicPr>
          <p:cNvPr id="3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570393" y="3071813"/>
            <a:ext cx="2316807" cy="542925"/>
          </a:xfrm>
          <a:prstGeom prst="rect">
            <a:avLst/>
          </a:prstGeom>
        </p:spPr>
      </p:pic>
      <p:pic>
        <p:nvPicPr>
          <p:cNvPr id="40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04800" y="3614738"/>
            <a:ext cx="2084784" cy="542925"/>
          </a:xfrm>
          <a:prstGeom prst="rect">
            <a:avLst/>
          </a:prstGeom>
        </p:spPr>
      </p:pic>
      <p:pic>
        <p:nvPicPr>
          <p:cNvPr id="41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389584" y="3614738"/>
            <a:ext cx="2316361" cy="542925"/>
          </a:xfrm>
          <a:prstGeom prst="rect">
            <a:avLst/>
          </a:prstGeom>
        </p:spPr>
      </p:pic>
      <p:pic>
        <p:nvPicPr>
          <p:cNvPr id="42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705945" y="3614738"/>
            <a:ext cx="1853059" cy="542925"/>
          </a:xfrm>
          <a:prstGeom prst="rect">
            <a:avLst/>
          </a:prstGeom>
        </p:spPr>
      </p:pic>
      <p:pic>
        <p:nvPicPr>
          <p:cNvPr id="43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559004" y="3614738"/>
            <a:ext cx="3011388" cy="542925"/>
          </a:xfrm>
          <a:prstGeom prst="rect">
            <a:avLst/>
          </a:prstGeom>
        </p:spPr>
      </p:pic>
      <p:pic>
        <p:nvPicPr>
          <p:cNvPr id="44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570393" y="3614738"/>
            <a:ext cx="2316807" cy="542925"/>
          </a:xfrm>
          <a:prstGeom prst="rect">
            <a:avLst/>
          </a:prstGeom>
        </p:spPr>
      </p:pic>
      <p:pic>
        <p:nvPicPr>
          <p:cNvPr id="45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04800" y="4157663"/>
            <a:ext cx="2084784" cy="542925"/>
          </a:xfrm>
          <a:prstGeom prst="rect">
            <a:avLst/>
          </a:prstGeom>
        </p:spPr>
      </p:pic>
      <p:pic>
        <p:nvPicPr>
          <p:cNvPr id="4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389584" y="4157663"/>
            <a:ext cx="2316361" cy="542925"/>
          </a:xfrm>
          <a:prstGeom prst="rect">
            <a:avLst/>
          </a:prstGeom>
        </p:spPr>
      </p:pic>
      <p:pic>
        <p:nvPicPr>
          <p:cNvPr id="4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705945" y="4157663"/>
            <a:ext cx="1853059" cy="542925"/>
          </a:xfrm>
          <a:prstGeom prst="rect">
            <a:avLst/>
          </a:prstGeom>
        </p:spPr>
      </p:pic>
      <p:pic>
        <p:nvPicPr>
          <p:cNvPr id="4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559004" y="4157663"/>
            <a:ext cx="3011388" cy="542925"/>
          </a:xfrm>
          <a:prstGeom prst="rect">
            <a:avLst/>
          </a:prstGeom>
        </p:spPr>
      </p:pic>
      <p:pic>
        <p:nvPicPr>
          <p:cNvPr id="4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570393" y="4157663"/>
            <a:ext cx="2316807" cy="542925"/>
          </a:xfrm>
          <a:prstGeom prst="rect">
            <a:avLst/>
          </a:prstGeom>
        </p:spPr>
      </p:pic>
      <p:pic>
        <p:nvPicPr>
          <p:cNvPr id="5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04800" y="6234113"/>
            <a:ext cx="11582400" cy="338138"/>
          </a:xfrm>
          <a:prstGeom prst="rect">
            <a:avLst/>
          </a:prstGeom>
        </p:spPr>
      </p:pic>
      <p:sp>
        <p:nvSpPr>
          <p:cNvPr id="51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52" name="Text 1"/>
          <p:cNvSpPr/>
          <p:nvPr/>
        </p:nvSpPr>
        <p:spPr>
          <a:xfrm>
            <a:off x="9753600" y="190500"/>
            <a:ext cx="33528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3 — THE TRANSFORMATION</a:t>
            </a:r>
            <a:endParaRPr lang="en-US" sz="825" dirty="0"/>
          </a:p>
        </p:txBody>
      </p:sp>
      <p:sp>
        <p:nvSpPr>
          <p:cNvPr id="53" name="Text 2"/>
          <p:cNvSpPr/>
          <p:nvPr/>
        </p:nvSpPr>
        <p:spPr>
          <a:xfrm>
            <a:off x="11582400" y="6567488"/>
            <a:ext cx="12153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 / 22</a:t>
            </a:r>
            <a:endParaRPr lang="en-US" sz="825" dirty="0"/>
          </a:p>
        </p:txBody>
      </p:sp>
      <p:sp>
        <p:nvSpPr>
          <p:cNvPr id="54" name="Text 3"/>
          <p:cNvSpPr/>
          <p:nvPr/>
        </p:nvSpPr>
        <p:spPr>
          <a:xfrm>
            <a:off x="409575" y="533400"/>
            <a:ext cx="41148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05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</a:t>
            </a:r>
            <a:endParaRPr lang="en-US" sz="2700" dirty="0"/>
          </a:p>
        </p:txBody>
      </p:sp>
      <p:sp>
        <p:nvSpPr>
          <p:cNvPr id="55" name="Text 4"/>
          <p:cNvSpPr/>
          <p:nvPr/>
        </p:nvSpPr>
        <p:spPr>
          <a:xfrm>
            <a:off x="990600" y="547688"/>
            <a:ext cx="1106424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75"/>
              </a:lnSpc>
              <a:buNone/>
            </a:pPr>
            <a:r>
              <a:rPr lang="en-US" sz="16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MODIFY (Magnify / Minify) — Applied to UPVIA</a:t>
            </a:r>
            <a:endParaRPr lang="en-US" sz="1650" dirty="0"/>
          </a:p>
        </p:txBody>
      </p:sp>
      <p:sp>
        <p:nvSpPr>
          <p:cNvPr id="56" name="Text 5"/>
          <p:cNvSpPr/>
          <p:nvPr/>
        </p:nvSpPr>
        <p:spPr>
          <a:xfrm>
            <a:off x="990600" y="862013"/>
            <a:ext cx="1536192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can we MAGNIFY — make bigger, deeper, more intense? And what can we MINIFY — make smaller, simpler, leaner?</a:t>
            </a:r>
            <a:endParaRPr lang="en-US" sz="900" dirty="0"/>
          </a:p>
        </p:txBody>
      </p:sp>
      <p:sp>
        <p:nvSpPr>
          <p:cNvPr id="57" name="Text 6"/>
          <p:cNvSpPr/>
          <p:nvPr/>
        </p:nvSpPr>
        <p:spPr>
          <a:xfrm>
            <a:off x="10058400" y="678656"/>
            <a:ext cx="16954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spc="60" kern="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SCAMPER PROGRESS</a:t>
            </a:r>
            <a:endParaRPr lang="en-US" sz="675" dirty="0"/>
          </a:p>
        </p:txBody>
      </p:sp>
      <p:sp>
        <p:nvSpPr>
          <p:cNvPr id="58" name="Text 7"/>
          <p:cNvSpPr/>
          <p:nvPr/>
        </p:nvSpPr>
        <p:spPr>
          <a:xfrm>
            <a:off x="400050" y="1152525"/>
            <a:ext cx="1894284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Element</a:t>
            </a:r>
            <a:endParaRPr lang="en-US" sz="825" dirty="0"/>
          </a:p>
        </p:txBody>
      </p:sp>
      <p:sp>
        <p:nvSpPr>
          <p:cNvPr id="59" name="Text 8"/>
          <p:cNvSpPr/>
          <p:nvPr/>
        </p:nvSpPr>
        <p:spPr>
          <a:xfrm>
            <a:off x="2484834" y="1152525"/>
            <a:ext cx="2125861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Current State</a:t>
            </a:r>
            <a:endParaRPr lang="en-US" sz="825" dirty="0"/>
          </a:p>
        </p:txBody>
      </p:sp>
      <p:sp>
        <p:nvSpPr>
          <p:cNvPr id="60" name="Text 9"/>
          <p:cNvSpPr/>
          <p:nvPr/>
        </p:nvSpPr>
        <p:spPr>
          <a:xfrm>
            <a:off x="4801195" y="1152525"/>
            <a:ext cx="1804873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MODIFY Direction</a:t>
            </a:r>
            <a:endParaRPr lang="en-US" sz="825" dirty="0"/>
          </a:p>
        </p:txBody>
      </p:sp>
      <p:sp>
        <p:nvSpPr>
          <p:cNvPr id="61" name="Text 10"/>
          <p:cNvSpPr/>
          <p:nvPr/>
        </p:nvSpPr>
        <p:spPr>
          <a:xfrm>
            <a:off x="6654254" y="1152525"/>
            <a:ext cx="2820888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New State</a:t>
            </a:r>
            <a:endParaRPr lang="en-US" sz="825" dirty="0"/>
          </a:p>
        </p:txBody>
      </p:sp>
      <p:sp>
        <p:nvSpPr>
          <p:cNvPr id="62" name="Text 11"/>
          <p:cNvSpPr/>
          <p:nvPr/>
        </p:nvSpPr>
        <p:spPr>
          <a:xfrm>
            <a:off x="9665643" y="1152525"/>
            <a:ext cx="2126307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</a:t>
            </a:r>
            <a:endParaRPr lang="en-US" sz="825" dirty="0"/>
          </a:p>
        </p:txBody>
      </p:sp>
      <p:sp>
        <p:nvSpPr>
          <p:cNvPr id="63" name="Text 12"/>
          <p:cNvSpPr/>
          <p:nvPr/>
        </p:nvSpPr>
        <p:spPr>
          <a:xfrm>
            <a:off x="400050" y="1443038"/>
            <a:ext cx="1894284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POV Stress Test</a:t>
            </a:r>
            <a:endParaRPr lang="en-US" sz="750" dirty="0"/>
          </a:p>
        </p:txBody>
      </p:sp>
      <p:sp>
        <p:nvSpPr>
          <p:cNvPr id="64" name="Text 13"/>
          <p:cNvSpPr/>
          <p:nvPr/>
        </p:nvSpPr>
        <p:spPr>
          <a:xfrm>
            <a:off x="2484834" y="1443038"/>
            <a:ext cx="2125861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POVs (standard)</a:t>
            </a:r>
            <a:endParaRPr lang="en-US" sz="750" dirty="0"/>
          </a:p>
        </p:txBody>
      </p:sp>
      <p:sp>
        <p:nvSpPr>
          <p:cNvPr id="65" name="Text 14"/>
          <p:cNvSpPr/>
          <p:nvPr/>
        </p:nvSpPr>
        <p:spPr>
          <a:xfrm>
            <a:off x="4867870" y="1500188"/>
            <a:ext cx="164592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highlight>
                  <a:srgbClr val="1B365D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MAGNIFY → 32 POVs</a:t>
            </a:r>
            <a:endParaRPr lang="en-US" sz="675" dirty="0"/>
          </a:p>
        </p:txBody>
      </p:sp>
      <p:sp>
        <p:nvSpPr>
          <p:cNvPr id="66" name="Text 15"/>
          <p:cNvSpPr/>
          <p:nvPr/>
        </p:nvSpPr>
        <p:spPr>
          <a:xfrm>
            <a:off x="6654254" y="1443038"/>
            <a:ext cx="2820888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Most exhaustive idea stress test in Egypt. Includes Student Budget lens, Cultural Anthropologist (Egyptian market), Recession Tester, Ethical Auditor, 10-Year Futurist.</a:t>
            </a:r>
            <a:endParaRPr lang="en-US" sz="750" dirty="0"/>
          </a:p>
        </p:txBody>
      </p:sp>
      <p:sp>
        <p:nvSpPr>
          <p:cNvPr id="67" name="Text 16"/>
          <p:cNvSpPr/>
          <p:nvPr/>
        </p:nvSpPr>
        <p:spPr>
          <a:xfrm>
            <a:off x="9665643" y="1443038"/>
            <a:ext cx="2126307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Unmatched differentiation. No competitor offers this depth.</a:t>
            </a:r>
            <a:endParaRPr lang="en-US" sz="750" dirty="0"/>
          </a:p>
        </p:txBody>
      </p:sp>
      <p:sp>
        <p:nvSpPr>
          <p:cNvPr id="68" name="Text 17"/>
          <p:cNvSpPr/>
          <p:nvPr/>
        </p:nvSpPr>
        <p:spPr>
          <a:xfrm>
            <a:off x="400050" y="1985963"/>
            <a:ext cx="1894284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Report Format</a:t>
            </a:r>
            <a:endParaRPr lang="en-US" sz="750" dirty="0"/>
          </a:p>
        </p:txBody>
      </p:sp>
      <p:sp>
        <p:nvSpPr>
          <p:cNvPr id="69" name="Text 18"/>
          <p:cNvSpPr/>
          <p:nvPr/>
        </p:nvSpPr>
        <p:spPr>
          <a:xfrm>
            <a:off x="2484834" y="1985963"/>
            <a:ext cx="2125861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Static PDF</a:t>
            </a:r>
            <a:endParaRPr lang="en-US" sz="750" dirty="0"/>
          </a:p>
        </p:txBody>
      </p:sp>
      <p:sp>
        <p:nvSpPr>
          <p:cNvPr id="70" name="Text 19"/>
          <p:cNvSpPr/>
          <p:nvPr/>
        </p:nvSpPr>
        <p:spPr>
          <a:xfrm>
            <a:off x="4867870" y="2043113"/>
            <a:ext cx="17955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highlight>
                  <a:srgbClr val="1B365D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MODIFY → Interactive</a:t>
            </a:r>
            <a:endParaRPr lang="en-US" sz="675" dirty="0"/>
          </a:p>
        </p:txBody>
      </p:sp>
      <p:sp>
        <p:nvSpPr>
          <p:cNvPr id="71" name="Text 20"/>
          <p:cNvSpPr/>
          <p:nvPr/>
        </p:nvSpPr>
        <p:spPr>
          <a:xfrm>
            <a:off x="6654254" y="1985963"/>
            <a:ext cx="2820888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Interactive digital dashboard with live data, progress tracking, charts, and PDF archive. Client sees real-time analysis progress.</a:t>
            </a:r>
            <a:endParaRPr lang="en-US" sz="750" dirty="0"/>
          </a:p>
        </p:txBody>
      </p:sp>
      <p:sp>
        <p:nvSpPr>
          <p:cNvPr id="72" name="Text 21"/>
          <p:cNvSpPr/>
          <p:nvPr/>
        </p:nvSpPr>
        <p:spPr>
          <a:xfrm>
            <a:off x="9665643" y="1985963"/>
            <a:ext cx="2126307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WOW factor. Premium feel. +35% perceived value.</a:t>
            </a:r>
            <a:endParaRPr lang="en-US" sz="750" dirty="0"/>
          </a:p>
        </p:txBody>
      </p:sp>
      <p:sp>
        <p:nvSpPr>
          <p:cNvPr id="73" name="Text 22"/>
          <p:cNvSpPr/>
          <p:nvPr/>
        </p:nvSpPr>
        <p:spPr>
          <a:xfrm>
            <a:off x="400050" y="2528888"/>
            <a:ext cx="1894284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Team per Project</a:t>
            </a:r>
            <a:endParaRPr lang="en-US" sz="750" dirty="0"/>
          </a:p>
        </p:txBody>
      </p:sp>
      <p:sp>
        <p:nvSpPr>
          <p:cNvPr id="74" name="Text 23"/>
          <p:cNvSpPr/>
          <p:nvPr/>
        </p:nvSpPr>
        <p:spPr>
          <a:xfrm>
            <a:off x="2484834" y="2528888"/>
            <a:ext cx="2132964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Full 10-person team</a:t>
            </a:r>
            <a:endParaRPr lang="en-US" sz="750" dirty="0"/>
          </a:p>
        </p:txBody>
      </p:sp>
      <p:sp>
        <p:nvSpPr>
          <p:cNvPr id="75" name="Text 24"/>
          <p:cNvSpPr/>
          <p:nvPr/>
        </p:nvSpPr>
        <p:spPr>
          <a:xfrm>
            <a:off x="4867870" y="2586038"/>
            <a:ext cx="207468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highlight>
                  <a:srgbClr val="00897B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MINIFY → 3-person pods</a:t>
            </a:r>
            <a:endParaRPr lang="en-US" sz="675" dirty="0"/>
          </a:p>
        </p:txBody>
      </p:sp>
      <p:sp>
        <p:nvSpPr>
          <p:cNvPr id="76" name="Text 25"/>
          <p:cNvSpPr/>
          <p:nvPr/>
        </p:nvSpPr>
        <p:spPr>
          <a:xfrm>
            <a:off x="6654254" y="2528888"/>
            <a:ext cx="2820888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Cross-functional pods: Analyst + Researcher + Financial Modeler. Each pod self-sufficient. Handle 3 clients simultaneously.</a:t>
            </a:r>
            <a:endParaRPr lang="en-US" sz="750" dirty="0"/>
          </a:p>
        </p:txBody>
      </p:sp>
      <p:sp>
        <p:nvSpPr>
          <p:cNvPr id="77" name="Text 26"/>
          <p:cNvSpPr/>
          <p:nvPr/>
        </p:nvSpPr>
        <p:spPr>
          <a:xfrm>
            <a:off x="9665643" y="2528888"/>
            <a:ext cx="2126307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3x capacity without hiring. Faster delivery. Less bottleneck.</a:t>
            </a:r>
            <a:endParaRPr lang="en-US" sz="750" dirty="0"/>
          </a:p>
        </p:txBody>
      </p:sp>
      <p:sp>
        <p:nvSpPr>
          <p:cNvPr id="78" name="Text 27"/>
          <p:cNvSpPr/>
          <p:nvPr/>
        </p:nvSpPr>
        <p:spPr>
          <a:xfrm>
            <a:off x="400050" y="3071813"/>
            <a:ext cx="1894284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Communication</a:t>
            </a:r>
            <a:endParaRPr lang="en-US" sz="750" dirty="0"/>
          </a:p>
        </p:txBody>
      </p:sp>
      <p:sp>
        <p:nvSpPr>
          <p:cNvPr id="79" name="Text 28"/>
          <p:cNvSpPr/>
          <p:nvPr/>
        </p:nvSpPr>
        <p:spPr>
          <a:xfrm>
            <a:off x="2484834" y="3071813"/>
            <a:ext cx="2125861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Email updates only</a:t>
            </a:r>
            <a:endParaRPr lang="en-US" sz="750" dirty="0"/>
          </a:p>
        </p:txBody>
      </p:sp>
      <p:sp>
        <p:nvSpPr>
          <p:cNvPr id="80" name="Text 29"/>
          <p:cNvSpPr/>
          <p:nvPr/>
        </p:nvSpPr>
        <p:spPr>
          <a:xfrm>
            <a:off x="4867870" y="3128963"/>
            <a:ext cx="201560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highlight>
                  <a:srgbClr val="1B365D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MAGNIFY → Weekly video</a:t>
            </a:r>
            <a:endParaRPr lang="en-US" sz="675" dirty="0"/>
          </a:p>
        </p:txBody>
      </p:sp>
      <p:sp>
        <p:nvSpPr>
          <p:cNvPr id="81" name="Text 30"/>
          <p:cNvSpPr/>
          <p:nvPr/>
        </p:nvSpPr>
        <p:spPr>
          <a:xfrm>
            <a:off x="6654254" y="3071813"/>
            <a:ext cx="2820888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Weekly video update + live Slack/WhatsApp channel + milestone notifications. Constant client connection throughout the process.</a:t>
            </a:r>
            <a:endParaRPr lang="en-US" sz="750" dirty="0"/>
          </a:p>
        </p:txBody>
      </p:sp>
      <p:sp>
        <p:nvSpPr>
          <p:cNvPr id="82" name="Text 31"/>
          <p:cNvSpPr/>
          <p:nvPr/>
        </p:nvSpPr>
        <p:spPr>
          <a:xfrm>
            <a:off x="9665643" y="3071813"/>
            <a:ext cx="2126307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Higher NPS score. Lower churn. Stronger client relationships.</a:t>
            </a:r>
            <a:endParaRPr lang="en-US" sz="750" dirty="0"/>
          </a:p>
        </p:txBody>
      </p:sp>
      <p:sp>
        <p:nvSpPr>
          <p:cNvPr id="83" name="Text 32"/>
          <p:cNvSpPr/>
          <p:nvPr/>
        </p:nvSpPr>
        <p:spPr>
          <a:xfrm>
            <a:off x="400050" y="3614738"/>
            <a:ext cx="1894284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Geographic Scope</a:t>
            </a:r>
            <a:endParaRPr lang="en-US" sz="750" dirty="0"/>
          </a:p>
        </p:txBody>
      </p:sp>
      <p:sp>
        <p:nvSpPr>
          <p:cNvPr id="84" name="Text 33"/>
          <p:cNvSpPr/>
          <p:nvPr/>
        </p:nvSpPr>
        <p:spPr>
          <a:xfrm>
            <a:off x="2484834" y="3614738"/>
            <a:ext cx="2125861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Egypt only</a:t>
            </a:r>
            <a:endParaRPr lang="en-US" sz="750" dirty="0"/>
          </a:p>
        </p:txBody>
      </p:sp>
      <p:sp>
        <p:nvSpPr>
          <p:cNvPr id="85" name="Text 34"/>
          <p:cNvSpPr/>
          <p:nvPr/>
        </p:nvSpPr>
        <p:spPr>
          <a:xfrm>
            <a:off x="4867870" y="3671888"/>
            <a:ext cx="18306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highlight>
                  <a:srgbClr val="1B365D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MAGNIFY → MENA-ready</a:t>
            </a:r>
            <a:endParaRPr lang="en-US" sz="675" dirty="0"/>
          </a:p>
        </p:txBody>
      </p:sp>
      <p:sp>
        <p:nvSpPr>
          <p:cNvPr id="86" name="Text 35"/>
          <p:cNvSpPr/>
          <p:nvPr/>
        </p:nvSpPr>
        <p:spPr>
          <a:xfrm>
            <a:off x="6654254" y="3614738"/>
            <a:ext cx="2820888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Bilingual delivery (Arabic + English). Gulf market expansion (UAE, KSA). Digital-first model enables remote service delivery anywhere.</a:t>
            </a:r>
            <a:endParaRPr lang="en-US" sz="750" dirty="0"/>
          </a:p>
        </p:txBody>
      </p:sp>
      <p:sp>
        <p:nvSpPr>
          <p:cNvPr id="87" name="Text 36"/>
          <p:cNvSpPr/>
          <p:nvPr/>
        </p:nvSpPr>
        <p:spPr>
          <a:xfrm>
            <a:off x="9665643" y="3614738"/>
            <a:ext cx="2126307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Gulf fees = 5-10x Egypt rates. Revenue multiplication potential.</a:t>
            </a:r>
            <a:endParaRPr lang="en-US" sz="750" dirty="0"/>
          </a:p>
        </p:txBody>
      </p:sp>
      <p:sp>
        <p:nvSpPr>
          <p:cNvPr id="88" name="Text 37"/>
          <p:cNvSpPr/>
          <p:nvPr/>
        </p:nvSpPr>
        <p:spPr>
          <a:xfrm>
            <a:off x="400050" y="4157663"/>
            <a:ext cx="218096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Deliverable Structure</a:t>
            </a:r>
            <a:endParaRPr lang="en-US" sz="750" dirty="0"/>
          </a:p>
        </p:txBody>
      </p:sp>
      <p:sp>
        <p:nvSpPr>
          <p:cNvPr id="89" name="Text 38"/>
          <p:cNvSpPr/>
          <p:nvPr/>
        </p:nvSpPr>
        <p:spPr>
          <a:xfrm>
            <a:off x="2484834" y="4157663"/>
            <a:ext cx="3042096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Variable length, inconsistent</a:t>
            </a:r>
            <a:endParaRPr lang="en-US" sz="750" dirty="0"/>
          </a:p>
        </p:txBody>
      </p:sp>
      <p:sp>
        <p:nvSpPr>
          <p:cNvPr id="90" name="Text 39"/>
          <p:cNvSpPr/>
          <p:nvPr/>
        </p:nvSpPr>
        <p:spPr>
          <a:xfrm>
            <a:off x="4867870" y="4214813"/>
            <a:ext cx="191438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highlight>
                  <a:srgbClr val="00897B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MODIFY → Standardized</a:t>
            </a:r>
            <a:endParaRPr lang="en-US" sz="675" dirty="0"/>
          </a:p>
        </p:txBody>
      </p:sp>
      <p:sp>
        <p:nvSpPr>
          <p:cNvPr id="91" name="Text 40"/>
          <p:cNvSpPr/>
          <p:nvPr/>
        </p:nvSpPr>
        <p:spPr>
          <a:xfrm>
            <a:off x="6654254" y="4157663"/>
            <a:ext cx="2820888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Standardized tiers: 10 pages (Quick Scan) / 50 pages (Full Analysis) / 100+ pages (Launch-Ready). Predictable quality and pricing.</a:t>
            </a:r>
            <a:endParaRPr lang="en-US" sz="750" dirty="0"/>
          </a:p>
        </p:txBody>
      </p:sp>
      <p:sp>
        <p:nvSpPr>
          <p:cNvPr id="92" name="Text 41"/>
          <p:cNvSpPr/>
          <p:nvPr/>
        </p:nvSpPr>
        <p:spPr>
          <a:xfrm>
            <a:off x="9665643" y="4157663"/>
            <a:ext cx="2126307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Easier operations. Consistent quality. Faster production.</a:t>
            </a:r>
            <a:endParaRPr lang="en-US" sz="750" dirty="0"/>
          </a:p>
        </p:txBody>
      </p:sp>
      <p:sp>
        <p:nvSpPr>
          <p:cNvPr id="93" name="Text 42"/>
          <p:cNvSpPr/>
          <p:nvPr/>
        </p:nvSpPr>
        <p:spPr>
          <a:xfrm>
            <a:off x="495300" y="6310313"/>
            <a:ext cx="104013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IMPACT:</a:t>
            </a:r>
            <a:endParaRPr lang="en-US" sz="975" dirty="0"/>
          </a:p>
        </p:txBody>
      </p:sp>
      <p:sp>
        <p:nvSpPr>
          <p:cNvPr id="94" name="Text 43"/>
          <p:cNvSpPr/>
          <p:nvPr/>
        </p:nvSpPr>
        <p:spPr>
          <a:xfrm>
            <a:off x="1123950" y="6324600"/>
            <a:ext cx="1810512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3x capacity via pod structure. 32 POVs = unmatched depth. MENA scope = 5-10x revenue potential. Standardized tiers = operational efficiency.</a:t>
            </a:r>
            <a:endParaRPr lang="en-US" sz="825" dirty="0"/>
          </a:p>
        </p:txBody>
      </p:sp>
      <p:sp>
        <p:nvSpPr>
          <p:cNvPr id="95" name="Text 44"/>
          <p:cNvSpPr/>
          <p:nvPr/>
        </p:nvSpPr>
        <p:spPr>
          <a:xfrm>
            <a:off x="10001250" y="6331744"/>
            <a:ext cx="41148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5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→ Next: P+E — Put to Use &amp; Eliminate</a:t>
            </a:r>
            <a:endParaRPr lang="en-US" sz="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23875"/>
            <a:ext cx="533400" cy="53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523875"/>
            <a:ext cx="533400" cy="53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5050" y="621506"/>
            <a:ext cx="1962150" cy="3381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0" y="845344"/>
            <a:ext cx="209550" cy="571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050" y="845344"/>
            <a:ext cx="209550" cy="571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3700" y="845344"/>
            <a:ext cx="209550" cy="571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1350" y="845344"/>
            <a:ext cx="209550" cy="571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49000" y="845344"/>
            <a:ext cx="209550" cy="5715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96650" y="845344"/>
            <a:ext cx="209550" cy="5715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44300" y="845344"/>
            <a:ext cx="209550" cy="5715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" y="1133475"/>
            <a:ext cx="5715000" cy="3429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00" y="1533525"/>
            <a:ext cx="1600200" cy="257175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5000" y="1533525"/>
            <a:ext cx="1600200" cy="257175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05200" y="1533525"/>
            <a:ext cx="2514600" cy="257175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4800" y="1790700"/>
            <a:ext cx="1600200" cy="3810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5000" y="1790700"/>
            <a:ext cx="1600200" cy="3810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05200" y="1790700"/>
            <a:ext cx="2514600" cy="3810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4800" y="2171700"/>
            <a:ext cx="1600200" cy="523875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05000" y="2171700"/>
            <a:ext cx="1600200" cy="523875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05200" y="2171700"/>
            <a:ext cx="2514600" cy="523875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4800" y="2695575"/>
            <a:ext cx="1600200" cy="3810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05000" y="2695575"/>
            <a:ext cx="1600200" cy="38100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05200" y="2695575"/>
            <a:ext cx="2514600" cy="38100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4800" y="3076575"/>
            <a:ext cx="1600200" cy="381000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05000" y="3076575"/>
            <a:ext cx="1600200" cy="381000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505200" y="3076575"/>
            <a:ext cx="2514600" cy="381000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172200" y="1133475"/>
            <a:ext cx="5715000" cy="342900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72200" y="1533525"/>
            <a:ext cx="1600200" cy="257175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772400" y="1533525"/>
            <a:ext cx="1600200" cy="257175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372600" y="1533525"/>
            <a:ext cx="2514600" cy="257175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172200" y="1790700"/>
            <a:ext cx="1600200" cy="523875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772400" y="1790700"/>
            <a:ext cx="1600200" cy="523875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372600" y="1790700"/>
            <a:ext cx="2514600" cy="523875"/>
          </a:xfrm>
          <a:prstGeom prst="rect">
            <a:avLst/>
          </a:prstGeom>
        </p:spPr>
      </p:pic>
      <p:pic>
        <p:nvPicPr>
          <p:cNvPr id="3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172200" y="2314575"/>
            <a:ext cx="1600200" cy="523875"/>
          </a:xfrm>
          <a:prstGeom prst="rect">
            <a:avLst/>
          </a:prstGeom>
        </p:spPr>
      </p:pic>
      <p:pic>
        <p:nvPicPr>
          <p:cNvPr id="40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772400" y="2314575"/>
            <a:ext cx="1600200" cy="523875"/>
          </a:xfrm>
          <a:prstGeom prst="rect">
            <a:avLst/>
          </a:prstGeom>
        </p:spPr>
      </p:pic>
      <p:pic>
        <p:nvPicPr>
          <p:cNvPr id="41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372600" y="2314575"/>
            <a:ext cx="2514600" cy="523875"/>
          </a:xfrm>
          <a:prstGeom prst="rect">
            <a:avLst/>
          </a:prstGeom>
        </p:spPr>
      </p:pic>
      <p:pic>
        <p:nvPicPr>
          <p:cNvPr id="42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72200" y="2838450"/>
            <a:ext cx="1600200" cy="523875"/>
          </a:xfrm>
          <a:prstGeom prst="rect">
            <a:avLst/>
          </a:prstGeom>
        </p:spPr>
      </p:pic>
      <p:pic>
        <p:nvPicPr>
          <p:cNvPr id="43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772400" y="2838450"/>
            <a:ext cx="1600200" cy="523875"/>
          </a:xfrm>
          <a:prstGeom prst="rect">
            <a:avLst/>
          </a:prstGeom>
        </p:spPr>
      </p:pic>
      <p:pic>
        <p:nvPicPr>
          <p:cNvPr id="44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372600" y="2838450"/>
            <a:ext cx="2514600" cy="523875"/>
          </a:xfrm>
          <a:prstGeom prst="rect">
            <a:avLst/>
          </a:prstGeom>
        </p:spPr>
      </p:pic>
      <p:pic>
        <p:nvPicPr>
          <p:cNvPr id="45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172200" y="3362325"/>
            <a:ext cx="1600200" cy="523875"/>
          </a:xfrm>
          <a:prstGeom prst="rect">
            <a:avLst/>
          </a:prstGeom>
        </p:spPr>
      </p:pic>
      <p:pic>
        <p:nvPicPr>
          <p:cNvPr id="4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772400" y="3362325"/>
            <a:ext cx="1600200" cy="523875"/>
          </a:xfrm>
          <a:prstGeom prst="rect">
            <a:avLst/>
          </a:prstGeom>
        </p:spPr>
      </p:pic>
      <p:pic>
        <p:nvPicPr>
          <p:cNvPr id="4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372600" y="3362325"/>
            <a:ext cx="2514600" cy="523875"/>
          </a:xfrm>
          <a:prstGeom prst="rect">
            <a:avLst/>
          </a:prstGeom>
        </p:spPr>
      </p:pic>
      <p:pic>
        <p:nvPicPr>
          <p:cNvPr id="4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04800" y="6234113"/>
            <a:ext cx="11582400" cy="338138"/>
          </a:xfrm>
          <a:prstGeom prst="rect">
            <a:avLst/>
          </a:prstGeom>
        </p:spPr>
      </p:pic>
      <p:sp>
        <p:nvSpPr>
          <p:cNvPr id="49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50" name="Text 1"/>
          <p:cNvSpPr/>
          <p:nvPr/>
        </p:nvSpPr>
        <p:spPr>
          <a:xfrm>
            <a:off x="9753600" y="190500"/>
            <a:ext cx="33528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3 — THE TRANSFORMATION</a:t>
            </a:r>
            <a:endParaRPr lang="en-US" sz="825" dirty="0"/>
          </a:p>
        </p:txBody>
      </p:sp>
      <p:sp>
        <p:nvSpPr>
          <p:cNvPr id="51" name="Text 2"/>
          <p:cNvSpPr/>
          <p:nvPr/>
        </p:nvSpPr>
        <p:spPr>
          <a:xfrm>
            <a:off x="11582400" y="6567488"/>
            <a:ext cx="12153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13 / 22</a:t>
            </a:r>
            <a:endParaRPr lang="en-US" sz="825" dirty="0"/>
          </a:p>
        </p:txBody>
      </p:sp>
      <p:sp>
        <p:nvSpPr>
          <p:cNvPr id="52" name="Text 3"/>
          <p:cNvSpPr/>
          <p:nvPr/>
        </p:nvSpPr>
        <p:spPr>
          <a:xfrm>
            <a:off x="457200" y="533400"/>
            <a:ext cx="41148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05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</a:t>
            </a:r>
            <a:endParaRPr lang="en-US" sz="2700" dirty="0"/>
          </a:p>
        </p:txBody>
      </p:sp>
      <p:sp>
        <p:nvSpPr>
          <p:cNvPr id="53" name="Text 4"/>
          <p:cNvSpPr/>
          <p:nvPr/>
        </p:nvSpPr>
        <p:spPr>
          <a:xfrm>
            <a:off x="1114425" y="533400"/>
            <a:ext cx="41148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05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</a:t>
            </a:r>
            <a:endParaRPr lang="en-US" sz="2700" dirty="0"/>
          </a:p>
        </p:txBody>
      </p:sp>
      <p:sp>
        <p:nvSpPr>
          <p:cNvPr id="54" name="Text 5"/>
          <p:cNvSpPr/>
          <p:nvPr/>
        </p:nvSpPr>
        <p:spPr>
          <a:xfrm>
            <a:off x="1600200" y="569119"/>
            <a:ext cx="112014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PUT TO ANOTHER USE + ELIMINATE — Applied to UPVIA</a:t>
            </a:r>
            <a:endParaRPr lang="en-US" sz="1500" dirty="0"/>
          </a:p>
        </p:txBody>
      </p:sp>
      <p:sp>
        <p:nvSpPr>
          <p:cNvPr id="55" name="Text 6"/>
          <p:cNvSpPr/>
          <p:nvPr/>
        </p:nvSpPr>
        <p:spPr>
          <a:xfrm>
            <a:off x="1600200" y="854869"/>
            <a:ext cx="1056132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P: What existing assets can we REPURPOSE?  |  E: What should we STOP doing entirely?</a:t>
            </a:r>
            <a:endParaRPr lang="en-US" sz="825" dirty="0"/>
          </a:p>
        </p:txBody>
      </p:sp>
      <p:sp>
        <p:nvSpPr>
          <p:cNvPr id="56" name="Text 7"/>
          <p:cNvSpPr/>
          <p:nvPr/>
        </p:nvSpPr>
        <p:spPr>
          <a:xfrm>
            <a:off x="10058400" y="678656"/>
            <a:ext cx="16954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spc="60" kern="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SCAMPER PROGRESS</a:t>
            </a:r>
            <a:endParaRPr lang="en-US" sz="675" dirty="0"/>
          </a:p>
        </p:txBody>
      </p:sp>
      <p:sp>
        <p:nvSpPr>
          <p:cNvPr id="57" name="Text 8"/>
          <p:cNvSpPr/>
          <p:nvPr/>
        </p:nvSpPr>
        <p:spPr>
          <a:xfrm>
            <a:off x="419100" y="1238250"/>
            <a:ext cx="326898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 — PUT TO ANOTHER USE</a:t>
            </a:r>
            <a:endParaRPr lang="en-US" sz="975" dirty="0"/>
          </a:p>
        </p:txBody>
      </p:sp>
      <p:sp>
        <p:nvSpPr>
          <p:cNvPr id="58" name="Text 9"/>
          <p:cNvSpPr/>
          <p:nvPr/>
        </p:nvSpPr>
        <p:spPr>
          <a:xfrm>
            <a:off x="381000" y="1533525"/>
            <a:ext cx="14478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Asset</a:t>
            </a:r>
            <a:endParaRPr lang="en-US" sz="750" dirty="0"/>
          </a:p>
        </p:txBody>
      </p:sp>
      <p:sp>
        <p:nvSpPr>
          <p:cNvPr id="59" name="Text 10"/>
          <p:cNvSpPr/>
          <p:nvPr/>
        </p:nvSpPr>
        <p:spPr>
          <a:xfrm>
            <a:off x="1981200" y="1533525"/>
            <a:ext cx="14478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Original Use</a:t>
            </a:r>
            <a:endParaRPr lang="en-US" sz="750" dirty="0"/>
          </a:p>
        </p:txBody>
      </p:sp>
      <p:sp>
        <p:nvSpPr>
          <p:cNvPr id="60" name="Text 11"/>
          <p:cNvSpPr/>
          <p:nvPr/>
        </p:nvSpPr>
        <p:spPr>
          <a:xfrm>
            <a:off x="3581400" y="1533525"/>
            <a:ext cx="23622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New Use &amp; Impact</a:t>
            </a:r>
            <a:endParaRPr lang="en-US" sz="750" dirty="0"/>
          </a:p>
        </p:txBody>
      </p:sp>
      <p:sp>
        <p:nvSpPr>
          <p:cNvPr id="61" name="Text 12"/>
          <p:cNvSpPr/>
          <p:nvPr/>
        </p:nvSpPr>
        <p:spPr>
          <a:xfrm>
            <a:off x="381000" y="1790700"/>
            <a:ext cx="186145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Completed Research</a:t>
            </a:r>
            <a:endParaRPr lang="en-US" sz="750" dirty="0"/>
          </a:p>
        </p:txBody>
      </p:sp>
      <p:sp>
        <p:nvSpPr>
          <p:cNvPr id="62" name="Text 13"/>
          <p:cNvSpPr/>
          <p:nvPr/>
        </p:nvSpPr>
        <p:spPr>
          <a:xfrm>
            <a:off x="1981200" y="1790700"/>
            <a:ext cx="237852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Archived after delivery</a:t>
            </a:r>
            <a:endParaRPr lang="en-US" sz="750" dirty="0"/>
          </a:p>
        </p:txBody>
      </p:sp>
      <p:sp>
        <p:nvSpPr>
          <p:cNvPr id="63" name="Text 14"/>
          <p:cNvSpPr/>
          <p:nvPr/>
        </p:nvSpPr>
        <p:spPr>
          <a:xfrm>
            <a:off x="3581400" y="1790700"/>
            <a:ext cx="2362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Published as case studies (with permission) → Free marketing + SEO + credibility</a:t>
            </a:r>
            <a:endParaRPr lang="en-US" sz="750" dirty="0"/>
          </a:p>
        </p:txBody>
      </p:sp>
      <p:sp>
        <p:nvSpPr>
          <p:cNvPr id="64" name="Text 15"/>
          <p:cNvSpPr/>
          <p:nvPr/>
        </p:nvSpPr>
        <p:spPr>
          <a:xfrm>
            <a:off x="381000" y="2171700"/>
            <a:ext cx="144780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POV + 10 Approach Framework</a:t>
            </a:r>
            <a:endParaRPr lang="en-US" sz="750" dirty="0"/>
          </a:p>
        </p:txBody>
      </p:sp>
      <p:sp>
        <p:nvSpPr>
          <p:cNvPr id="65" name="Text 16"/>
          <p:cNvSpPr/>
          <p:nvPr/>
        </p:nvSpPr>
        <p:spPr>
          <a:xfrm>
            <a:off x="1981200" y="2171700"/>
            <a:ext cx="2585357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Internal methodology only</a:t>
            </a:r>
            <a:endParaRPr lang="en-US" sz="750" dirty="0"/>
          </a:p>
        </p:txBody>
      </p:sp>
      <p:sp>
        <p:nvSpPr>
          <p:cNvPr id="66" name="Text 17"/>
          <p:cNvSpPr/>
          <p:nvPr/>
        </p:nvSpPr>
        <p:spPr>
          <a:xfrm>
            <a:off x="3581400" y="2171700"/>
            <a:ext cx="236220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Online training course: "The UPVIA Method" → New digital revenue stream. Zero marginal cost per sale.</a:t>
            </a:r>
            <a:endParaRPr lang="en-US" sz="750" dirty="0"/>
          </a:p>
        </p:txBody>
      </p:sp>
      <p:sp>
        <p:nvSpPr>
          <p:cNvPr id="67" name="Text 18"/>
          <p:cNvSpPr/>
          <p:nvPr/>
        </p:nvSpPr>
        <p:spPr>
          <a:xfrm>
            <a:off x="381000" y="2695575"/>
            <a:ext cx="206828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248-Item Checklist</a:t>
            </a:r>
            <a:endParaRPr lang="en-US" sz="750" dirty="0"/>
          </a:p>
        </p:txBody>
      </p:sp>
      <p:sp>
        <p:nvSpPr>
          <p:cNvPr id="68" name="Text 19"/>
          <p:cNvSpPr/>
          <p:nvPr/>
        </p:nvSpPr>
        <p:spPr>
          <a:xfrm>
            <a:off x="1981200" y="2695575"/>
            <a:ext cx="165462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Internal QA tool</a:t>
            </a:r>
            <a:endParaRPr lang="en-US" sz="750" dirty="0"/>
          </a:p>
        </p:txBody>
      </p:sp>
      <p:sp>
        <p:nvSpPr>
          <p:cNvPr id="69" name="Text 20"/>
          <p:cNvSpPr/>
          <p:nvPr/>
        </p:nvSpPr>
        <p:spPr>
          <a:xfrm>
            <a:off x="3581400" y="2695575"/>
            <a:ext cx="2362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Sell as downloadable product (~500 EGP) → Lead generation + direct revenue</a:t>
            </a:r>
            <a:endParaRPr lang="en-US" sz="750" dirty="0"/>
          </a:p>
        </p:txBody>
      </p:sp>
      <p:sp>
        <p:nvSpPr>
          <p:cNvPr id="70" name="Text 21"/>
          <p:cNvSpPr/>
          <p:nvPr/>
        </p:nvSpPr>
        <p:spPr>
          <a:xfrm>
            <a:off x="381000" y="3076575"/>
            <a:ext cx="206828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Failed Idea Analyses</a:t>
            </a:r>
            <a:endParaRPr lang="en-US" sz="750" dirty="0"/>
          </a:p>
        </p:txBody>
      </p:sp>
      <p:sp>
        <p:nvSpPr>
          <p:cNvPr id="71" name="Text 22"/>
          <p:cNvSpPr/>
          <p:nvPr/>
        </p:nvSpPr>
        <p:spPr>
          <a:xfrm>
            <a:off x="1981200" y="3076575"/>
            <a:ext cx="165462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Internal records</a:t>
            </a:r>
            <a:endParaRPr lang="en-US" sz="750" dirty="0"/>
          </a:p>
        </p:txBody>
      </p:sp>
      <p:sp>
        <p:nvSpPr>
          <p:cNvPr id="72" name="Text 23"/>
          <p:cNvSpPr/>
          <p:nvPr/>
        </p:nvSpPr>
        <p:spPr>
          <a:xfrm>
            <a:off x="3581400" y="3076575"/>
            <a:ext cx="2362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"Failure Museum" content series → Viral content potential. Thought leadership positioning.</a:t>
            </a:r>
            <a:endParaRPr lang="en-US" sz="750" dirty="0"/>
          </a:p>
        </p:txBody>
      </p:sp>
      <p:sp>
        <p:nvSpPr>
          <p:cNvPr id="73" name="Text 24"/>
          <p:cNvSpPr/>
          <p:nvPr/>
        </p:nvSpPr>
        <p:spPr>
          <a:xfrm>
            <a:off x="6286500" y="1238250"/>
            <a:ext cx="193167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 — ELIMINATE</a:t>
            </a:r>
            <a:endParaRPr lang="en-US" sz="975" dirty="0"/>
          </a:p>
        </p:txBody>
      </p:sp>
      <p:sp>
        <p:nvSpPr>
          <p:cNvPr id="74" name="Text 25"/>
          <p:cNvSpPr/>
          <p:nvPr/>
        </p:nvSpPr>
        <p:spPr>
          <a:xfrm>
            <a:off x="6248400" y="1533525"/>
            <a:ext cx="14478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Removed</a:t>
            </a:r>
            <a:endParaRPr lang="en-US" sz="750" dirty="0"/>
          </a:p>
        </p:txBody>
      </p:sp>
      <p:sp>
        <p:nvSpPr>
          <p:cNvPr id="75" name="Text 26"/>
          <p:cNvSpPr/>
          <p:nvPr/>
        </p:nvSpPr>
        <p:spPr>
          <a:xfrm>
            <a:off x="7848600" y="1533525"/>
            <a:ext cx="14478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Why It Existed</a:t>
            </a:r>
            <a:endParaRPr lang="en-US" sz="750" dirty="0"/>
          </a:p>
        </p:txBody>
      </p:sp>
      <p:sp>
        <p:nvSpPr>
          <p:cNvPr id="76" name="Text 27"/>
          <p:cNvSpPr/>
          <p:nvPr/>
        </p:nvSpPr>
        <p:spPr>
          <a:xfrm>
            <a:off x="9448800" y="1533525"/>
            <a:ext cx="23622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Why Remove It &amp; Impact</a:t>
            </a:r>
            <a:endParaRPr lang="en-US" sz="750" dirty="0"/>
          </a:p>
        </p:txBody>
      </p:sp>
      <p:sp>
        <p:nvSpPr>
          <p:cNvPr id="77" name="Text 28"/>
          <p:cNvSpPr/>
          <p:nvPr/>
        </p:nvSpPr>
        <p:spPr>
          <a:xfrm>
            <a:off x="6248400" y="1790700"/>
            <a:ext cx="1861457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Free Consultations</a:t>
            </a:r>
            <a:endParaRPr lang="en-US" sz="750" dirty="0"/>
          </a:p>
        </p:txBody>
      </p:sp>
      <p:sp>
        <p:nvSpPr>
          <p:cNvPr id="78" name="Text 29"/>
          <p:cNvSpPr/>
          <p:nvPr/>
        </p:nvSpPr>
        <p:spPr>
          <a:xfrm>
            <a:off x="7848600" y="1790700"/>
            <a:ext cx="1551214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Attract clients</a:t>
            </a:r>
            <a:endParaRPr lang="en-US" sz="750" dirty="0"/>
          </a:p>
        </p:txBody>
      </p:sp>
      <p:sp>
        <p:nvSpPr>
          <p:cNvPr id="79" name="Text 30"/>
          <p:cNvSpPr/>
          <p:nvPr/>
        </p:nvSpPr>
        <p:spPr>
          <a:xfrm>
            <a:off x="9448800" y="1790700"/>
            <a:ext cx="236220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B71C1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Attracts tire-kickers. Replace with paid Quick Scan → Revenue from day 1. Filters serious clients only.</a:t>
            </a:r>
            <a:endParaRPr lang="en-US" sz="750" dirty="0"/>
          </a:p>
        </p:txBody>
      </p:sp>
      <p:sp>
        <p:nvSpPr>
          <p:cNvPr id="80" name="Text 31"/>
          <p:cNvSpPr/>
          <p:nvPr/>
        </p:nvSpPr>
        <p:spPr>
          <a:xfrm>
            <a:off x="6248400" y="2314575"/>
            <a:ext cx="144780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Scope Creep</a:t>
            </a:r>
            <a:endParaRPr lang="en-US" sz="750" dirty="0"/>
          </a:p>
        </p:txBody>
      </p:sp>
      <p:sp>
        <p:nvSpPr>
          <p:cNvPr id="81" name="Text 32"/>
          <p:cNvSpPr/>
          <p:nvPr/>
        </p:nvSpPr>
        <p:spPr>
          <a:xfrm>
            <a:off x="7848600" y="2314575"/>
            <a:ext cx="144780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formal SOW</a:t>
            </a:r>
            <a:endParaRPr lang="en-US" sz="750" dirty="0"/>
          </a:p>
        </p:txBody>
      </p:sp>
      <p:sp>
        <p:nvSpPr>
          <p:cNvPr id="82" name="Text 33"/>
          <p:cNvSpPr/>
          <p:nvPr/>
        </p:nvSpPr>
        <p:spPr>
          <a:xfrm>
            <a:off x="9448800" y="2314575"/>
            <a:ext cx="236220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B71C1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Leads to overwork, disputes, unpaid work. Formal SOW + change order process → Professional image.</a:t>
            </a:r>
            <a:endParaRPr lang="en-US" sz="750" dirty="0"/>
          </a:p>
        </p:txBody>
      </p:sp>
      <p:sp>
        <p:nvSpPr>
          <p:cNvPr id="83" name="Text 34"/>
          <p:cNvSpPr/>
          <p:nvPr/>
        </p:nvSpPr>
        <p:spPr>
          <a:xfrm>
            <a:off x="6248400" y="2838450"/>
            <a:ext cx="217170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All-Industry Approach</a:t>
            </a:r>
            <a:endParaRPr lang="en-US" sz="750" dirty="0"/>
          </a:p>
        </p:txBody>
      </p:sp>
      <p:sp>
        <p:nvSpPr>
          <p:cNvPr id="84" name="Text 35"/>
          <p:cNvSpPr/>
          <p:nvPr/>
        </p:nvSpPr>
        <p:spPr>
          <a:xfrm>
            <a:off x="7848600" y="2838450"/>
            <a:ext cx="1551214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"Bigger market"</a:t>
            </a:r>
            <a:endParaRPr lang="en-US" sz="750" dirty="0"/>
          </a:p>
        </p:txBody>
      </p:sp>
      <p:sp>
        <p:nvSpPr>
          <p:cNvPr id="85" name="Text 36"/>
          <p:cNvSpPr/>
          <p:nvPr/>
        </p:nvSpPr>
        <p:spPr>
          <a:xfrm>
            <a:off x="9448800" y="2838450"/>
            <a:ext cx="236220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B71C1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Master of none. Focus on 3-5 verticals initially (fintech, edtech, healthtech) → Deeper expertise, stronger positioning.</a:t>
            </a:r>
            <a:endParaRPr lang="en-US" sz="750" dirty="0"/>
          </a:p>
        </p:txBody>
      </p:sp>
      <p:sp>
        <p:nvSpPr>
          <p:cNvPr id="86" name="Text 37"/>
          <p:cNvSpPr/>
          <p:nvPr/>
        </p:nvSpPr>
        <p:spPr>
          <a:xfrm>
            <a:off x="6248400" y="3362325"/>
            <a:ext cx="2688771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Post-Delivery Free Support</a:t>
            </a:r>
            <a:endParaRPr lang="en-US" sz="750" dirty="0"/>
          </a:p>
        </p:txBody>
      </p:sp>
      <p:sp>
        <p:nvSpPr>
          <p:cNvPr id="87" name="Text 38"/>
          <p:cNvSpPr/>
          <p:nvPr/>
        </p:nvSpPr>
        <p:spPr>
          <a:xfrm>
            <a:off x="7848600" y="3362325"/>
            <a:ext cx="144780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"Good service"</a:t>
            </a:r>
            <a:endParaRPr lang="en-US" sz="750" dirty="0"/>
          </a:p>
        </p:txBody>
      </p:sp>
      <p:sp>
        <p:nvSpPr>
          <p:cNvPr id="88" name="Text 39"/>
          <p:cNvSpPr/>
          <p:nvPr/>
        </p:nvSpPr>
        <p:spPr>
          <a:xfrm>
            <a:off x="9448800" y="3362325"/>
            <a:ext cx="236220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B71C1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Unsustainable and undervalued. Paid retainer model replaces it → Recurring revenue. Valued service.</a:t>
            </a:r>
            <a:endParaRPr lang="en-US" sz="750" dirty="0"/>
          </a:p>
        </p:txBody>
      </p:sp>
      <p:sp>
        <p:nvSpPr>
          <p:cNvPr id="89" name="Text 40"/>
          <p:cNvSpPr/>
          <p:nvPr/>
        </p:nvSpPr>
        <p:spPr>
          <a:xfrm>
            <a:off x="495300" y="6310313"/>
            <a:ext cx="104013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IMPACT:</a:t>
            </a:r>
            <a:endParaRPr lang="en-US" sz="975" dirty="0"/>
          </a:p>
        </p:txBody>
      </p:sp>
      <p:sp>
        <p:nvSpPr>
          <p:cNvPr id="90" name="Text 41"/>
          <p:cNvSpPr/>
          <p:nvPr/>
        </p:nvSpPr>
        <p:spPr>
          <a:xfrm>
            <a:off x="1123950" y="6324600"/>
            <a:ext cx="1483614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Multiple revenue streams at zero marginal cost. Higher quality clients. Deeper expertise. Transforms IP into products.</a:t>
            </a:r>
            <a:endParaRPr lang="en-US" sz="825" dirty="0"/>
          </a:p>
        </p:txBody>
      </p:sp>
      <p:sp>
        <p:nvSpPr>
          <p:cNvPr id="91" name="Text 42"/>
          <p:cNvSpPr/>
          <p:nvPr/>
        </p:nvSpPr>
        <p:spPr>
          <a:xfrm>
            <a:off x="10725150" y="6331744"/>
            <a:ext cx="21717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5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→ Next: R — Reverse</a:t>
            </a:r>
            <a:endParaRPr lang="en-US" sz="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23875"/>
            <a:ext cx="533400" cy="53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050" y="621506"/>
            <a:ext cx="1962150" cy="3381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845344"/>
            <a:ext cx="209550" cy="571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6050" y="845344"/>
            <a:ext cx="209550" cy="571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3700" y="845344"/>
            <a:ext cx="209550" cy="571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1350" y="845344"/>
            <a:ext cx="209550" cy="571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9000" y="845344"/>
            <a:ext cx="209550" cy="571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96650" y="845344"/>
            <a:ext cx="209550" cy="5715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44300" y="845344"/>
            <a:ext cx="209550" cy="5715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1152525"/>
            <a:ext cx="2084784" cy="290513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89584" y="1152525"/>
            <a:ext cx="2779663" cy="290513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9247" y="1152525"/>
            <a:ext cx="3474690" cy="290513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3938" y="1152525"/>
            <a:ext cx="3243263" cy="290513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800" y="1443038"/>
            <a:ext cx="2084784" cy="40005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89584" y="1443038"/>
            <a:ext cx="2779663" cy="40005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69247" y="1443038"/>
            <a:ext cx="3474690" cy="40005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43938" y="1443038"/>
            <a:ext cx="3243263" cy="40005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4800" y="1843088"/>
            <a:ext cx="2084784" cy="40005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89584" y="1843088"/>
            <a:ext cx="2779663" cy="40005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69247" y="1843088"/>
            <a:ext cx="3474690" cy="40005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43938" y="1843088"/>
            <a:ext cx="3243263" cy="40005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4800" y="2243138"/>
            <a:ext cx="2084784" cy="40005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89584" y="2243138"/>
            <a:ext cx="2779663" cy="40005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69247" y="2243138"/>
            <a:ext cx="3474690" cy="400050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43938" y="2243138"/>
            <a:ext cx="3243263" cy="400050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04800" y="2643188"/>
            <a:ext cx="2084784" cy="400050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389584" y="2643188"/>
            <a:ext cx="2779663" cy="400050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69247" y="2643188"/>
            <a:ext cx="3474690" cy="400050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643938" y="2643188"/>
            <a:ext cx="3243263" cy="400050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04800" y="3043238"/>
            <a:ext cx="2084784" cy="400050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389584" y="3043238"/>
            <a:ext cx="2779663" cy="400050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169247" y="3043238"/>
            <a:ext cx="3474690" cy="400050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643938" y="3043238"/>
            <a:ext cx="3243263" cy="400050"/>
          </a:xfrm>
          <a:prstGeom prst="rect">
            <a:avLst/>
          </a:prstGeom>
        </p:spPr>
      </p:pic>
      <p:pic>
        <p:nvPicPr>
          <p:cNvPr id="3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04800" y="3443288"/>
            <a:ext cx="2084784" cy="400050"/>
          </a:xfrm>
          <a:prstGeom prst="rect">
            <a:avLst/>
          </a:prstGeom>
        </p:spPr>
      </p:pic>
      <p:pic>
        <p:nvPicPr>
          <p:cNvPr id="40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389584" y="3443288"/>
            <a:ext cx="2779663" cy="400050"/>
          </a:xfrm>
          <a:prstGeom prst="rect">
            <a:avLst/>
          </a:prstGeom>
        </p:spPr>
      </p:pic>
      <p:pic>
        <p:nvPicPr>
          <p:cNvPr id="41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169247" y="3443288"/>
            <a:ext cx="3474690" cy="400050"/>
          </a:xfrm>
          <a:prstGeom prst="rect">
            <a:avLst/>
          </a:prstGeom>
        </p:spPr>
      </p:pic>
      <p:pic>
        <p:nvPicPr>
          <p:cNvPr id="42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643938" y="3443288"/>
            <a:ext cx="3243263" cy="400050"/>
          </a:xfrm>
          <a:prstGeom prst="rect">
            <a:avLst/>
          </a:prstGeom>
        </p:spPr>
      </p:pic>
      <p:pic>
        <p:nvPicPr>
          <p:cNvPr id="43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04800" y="6234113"/>
            <a:ext cx="11582400" cy="338138"/>
          </a:xfrm>
          <a:prstGeom prst="rect">
            <a:avLst/>
          </a:prstGeom>
        </p:spPr>
      </p:pic>
      <p:sp>
        <p:nvSpPr>
          <p:cNvPr id="44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45" name="Text 1"/>
          <p:cNvSpPr/>
          <p:nvPr/>
        </p:nvSpPr>
        <p:spPr>
          <a:xfrm>
            <a:off x="9753600" y="190500"/>
            <a:ext cx="33528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3 — THE TRANSFORMATION</a:t>
            </a:r>
            <a:endParaRPr lang="en-US" sz="825" dirty="0"/>
          </a:p>
        </p:txBody>
      </p:sp>
      <p:sp>
        <p:nvSpPr>
          <p:cNvPr id="46" name="Text 2"/>
          <p:cNvSpPr/>
          <p:nvPr/>
        </p:nvSpPr>
        <p:spPr>
          <a:xfrm>
            <a:off x="11582400" y="6567488"/>
            <a:ext cx="12153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14 / 22</a:t>
            </a:r>
            <a:endParaRPr lang="en-US" sz="825" dirty="0"/>
          </a:p>
        </p:txBody>
      </p:sp>
      <p:sp>
        <p:nvSpPr>
          <p:cNvPr id="47" name="Text 3"/>
          <p:cNvSpPr/>
          <p:nvPr/>
        </p:nvSpPr>
        <p:spPr>
          <a:xfrm>
            <a:off x="457200" y="533400"/>
            <a:ext cx="41148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05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</a:t>
            </a:r>
            <a:endParaRPr lang="en-US" sz="2700" dirty="0"/>
          </a:p>
        </p:txBody>
      </p:sp>
      <p:sp>
        <p:nvSpPr>
          <p:cNvPr id="48" name="Text 4"/>
          <p:cNvSpPr/>
          <p:nvPr/>
        </p:nvSpPr>
        <p:spPr>
          <a:xfrm>
            <a:off x="990600" y="547688"/>
            <a:ext cx="955548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75"/>
              </a:lnSpc>
              <a:buNone/>
            </a:pPr>
            <a:r>
              <a:rPr lang="en-US" sz="16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REVERSE / REARRANGE — Applied to UPVIA</a:t>
            </a:r>
            <a:endParaRPr lang="en-US" sz="1650" dirty="0"/>
          </a:p>
        </p:txBody>
      </p:sp>
      <p:sp>
        <p:nvSpPr>
          <p:cNvPr id="49" name="Text 5"/>
          <p:cNvSpPr/>
          <p:nvPr/>
        </p:nvSpPr>
        <p:spPr>
          <a:xfrm>
            <a:off x="990600" y="862013"/>
            <a:ext cx="1604772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if we FLIP the conventional order? What happens when we reverse the sequence, the hierarchy, or the expectation?</a:t>
            </a:r>
            <a:endParaRPr lang="en-US" sz="900" dirty="0"/>
          </a:p>
        </p:txBody>
      </p:sp>
      <p:sp>
        <p:nvSpPr>
          <p:cNvPr id="50" name="Text 6"/>
          <p:cNvSpPr/>
          <p:nvPr/>
        </p:nvSpPr>
        <p:spPr>
          <a:xfrm>
            <a:off x="10058400" y="678656"/>
            <a:ext cx="16954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spc="60" kern="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SCAMPER PROGRESS</a:t>
            </a:r>
            <a:endParaRPr lang="en-US" sz="675" dirty="0"/>
          </a:p>
        </p:txBody>
      </p:sp>
      <p:sp>
        <p:nvSpPr>
          <p:cNvPr id="51" name="Text 7"/>
          <p:cNvSpPr/>
          <p:nvPr/>
        </p:nvSpPr>
        <p:spPr>
          <a:xfrm>
            <a:off x="400050" y="1152525"/>
            <a:ext cx="1894284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Element</a:t>
            </a:r>
            <a:endParaRPr lang="en-US" sz="825" dirty="0"/>
          </a:p>
        </p:txBody>
      </p:sp>
      <p:sp>
        <p:nvSpPr>
          <p:cNvPr id="52" name="Text 8"/>
          <p:cNvSpPr/>
          <p:nvPr/>
        </p:nvSpPr>
        <p:spPr>
          <a:xfrm>
            <a:off x="2484834" y="1152525"/>
            <a:ext cx="2589163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Traditional Order</a:t>
            </a:r>
            <a:endParaRPr lang="en-US" sz="825" dirty="0"/>
          </a:p>
        </p:txBody>
      </p:sp>
      <p:sp>
        <p:nvSpPr>
          <p:cNvPr id="53" name="Text 9"/>
          <p:cNvSpPr/>
          <p:nvPr/>
        </p:nvSpPr>
        <p:spPr>
          <a:xfrm>
            <a:off x="5264497" y="1152525"/>
            <a:ext cx="3284190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REVERSED (UPVIA)</a:t>
            </a:r>
            <a:endParaRPr lang="en-US" sz="825" dirty="0"/>
          </a:p>
        </p:txBody>
      </p:sp>
      <p:sp>
        <p:nvSpPr>
          <p:cNvPr id="54" name="Text 10"/>
          <p:cNvSpPr/>
          <p:nvPr/>
        </p:nvSpPr>
        <p:spPr>
          <a:xfrm>
            <a:off x="8739188" y="1152525"/>
            <a:ext cx="3052763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 &amp; Rationale</a:t>
            </a:r>
            <a:endParaRPr lang="en-US" sz="825" dirty="0"/>
          </a:p>
        </p:txBody>
      </p:sp>
      <p:sp>
        <p:nvSpPr>
          <p:cNvPr id="55" name="Text 11"/>
          <p:cNvSpPr/>
          <p:nvPr/>
        </p:nvSpPr>
        <p:spPr>
          <a:xfrm>
            <a:off x="400050" y="1443038"/>
            <a:ext cx="1894284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Report Structure</a:t>
            </a:r>
            <a:endParaRPr lang="en-US" sz="750" dirty="0"/>
          </a:p>
        </p:txBody>
      </p:sp>
      <p:sp>
        <p:nvSpPr>
          <p:cNvPr id="56" name="Text 12"/>
          <p:cNvSpPr/>
          <p:nvPr/>
        </p:nvSpPr>
        <p:spPr>
          <a:xfrm>
            <a:off x="2484834" y="1443038"/>
            <a:ext cx="258916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Methodology → Analysis → Conclusion (buried on page 47)</a:t>
            </a:r>
            <a:endParaRPr lang="en-US" sz="750" dirty="0"/>
          </a:p>
        </p:txBody>
      </p:sp>
      <p:sp>
        <p:nvSpPr>
          <p:cNvPr id="57" name="Text 13"/>
          <p:cNvSpPr/>
          <p:nvPr/>
        </p:nvSpPr>
        <p:spPr>
          <a:xfrm>
            <a:off x="5264497" y="1443038"/>
            <a:ext cx="328419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00695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CONCLUSION FIRST (page 1: GO/CAUTION/NO-GO) → then supporting evidence</a:t>
            </a:r>
            <a:endParaRPr lang="en-US" sz="750" dirty="0"/>
          </a:p>
        </p:txBody>
      </p:sp>
      <p:sp>
        <p:nvSpPr>
          <p:cNvPr id="58" name="Text 14"/>
          <p:cNvSpPr/>
          <p:nvPr/>
        </p:nvSpPr>
        <p:spPr>
          <a:xfrm>
            <a:off x="8739188" y="1443038"/>
            <a:ext cx="305276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Barbara Minto's Pyramid Principle (McKinsey). Busy decision-makers get the answer immediately. Respects their time.</a:t>
            </a:r>
            <a:endParaRPr lang="en-US" sz="750" dirty="0"/>
          </a:p>
        </p:txBody>
      </p:sp>
      <p:sp>
        <p:nvSpPr>
          <p:cNvPr id="59" name="Text 15"/>
          <p:cNvSpPr/>
          <p:nvPr/>
        </p:nvSpPr>
        <p:spPr>
          <a:xfrm>
            <a:off x="400050" y="1843088"/>
            <a:ext cx="218096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Pricing Communication</a:t>
            </a:r>
            <a:endParaRPr lang="en-US" sz="750" dirty="0"/>
          </a:p>
        </p:txBody>
      </p:sp>
      <p:sp>
        <p:nvSpPr>
          <p:cNvPr id="60" name="Text 16"/>
          <p:cNvSpPr/>
          <p:nvPr/>
        </p:nvSpPr>
        <p:spPr>
          <a:xfrm>
            <a:off x="2484834" y="1843088"/>
            <a:ext cx="5536264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Discussed at end of sales call — after time invested</a:t>
            </a:r>
            <a:endParaRPr lang="en-US" sz="750" dirty="0"/>
          </a:p>
        </p:txBody>
      </p:sp>
      <p:sp>
        <p:nvSpPr>
          <p:cNvPr id="61" name="Text 17"/>
          <p:cNvSpPr/>
          <p:nvPr/>
        </p:nvSpPr>
        <p:spPr>
          <a:xfrm>
            <a:off x="5264497" y="1843088"/>
            <a:ext cx="615790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00695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Posted transparently online from day one — no negotiation</a:t>
            </a:r>
            <a:endParaRPr lang="en-US" sz="750" dirty="0"/>
          </a:p>
        </p:txBody>
      </p:sp>
      <p:sp>
        <p:nvSpPr>
          <p:cNvPr id="62" name="Text 18"/>
          <p:cNvSpPr/>
          <p:nvPr/>
        </p:nvSpPr>
        <p:spPr>
          <a:xfrm>
            <a:off x="8739188" y="1843088"/>
            <a:ext cx="305276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Eliminates price-shocked drop-offs. Builds trust immediately. Filters unserious clients before any time is spent.</a:t>
            </a:r>
            <a:endParaRPr lang="en-US" sz="750" dirty="0"/>
          </a:p>
        </p:txBody>
      </p:sp>
      <p:sp>
        <p:nvSpPr>
          <p:cNvPr id="63" name="Text 19"/>
          <p:cNvSpPr/>
          <p:nvPr/>
        </p:nvSpPr>
        <p:spPr>
          <a:xfrm>
            <a:off x="400050" y="2243138"/>
            <a:ext cx="2077114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Relationship Dynamic</a:t>
            </a:r>
            <a:endParaRPr lang="en-US" sz="750" dirty="0"/>
          </a:p>
        </p:txBody>
      </p:sp>
      <p:sp>
        <p:nvSpPr>
          <p:cNvPr id="64" name="Text 20"/>
          <p:cNvSpPr/>
          <p:nvPr/>
        </p:nvSpPr>
        <p:spPr>
          <a:xfrm>
            <a:off x="2484834" y="2243138"/>
            <a:ext cx="5536264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Consultant tells, client listens — passive reception</a:t>
            </a:r>
            <a:endParaRPr lang="en-US" sz="750" dirty="0"/>
          </a:p>
        </p:txBody>
      </p:sp>
      <p:sp>
        <p:nvSpPr>
          <p:cNvPr id="65" name="Text 21"/>
          <p:cNvSpPr/>
          <p:nvPr/>
        </p:nvSpPr>
        <p:spPr>
          <a:xfrm>
            <a:off x="5264497" y="2243138"/>
            <a:ext cx="328419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00695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 CO-CREATES in collaborative workshops — active participation</a:t>
            </a:r>
            <a:endParaRPr lang="en-US" sz="750" dirty="0"/>
          </a:p>
        </p:txBody>
      </p:sp>
      <p:sp>
        <p:nvSpPr>
          <p:cNvPr id="66" name="Text 22"/>
          <p:cNvSpPr/>
          <p:nvPr/>
        </p:nvSpPr>
        <p:spPr>
          <a:xfrm>
            <a:off x="8739188" y="2243138"/>
            <a:ext cx="305276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IKEA Effect: people value things they help build. Higher buy-in. Better implementation. Stronger client loyalty.</a:t>
            </a:r>
            <a:endParaRPr lang="en-US" sz="750" dirty="0"/>
          </a:p>
        </p:txBody>
      </p:sp>
      <p:sp>
        <p:nvSpPr>
          <p:cNvPr id="67" name="Text 23"/>
          <p:cNvSpPr/>
          <p:nvPr/>
        </p:nvSpPr>
        <p:spPr>
          <a:xfrm>
            <a:off x="400050" y="2643188"/>
            <a:ext cx="218096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Failure Communication</a:t>
            </a:r>
            <a:endParaRPr lang="en-US" sz="750" dirty="0"/>
          </a:p>
        </p:txBody>
      </p:sp>
      <p:sp>
        <p:nvSpPr>
          <p:cNvPr id="68" name="Text 24"/>
          <p:cNvSpPr/>
          <p:nvPr/>
        </p:nvSpPr>
        <p:spPr>
          <a:xfrm>
            <a:off x="2484834" y="2643188"/>
            <a:ext cx="479099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Show only successes — hide failures and risks</a:t>
            </a:r>
            <a:endParaRPr lang="en-US" sz="750" dirty="0"/>
          </a:p>
        </p:txBody>
      </p:sp>
      <p:sp>
        <p:nvSpPr>
          <p:cNvPr id="69" name="Text 25"/>
          <p:cNvSpPr/>
          <p:nvPr/>
        </p:nvSpPr>
        <p:spPr>
          <a:xfrm>
            <a:off x="5264497" y="2643188"/>
            <a:ext cx="6049876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00695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LEAD WITH FAILURES we found — show what won't work first</a:t>
            </a:r>
            <a:endParaRPr lang="en-US" sz="750" dirty="0"/>
          </a:p>
        </p:txBody>
      </p:sp>
      <p:sp>
        <p:nvSpPr>
          <p:cNvPr id="70" name="Text 26"/>
          <p:cNvSpPr/>
          <p:nvPr/>
        </p:nvSpPr>
        <p:spPr>
          <a:xfrm>
            <a:off x="8739188" y="2643188"/>
            <a:ext cx="305276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Pratfall Effect: intellectual honesty makes UPVIA MORE credible. PhD evaluators respect this. Builds trust faster than any sales pitch.</a:t>
            </a:r>
            <a:endParaRPr lang="en-US" sz="750" dirty="0"/>
          </a:p>
        </p:txBody>
      </p:sp>
      <p:sp>
        <p:nvSpPr>
          <p:cNvPr id="71" name="Text 27"/>
          <p:cNvSpPr/>
          <p:nvPr/>
        </p:nvSpPr>
        <p:spPr>
          <a:xfrm>
            <a:off x="400050" y="3043238"/>
            <a:ext cx="1894284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Service Order</a:t>
            </a:r>
            <a:endParaRPr lang="en-US" sz="750" dirty="0"/>
          </a:p>
        </p:txBody>
      </p:sp>
      <p:sp>
        <p:nvSpPr>
          <p:cNvPr id="72" name="Text 28"/>
          <p:cNvSpPr/>
          <p:nvPr/>
        </p:nvSpPr>
        <p:spPr>
          <a:xfrm>
            <a:off x="2484834" y="3043238"/>
            <a:ext cx="425866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Deep analysis → then prototype (if ever)</a:t>
            </a:r>
            <a:endParaRPr lang="en-US" sz="750" dirty="0"/>
          </a:p>
        </p:txBody>
      </p:sp>
      <p:sp>
        <p:nvSpPr>
          <p:cNvPr id="73" name="Text 29"/>
          <p:cNvSpPr/>
          <p:nvPr/>
        </p:nvSpPr>
        <p:spPr>
          <a:xfrm>
            <a:off x="5264497" y="3043238"/>
            <a:ext cx="6049876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00695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Optional Lean path: Prototype FIRST → then deep analysis</a:t>
            </a:r>
            <a:endParaRPr lang="en-US" sz="750" dirty="0"/>
          </a:p>
        </p:txBody>
      </p:sp>
      <p:sp>
        <p:nvSpPr>
          <p:cNvPr id="74" name="Text 30"/>
          <p:cNvSpPr/>
          <p:nvPr/>
        </p:nvSpPr>
        <p:spPr>
          <a:xfrm>
            <a:off x="8739188" y="3043238"/>
            <a:ext cx="305276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 some idea types (tech products), rapid prototyping reveals insights faster than analysis. Lean Startup principle applied.</a:t>
            </a:r>
            <a:endParaRPr lang="en-US" sz="750" dirty="0"/>
          </a:p>
        </p:txBody>
      </p:sp>
      <p:sp>
        <p:nvSpPr>
          <p:cNvPr id="75" name="Text 31"/>
          <p:cNvSpPr/>
          <p:nvPr/>
        </p:nvSpPr>
        <p:spPr>
          <a:xfrm>
            <a:off x="400050" y="3443288"/>
            <a:ext cx="1894284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Decision Hierarchy</a:t>
            </a:r>
            <a:endParaRPr lang="en-US" sz="750" dirty="0"/>
          </a:p>
        </p:txBody>
      </p:sp>
      <p:sp>
        <p:nvSpPr>
          <p:cNvPr id="76" name="Text 32"/>
          <p:cNvSpPr/>
          <p:nvPr/>
        </p:nvSpPr>
        <p:spPr>
          <a:xfrm>
            <a:off x="2484834" y="3443288"/>
            <a:ext cx="447159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CEO decides everything — bottleneck at top</a:t>
            </a:r>
            <a:endParaRPr lang="en-US" sz="750" dirty="0"/>
          </a:p>
        </p:txBody>
      </p:sp>
      <p:sp>
        <p:nvSpPr>
          <p:cNvPr id="77" name="Text 33"/>
          <p:cNvSpPr/>
          <p:nvPr/>
        </p:nvSpPr>
        <p:spPr>
          <a:xfrm>
            <a:off x="5264497" y="3443288"/>
            <a:ext cx="7022177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00695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Pod leads make all operational decisions — CEO sets strategy only</a:t>
            </a:r>
            <a:endParaRPr lang="en-US" sz="750" dirty="0"/>
          </a:p>
        </p:txBody>
      </p:sp>
      <p:sp>
        <p:nvSpPr>
          <p:cNvPr id="78" name="Text 34"/>
          <p:cNvSpPr/>
          <p:nvPr/>
        </p:nvSpPr>
        <p:spPr>
          <a:xfrm>
            <a:off x="8739188" y="3443288"/>
            <a:ext cx="305276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Faster execution. Less bottleneck. Team empowerment. Spotify Squad Model applied. Scales without CEO dependency.</a:t>
            </a:r>
            <a:endParaRPr lang="en-US" sz="750" dirty="0"/>
          </a:p>
        </p:txBody>
      </p:sp>
      <p:sp>
        <p:nvSpPr>
          <p:cNvPr id="79" name="Text 35"/>
          <p:cNvSpPr/>
          <p:nvPr/>
        </p:nvSpPr>
        <p:spPr>
          <a:xfrm>
            <a:off x="495300" y="6310313"/>
            <a:ext cx="104013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IMPACT:</a:t>
            </a:r>
            <a:endParaRPr lang="en-US" sz="975" dirty="0"/>
          </a:p>
        </p:txBody>
      </p:sp>
      <p:sp>
        <p:nvSpPr>
          <p:cNvPr id="80" name="Text 36"/>
          <p:cNvSpPr/>
          <p:nvPr/>
        </p:nvSpPr>
        <p:spPr>
          <a:xfrm>
            <a:off x="1123950" y="6324600"/>
            <a:ext cx="1860804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Trust built through intellectual honesty. Efficiency via conclusion-first structure. Co-creation increases client buy-in and implementation success.</a:t>
            </a:r>
            <a:endParaRPr lang="en-US" sz="825" dirty="0"/>
          </a:p>
        </p:txBody>
      </p:sp>
      <p:sp>
        <p:nvSpPr>
          <p:cNvPr id="81" name="Text 37"/>
          <p:cNvSpPr/>
          <p:nvPr/>
        </p:nvSpPr>
        <p:spPr>
          <a:xfrm>
            <a:off x="10391775" y="6331744"/>
            <a:ext cx="26289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5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→ Next: SCAMPER Summary</a:t>
            </a:r>
            <a:endParaRPr lang="en-US" sz="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450" y="666750"/>
            <a:ext cx="2571750" cy="257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162050"/>
            <a:ext cx="926455" cy="34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255" y="1162050"/>
            <a:ext cx="2548086" cy="34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341" y="1162050"/>
            <a:ext cx="4632871" cy="342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2212" y="1162050"/>
            <a:ext cx="3474988" cy="342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1504950"/>
            <a:ext cx="926455" cy="466725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150" y="1585913"/>
            <a:ext cx="304800" cy="304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1255" y="1504950"/>
            <a:ext cx="2548086" cy="46672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9341" y="1504950"/>
            <a:ext cx="4632871" cy="466725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2212" y="1504950"/>
            <a:ext cx="3474988" cy="466725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" y="1971675"/>
            <a:ext cx="926455" cy="466725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8150" y="2052637"/>
            <a:ext cx="304800" cy="3048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31255" y="1971675"/>
            <a:ext cx="2548086" cy="466725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79341" y="1971675"/>
            <a:ext cx="4632871" cy="466725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12212" y="1971675"/>
            <a:ext cx="3474988" cy="466725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4800" y="2438400"/>
            <a:ext cx="926455" cy="466725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8150" y="2519363"/>
            <a:ext cx="304800" cy="3048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1255" y="2438400"/>
            <a:ext cx="2548086" cy="466725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79341" y="2438400"/>
            <a:ext cx="4632871" cy="466725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12212" y="2438400"/>
            <a:ext cx="3474988" cy="466725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4800" y="2905125"/>
            <a:ext cx="926455" cy="466725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8150" y="2986088"/>
            <a:ext cx="304800" cy="30480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31255" y="2905125"/>
            <a:ext cx="2548086" cy="466725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779341" y="2905125"/>
            <a:ext cx="4632871" cy="466725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12212" y="2905125"/>
            <a:ext cx="3474988" cy="466725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04800" y="3371850"/>
            <a:ext cx="926455" cy="466725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38150" y="3452813"/>
            <a:ext cx="304800" cy="304800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31255" y="3371850"/>
            <a:ext cx="2548086" cy="466725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779341" y="3371850"/>
            <a:ext cx="4632871" cy="466725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412212" y="3371850"/>
            <a:ext cx="3474988" cy="466725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04800" y="3838575"/>
            <a:ext cx="926455" cy="466725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8150" y="3919537"/>
            <a:ext cx="304800" cy="304800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31255" y="3838575"/>
            <a:ext cx="2548086" cy="466725"/>
          </a:xfrm>
          <a:prstGeom prst="rect">
            <a:avLst/>
          </a:prstGeom>
        </p:spPr>
      </p:pic>
      <p:pic>
        <p:nvPicPr>
          <p:cNvPr id="3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779341" y="3838575"/>
            <a:ext cx="4632871" cy="466725"/>
          </a:xfrm>
          <a:prstGeom prst="rect">
            <a:avLst/>
          </a:prstGeom>
        </p:spPr>
      </p:pic>
      <p:pic>
        <p:nvPicPr>
          <p:cNvPr id="40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412212" y="3838575"/>
            <a:ext cx="3474988" cy="466725"/>
          </a:xfrm>
          <a:prstGeom prst="rect">
            <a:avLst/>
          </a:prstGeom>
        </p:spPr>
      </p:pic>
      <p:pic>
        <p:nvPicPr>
          <p:cNvPr id="41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04800" y="4305300"/>
            <a:ext cx="926455" cy="466725"/>
          </a:xfrm>
          <a:prstGeom prst="rect">
            <a:avLst/>
          </a:prstGeom>
        </p:spPr>
      </p:pic>
      <p:pic>
        <p:nvPicPr>
          <p:cNvPr id="42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38150" y="4386263"/>
            <a:ext cx="304800" cy="304800"/>
          </a:xfrm>
          <a:prstGeom prst="rect">
            <a:avLst/>
          </a:prstGeom>
        </p:spPr>
      </p:pic>
      <p:pic>
        <p:nvPicPr>
          <p:cNvPr id="43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31255" y="4305300"/>
            <a:ext cx="2548086" cy="466725"/>
          </a:xfrm>
          <a:prstGeom prst="rect">
            <a:avLst/>
          </a:prstGeom>
        </p:spPr>
      </p:pic>
      <p:pic>
        <p:nvPicPr>
          <p:cNvPr id="44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779341" y="4305300"/>
            <a:ext cx="4632871" cy="466725"/>
          </a:xfrm>
          <a:prstGeom prst="rect">
            <a:avLst/>
          </a:prstGeom>
        </p:spPr>
      </p:pic>
      <p:pic>
        <p:nvPicPr>
          <p:cNvPr id="45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412212" y="4305300"/>
            <a:ext cx="3474988" cy="466725"/>
          </a:xfrm>
          <a:prstGeom prst="rect">
            <a:avLst/>
          </a:prstGeom>
        </p:spPr>
      </p:pic>
      <p:pic>
        <p:nvPicPr>
          <p:cNvPr id="4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04800" y="6105525"/>
            <a:ext cx="11582400" cy="466725"/>
          </a:xfrm>
          <a:prstGeom prst="rect">
            <a:avLst/>
          </a:prstGeom>
        </p:spPr>
      </p:pic>
      <p:pic>
        <p:nvPicPr>
          <p:cNvPr id="4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95300" y="6272213"/>
            <a:ext cx="152400" cy="133350"/>
          </a:xfrm>
          <a:prstGeom prst="rect">
            <a:avLst/>
          </a:prstGeom>
        </p:spPr>
      </p:pic>
      <p:sp>
        <p:nvSpPr>
          <p:cNvPr id="48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49" name="Text 1"/>
          <p:cNvSpPr/>
          <p:nvPr/>
        </p:nvSpPr>
        <p:spPr>
          <a:xfrm>
            <a:off x="9344025" y="190500"/>
            <a:ext cx="398145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3 — THE TRANSFORMATION PEAK</a:t>
            </a:r>
            <a:endParaRPr lang="en-US" sz="825" dirty="0"/>
          </a:p>
        </p:txBody>
      </p:sp>
      <p:sp>
        <p:nvSpPr>
          <p:cNvPr id="50" name="Text 2"/>
          <p:cNvSpPr/>
          <p:nvPr/>
        </p:nvSpPr>
        <p:spPr>
          <a:xfrm>
            <a:off x="11582400" y="6567488"/>
            <a:ext cx="12153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 / 22</a:t>
            </a:r>
            <a:endParaRPr lang="en-US" sz="825" dirty="0"/>
          </a:p>
        </p:txBody>
      </p:sp>
      <p:sp>
        <p:nvSpPr>
          <p:cNvPr id="51" name="Text 3"/>
          <p:cNvSpPr/>
          <p:nvPr/>
        </p:nvSpPr>
        <p:spPr>
          <a:xfrm>
            <a:off x="304800" y="523875"/>
            <a:ext cx="603504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SCAMPER Impact Summary</a:t>
            </a:r>
            <a:endParaRPr lang="en-US" sz="1800" dirty="0"/>
          </a:p>
        </p:txBody>
      </p:sp>
      <p:sp>
        <p:nvSpPr>
          <p:cNvPr id="52" name="Text 4"/>
          <p:cNvSpPr/>
          <p:nvPr/>
        </p:nvSpPr>
        <p:spPr>
          <a:xfrm>
            <a:off x="228451" y="866775"/>
            <a:ext cx="31051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ملخص تأثير SCAMPER</a:t>
            </a:r>
            <a:endParaRPr lang="en-US" sz="1050" dirty="0"/>
          </a:p>
        </p:txBody>
      </p:sp>
      <p:sp>
        <p:nvSpPr>
          <p:cNvPr id="53" name="Text 5"/>
          <p:cNvSpPr/>
          <p:nvPr/>
        </p:nvSpPr>
        <p:spPr>
          <a:xfrm>
            <a:off x="9467850" y="723900"/>
            <a:ext cx="40767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spc="60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PEAK SLIDE — ALL 7 LETTERS COMPLETE</a:t>
            </a:r>
            <a:endParaRPr lang="en-US" sz="750" dirty="0"/>
          </a:p>
        </p:txBody>
      </p:sp>
      <p:sp>
        <p:nvSpPr>
          <p:cNvPr id="54" name="Text 6"/>
          <p:cNvSpPr/>
          <p:nvPr/>
        </p:nvSpPr>
        <p:spPr>
          <a:xfrm>
            <a:off x="438150" y="1162050"/>
            <a:ext cx="65975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Letter</a:t>
            </a:r>
            <a:endParaRPr lang="en-US" sz="900" dirty="0"/>
          </a:p>
        </p:txBody>
      </p:sp>
      <p:sp>
        <p:nvSpPr>
          <p:cNvPr id="55" name="Text 7"/>
          <p:cNvSpPr/>
          <p:nvPr/>
        </p:nvSpPr>
        <p:spPr>
          <a:xfrm>
            <a:off x="1364605" y="1162050"/>
            <a:ext cx="228138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Key Intervention</a:t>
            </a:r>
            <a:endParaRPr lang="en-US" sz="900" dirty="0"/>
          </a:p>
        </p:txBody>
      </p:sp>
      <p:sp>
        <p:nvSpPr>
          <p:cNvPr id="56" name="Text 8"/>
          <p:cNvSpPr/>
          <p:nvPr/>
        </p:nvSpPr>
        <p:spPr>
          <a:xfrm>
            <a:off x="3912691" y="1162050"/>
            <a:ext cx="436617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Changed</a:t>
            </a:r>
            <a:endParaRPr lang="en-US" sz="900" dirty="0"/>
          </a:p>
        </p:txBody>
      </p:sp>
      <p:sp>
        <p:nvSpPr>
          <p:cNvPr id="57" name="Text 9"/>
          <p:cNvSpPr/>
          <p:nvPr/>
        </p:nvSpPr>
        <p:spPr>
          <a:xfrm>
            <a:off x="8545562" y="1162050"/>
            <a:ext cx="320828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Quantified Impact</a:t>
            </a:r>
            <a:endParaRPr lang="en-US" sz="900" dirty="0"/>
          </a:p>
        </p:txBody>
      </p:sp>
      <p:sp>
        <p:nvSpPr>
          <p:cNvPr id="58" name="Text 10"/>
          <p:cNvSpPr/>
          <p:nvPr/>
        </p:nvSpPr>
        <p:spPr>
          <a:xfrm>
            <a:off x="533400" y="1585913"/>
            <a:ext cx="304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</a:t>
            </a:r>
            <a:endParaRPr lang="en-US" sz="1350" dirty="0"/>
          </a:p>
        </p:txBody>
      </p:sp>
      <p:sp>
        <p:nvSpPr>
          <p:cNvPr id="59" name="Text 11"/>
          <p:cNvSpPr/>
          <p:nvPr/>
        </p:nvSpPr>
        <p:spPr>
          <a:xfrm>
            <a:off x="1364605" y="1504950"/>
            <a:ext cx="416509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Digital-first + Structured Frameworks</a:t>
            </a:r>
            <a:endParaRPr lang="en-US" sz="825" dirty="0"/>
          </a:p>
        </p:txBody>
      </p:sp>
      <p:sp>
        <p:nvSpPr>
          <p:cNvPr id="60" name="Text 12"/>
          <p:cNvSpPr/>
          <p:nvPr/>
        </p:nvSpPr>
        <p:spPr>
          <a:xfrm>
            <a:off x="3912691" y="1504950"/>
            <a:ext cx="4366171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Replaced ad-hoc research with 10 POVs + 10 Scientific Approaches. Digital intake replaces physical meetings.</a:t>
            </a:r>
            <a:endParaRPr lang="en-US" sz="825" dirty="0"/>
          </a:p>
        </p:txBody>
      </p:sp>
      <p:sp>
        <p:nvSpPr>
          <p:cNvPr id="61" name="Text 13"/>
          <p:cNvSpPr/>
          <p:nvPr/>
        </p:nvSpPr>
        <p:spPr>
          <a:xfrm>
            <a:off x="8545562" y="1504950"/>
            <a:ext cx="320828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-40% overhead cost. +Geographic reach. Quality driven by system, not individual.</a:t>
            </a:r>
            <a:endParaRPr lang="en-US" sz="825" dirty="0"/>
          </a:p>
        </p:txBody>
      </p:sp>
      <p:sp>
        <p:nvSpPr>
          <p:cNvPr id="62" name="Text 14"/>
          <p:cNvSpPr/>
          <p:nvPr/>
        </p:nvSpPr>
        <p:spPr>
          <a:xfrm>
            <a:off x="528638" y="2052637"/>
            <a:ext cx="304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</a:t>
            </a:r>
            <a:endParaRPr lang="en-US" sz="1350" dirty="0"/>
          </a:p>
        </p:txBody>
      </p:sp>
      <p:sp>
        <p:nvSpPr>
          <p:cNvPr id="63" name="Text 15"/>
          <p:cNvSpPr/>
          <p:nvPr/>
        </p:nvSpPr>
        <p:spPr>
          <a:xfrm>
            <a:off x="1364605" y="1971675"/>
            <a:ext cx="228138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IRR Single Deliverable + Monthly Subscription</a:t>
            </a:r>
            <a:endParaRPr lang="en-US" sz="825" dirty="0"/>
          </a:p>
        </p:txBody>
      </p:sp>
      <p:sp>
        <p:nvSpPr>
          <p:cNvPr id="64" name="Text 16"/>
          <p:cNvSpPr/>
          <p:nvPr/>
        </p:nvSpPr>
        <p:spPr>
          <a:xfrm>
            <a:off x="3912691" y="1971675"/>
            <a:ext cx="4366171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 separate reports merged into 1 IRR. Post-delivery follow-up combined with market monitoring into Intelligence Subscription.</a:t>
            </a:r>
            <a:endParaRPr lang="en-US" sz="825" dirty="0"/>
          </a:p>
        </p:txBody>
      </p:sp>
      <p:sp>
        <p:nvSpPr>
          <p:cNvPr id="65" name="Text 17"/>
          <p:cNvSpPr/>
          <p:nvPr/>
        </p:nvSpPr>
        <p:spPr>
          <a:xfrm>
            <a:off x="8545562" y="1971675"/>
            <a:ext cx="320828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+60-80% deal value. New MRR stream. Analytical synergy reveals hidden insights.</a:t>
            </a:r>
            <a:endParaRPr lang="en-US" sz="825" dirty="0"/>
          </a:p>
        </p:txBody>
      </p:sp>
      <p:sp>
        <p:nvSpPr>
          <p:cNvPr id="66" name="Text 18"/>
          <p:cNvSpPr/>
          <p:nvPr/>
        </p:nvSpPr>
        <p:spPr>
          <a:xfrm>
            <a:off x="523875" y="2519363"/>
            <a:ext cx="304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</a:t>
            </a:r>
            <a:endParaRPr lang="en-US" sz="1350" dirty="0"/>
          </a:p>
        </p:txBody>
      </p:sp>
      <p:sp>
        <p:nvSpPr>
          <p:cNvPr id="67" name="Text 19"/>
          <p:cNvSpPr/>
          <p:nvPr/>
        </p:nvSpPr>
        <p:spPr>
          <a:xfrm>
            <a:off x="1364605" y="2438400"/>
            <a:ext cx="412757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Medical 2nd Opinion + Tiered Pricing</a:t>
            </a:r>
            <a:endParaRPr lang="en-US" sz="825" dirty="0"/>
          </a:p>
        </p:txBody>
      </p:sp>
      <p:sp>
        <p:nvSpPr>
          <p:cNvPr id="68" name="Text 20"/>
          <p:cNvSpPr/>
          <p:nvPr/>
        </p:nvSpPr>
        <p:spPr>
          <a:xfrm>
            <a:off x="3912691" y="2438400"/>
            <a:ext cx="4366171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Adapted healthcare's second opinion model. McKinsey's tiered engagement adapted for Egyptian market.</a:t>
            </a:r>
            <a:endParaRPr lang="en-US" sz="825" dirty="0"/>
          </a:p>
        </p:txBody>
      </p:sp>
      <p:sp>
        <p:nvSpPr>
          <p:cNvPr id="69" name="Text 21"/>
          <p:cNvSpPr/>
          <p:nvPr/>
        </p:nvSpPr>
        <p:spPr>
          <a:xfrm>
            <a:off x="8545562" y="2438400"/>
            <a:ext cx="320828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New market segment. Serves all budgets (5K–75K EGP). +25% upsell rate.</a:t>
            </a:r>
            <a:endParaRPr lang="en-US" sz="825" dirty="0"/>
          </a:p>
        </p:txBody>
      </p:sp>
      <p:sp>
        <p:nvSpPr>
          <p:cNvPr id="70" name="Text 22"/>
          <p:cNvSpPr/>
          <p:nvPr/>
        </p:nvSpPr>
        <p:spPr>
          <a:xfrm>
            <a:off x="509587" y="2986088"/>
            <a:ext cx="304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</a:t>
            </a:r>
            <a:endParaRPr lang="en-US" sz="1350" dirty="0"/>
          </a:p>
        </p:txBody>
      </p:sp>
      <p:sp>
        <p:nvSpPr>
          <p:cNvPr id="71" name="Text 23"/>
          <p:cNvSpPr/>
          <p:nvPr/>
        </p:nvSpPr>
        <p:spPr>
          <a:xfrm>
            <a:off x="1364605" y="2905125"/>
            <a:ext cx="4202622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32 POVs + MENA Scope + Pod Structure</a:t>
            </a:r>
            <a:endParaRPr lang="en-US" sz="825" dirty="0"/>
          </a:p>
        </p:txBody>
      </p:sp>
      <p:sp>
        <p:nvSpPr>
          <p:cNvPr id="72" name="Text 24"/>
          <p:cNvSpPr/>
          <p:nvPr/>
        </p:nvSpPr>
        <p:spPr>
          <a:xfrm>
            <a:off x="3912691" y="2905125"/>
            <a:ext cx="4366171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Magnified POV depth to 32. Expanded geographic scope to MENA. Minified team per project to 3-person pods.</a:t>
            </a:r>
            <a:endParaRPr lang="en-US" sz="825" dirty="0"/>
          </a:p>
        </p:txBody>
      </p:sp>
      <p:sp>
        <p:nvSpPr>
          <p:cNvPr id="73" name="Text 25"/>
          <p:cNvSpPr/>
          <p:nvPr/>
        </p:nvSpPr>
        <p:spPr>
          <a:xfrm>
            <a:off x="8545562" y="2905125"/>
            <a:ext cx="7274373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3x capacity. Unmatched depth. Gulf fees = 5-10x Egypt rates.</a:t>
            </a:r>
            <a:endParaRPr lang="en-US" sz="825" dirty="0"/>
          </a:p>
        </p:txBody>
      </p:sp>
      <p:sp>
        <p:nvSpPr>
          <p:cNvPr id="74" name="Text 26"/>
          <p:cNvSpPr/>
          <p:nvPr/>
        </p:nvSpPr>
        <p:spPr>
          <a:xfrm>
            <a:off x="533400" y="3452813"/>
            <a:ext cx="304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</a:t>
            </a:r>
            <a:endParaRPr lang="en-US" sz="1350" dirty="0"/>
          </a:p>
        </p:txBody>
      </p:sp>
      <p:sp>
        <p:nvSpPr>
          <p:cNvPr id="75" name="Text 27"/>
          <p:cNvSpPr/>
          <p:nvPr/>
        </p:nvSpPr>
        <p:spPr>
          <a:xfrm>
            <a:off x="1364605" y="3371850"/>
            <a:ext cx="371481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Online Course + Checklist Product</a:t>
            </a:r>
            <a:endParaRPr lang="en-US" sz="825" dirty="0"/>
          </a:p>
        </p:txBody>
      </p:sp>
      <p:sp>
        <p:nvSpPr>
          <p:cNvPr id="76" name="Text 28"/>
          <p:cNvSpPr/>
          <p:nvPr/>
        </p:nvSpPr>
        <p:spPr>
          <a:xfrm>
            <a:off x="3912691" y="3371850"/>
            <a:ext cx="4366171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Repurposed internal methodology as online training course. 248-item checklist sold as downloadable product.</a:t>
            </a:r>
            <a:endParaRPr lang="en-US" sz="825" dirty="0"/>
          </a:p>
        </p:txBody>
      </p:sp>
      <p:sp>
        <p:nvSpPr>
          <p:cNvPr id="77" name="Text 29"/>
          <p:cNvSpPr/>
          <p:nvPr/>
        </p:nvSpPr>
        <p:spPr>
          <a:xfrm>
            <a:off x="8545562" y="3371850"/>
            <a:ext cx="719698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Multiple revenue streams. Zero marginal cost per digital sale.</a:t>
            </a:r>
            <a:endParaRPr lang="en-US" sz="825" dirty="0"/>
          </a:p>
        </p:txBody>
      </p:sp>
      <p:sp>
        <p:nvSpPr>
          <p:cNvPr id="78" name="Text 30"/>
          <p:cNvSpPr/>
          <p:nvPr/>
        </p:nvSpPr>
        <p:spPr>
          <a:xfrm>
            <a:off x="538163" y="3919537"/>
            <a:ext cx="304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</a:t>
            </a:r>
            <a:endParaRPr lang="en-US" sz="1350" dirty="0"/>
          </a:p>
        </p:txBody>
      </p:sp>
      <p:sp>
        <p:nvSpPr>
          <p:cNvPr id="79" name="Text 31"/>
          <p:cNvSpPr/>
          <p:nvPr/>
        </p:nvSpPr>
        <p:spPr>
          <a:xfrm>
            <a:off x="1364605" y="3838575"/>
            <a:ext cx="461538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Free Consultations + Focused Verticals</a:t>
            </a:r>
            <a:endParaRPr lang="en-US" sz="825" dirty="0"/>
          </a:p>
        </p:txBody>
      </p:sp>
      <p:sp>
        <p:nvSpPr>
          <p:cNvPr id="80" name="Text 32"/>
          <p:cNvSpPr/>
          <p:nvPr/>
        </p:nvSpPr>
        <p:spPr>
          <a:xfrm>
            <a:off x="3912691" y="3838575"/>
            <a:ext cx="4366171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Eliminated free consultations (replaced with paid Quick Scan). Eliminated all-industry approach (focus on 3-5 verticals).</a:t>
            </a:r>
            <a:endParaRPr lang="en-US" sz="825" dirty="0"/>
          </a:p>
        </p:txBody>
      </p:sp>
      <p:sp>
        <p:nvSpPr>
          <p:cNvPr id="81" name="Text 33"/>
          <p:cNvSpPr/>
          <p:nvPr/>
        </p:nvSpPr>
        <p:spPr>
          <a:xfrm>
            <a:off x="8545562" y="3838575"/>
            <a:ext cx="7158292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Higher quality clients. Deeper expertise. Revenue from day 1.</a:t>
            </a:r>
            <a:endParaRPr lang="en-US" sz="825" dirty="0"/>
          </a:p>
        </p:txBody>
      </p:sp>
      <p:sp>
        <p:nvSpPr>
          <p:cNvPr id="82" name="Text 34"/>
          <p:cNvSpPr/>
          <p:nvPr/>
        </p:nvSpPr>
        <p:spPr>
          <a:xfrm>
            <a:off x="533400" y="4386263"/>
            <a:ext cx="304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</a:t>
            </a:r>
            <a:endParaRPr lang="en-US" sz="1350" dirty="0"/>
          </a:p>
        </p:txBody>
      </p:sp>
      <p:sp>
        <p:nvSpPr>
          <p:cNvPr id="83" name="Text 35"/>
          <p:cNvSpPr/>
          <p:nvPr/>
        </p:nvSpPr>
        <p:spPr>
          <a:xfrm>
            <a:off x="1364605" y="4305300"/>
            <a:ext cx="416509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Conclusion-First + Lead with Failures</a:t>
            </a:r>
            <a:endParaRPr lang="en-US" sz="825" dirty="0"/>
          </a:p>
        </p:txBody>
      </p:sp>
      <p:sp>
        <p:nvSpPr>
          <p:cNvPr id="84" name="Text 36"/>
          <p:cNvSpPr/>
          <p:nvPr/>
        </p:nvSpPr>
        <p:spPr>
          <a:xfrm>
            <a:off x="3912691" y="4305300"/>
            <a:ext cx="4366171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Reversed report structure (Pyramid Principle). Reversed failure communication (lead with what won't work). Co-creation workshops.</a:t>
            </a:r>
            <a:endParaRPr lang="en-US" sz="825" dirty="0"/>
          </a:p>
        </p:txBody>
      </p:sp>
      <p:sp>
        <p:nvSpPr>
          <p:cNvPr id="85" name="Text 37"/>
          <p:cNvSpPr/>
          <p:nvPr/>
        </p:nvSpPr>
        <p:spPr>
          <a:xfrm>
            <a:off x="8545562" y="4305300"/>
            <a:ext cx="7545227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Trust via intellectual honesty. Efficiency. Higher client buy-in.</a:t>
            </a:r>
            <a:endParaRPr lang="en-US" sz="825" dirty="0"/>
          </a:p>
        </p:txBody>
      </p:sp>
      <p:sp>
        <p:nvSpPr>
          <p:cNvPr id="86" name="Text 38"/>
          <p:cNvSpPr/>
          <p:nvPr/>
        </p:nvSpPr>
        <p:spPr>
          <a:xfrm>
            <a:off x="762000" y="6181725"/>
            <a:ext cx="1093470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SCAMPER is not a theoretical exercise — each letter produced a specific, measurable change to UPVIA's service model, pricing, operations, or market positioning. These are actionable modifications implementable immediately.</a:t>
            </a:r>
            <a:endParaRPr lang="en-US" sz="8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6250"/>
            <a:ext cx="12192000" cy="628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6410325"/>
            <a:ext cx="10744200" cy="2571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6477000"/>
            <a:ext cx="142875" cy="12382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10" name="Text 1"/>
          <p:cNvSpPr/>
          <p:nvPr/>
        </p:nvSpPr>
        <p:spPr>
          <a:xfrm>
            <a:off x="10687050" y="190500"/>
            <a:ext cx="196977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4 — THE MAP</a:t>
            </a:r>
            <a:endParaRPr lang="en-US" sz="825" dirty="0"/>
          </a:p>
        </p:txBody>
      </p:sp>
      <p:sp>
        <p:nvSpPr>
          <p:cNvPr id="11" name="Text 2"/>
          <p:cNvSpPr/>
          <p:nvPr/>
        </p:nvSpPr>
        <p:spPr>
          <a:xfrm>
            <a:off x="11582400" y="6567488"/>
            <a:ext cx="12153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16 / 22</a:t>
            </a:r>
            <a:endParaRPr lang="en-US" sz="825" dirty="0"/>
          </a:p>
        </p:txBody>
      </p:sp>
      <p:sp>
        <p:nvSpPr>
          <p:cNvPr id="12" name="Text 3"/>
          <p:cNvSpPr/>
          <p:nvPr/>
        </p:nvSpPr>
        <p:spPr>
          <a:xfrm>
            <a:off x="2963823" y="161925"/>
            <a:ext cx="473202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 Complete Mind Map</a:t>
            </a:r>
            <a:endParaRPr lang="en-US" sz="1350" dirty="0"/>
          </a:p>
        </p:txBody>
      </p:sp>
      <p:sp>
        <p:nvSpPr>
          <p:cNvPr id="13" name="Text 4"/>
          <p:cNvSpPr/>
          <p:nvPr/>
        </p:nvSpPr>
        <p:spPr>
          <a:xfrm>
            <a:off x="5362501" y="209550"/>
            <a:ext cx="37147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ctr"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الخريطة الذهنية الشاملة</a:t>
            </a:r>
            <a:endParaRPr lang="en-US" sz="975" dirty="0"/>
          </a:p>
        </p:txBody>
      </p:sp>
      <p:sp>
        <p:nvSpPr>
          <p:cNvPr id="14" name="Text 5"/>
          <p:cNvSpPr/>
          <p:nvPr/>
        </p:nvSpPr>
        <p:spPr>
          <a:xfrm>
            <a:off x="714375" y="6467475"/>
            <a:ext cx="128016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 branches · 40+ sub-nodes · Manually constructed — not AI-generated · Complete business architecture of UPVIA</a:t>
            </a:r>
            <a:endParaRPr lang="en-US" sz="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775" y="571500"/>
            <a:ext cx="2638425" cy="2190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14400"/>
            <a:ext cx="5753100" cy="279082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" y="1054894"/>
            <a:ext cx="133350" cy="1333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5900" y="1047750"/>
            <a:ext cx="647700" cy="14763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" y="1347788"/>
            <a:ext cx="47625" cy="4762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" y="1516261"/>
            <a:ext cx="47625" cy="47625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100" y="1684734"/>
            <a:ext cx="47625" cy="47625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" y="1853208"/>
            <a:ext cx="47625" cy="4762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100" y="2021681"/>
            <a:ext cx="47625" cy="47625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100" y="2190155"/>
            <a:ext cx="47625" cy="47625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9100" y="2358628"/>
            <a:ext cx="47625" cy="47625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9100" y="2527102"/>
            <a:ext cx="47625" cy="47625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34100" y="914400"/>
            <a:ext cx="5753100" cy="2790825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48400" y="1054894"/>
            <a:ext cx="133350" cy="13335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125200" y="1047750"/>
            <a:ext cx="647700" cy="147638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48400" y="1347788"/>
            <a:ext cx="47625" cy="47625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48400" y="1516261"/>
            <a:ext cx="47625" cy="47625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48400" y="1684734"/>
            <a:ext cx="47625" cy="47625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48400" y="1853208"/>
            <a:ext cx="47625" cy="47625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48400" y="2021681"/>
            <a:ext cx="47625" cy="47625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48400" y="2190155"/>
            <a:ext cx="47625" cy="47625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48400" y="2358628"/>
            <a:ext cx="47625" cy="47625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48400" y="2527102"/>
            <a:ext cx="47625" cy="47625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4800" y="3781425"/>
            <a:ext cx="5753100" cy="2790825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19100" y="3921919"/>
            <a:ext cx="133350" cy="133350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276850" y="3914775"/>
            <a:ext cx="666750" cy="147638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19100" y="4214813"/>
            <a:ext cx="47625" cy="47625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19100" y="4383286"/>
            <a:ext cx="47625" cy="47625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19100" y="4551759"/>
            <a:ext cx="47625" cy="47625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19100" y="4720233"/>
            <a:ext cx="47625" cy="47625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19100" y="4888706"/>
            <a:ext cx="47625" cy="47625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19100" y="5057180"/>
            <a:ext cx="47625" cy="47625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19100" y="5225653"/>
            <a:ext cx="47625" cy="47625"/>
          </a:xfrm>
          <a:prstGeom prst="rect">
            <a:avLst/>
          </a:prstGeom>
        </p:spPr>
      </p:pic>
      <p:pic>
        <p:nvPicPr>
          <p:cNvPr id="3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19100" y="5394127"/>
            <a:ext cx="47625" cy="47625"/>
          </a:xfrm>
          <a:prstGeom prst="rect">
            <a:avLst/>
          </a:prstGeom>
        </p:spPr>
      </p:pic>
      <p:pic>
        <p:nvPicPr>
          <p:cNvPr id="40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134100" y="3781425"/>
            <a:ext cx="5753100" cy="2790825"/>
          </a:xfrm>
          <a:prstGeom prst="rect">
            <a:avLst/>
          </a:prstGeom>
        </p:spPr>
      </p:pic>
      <p:pic>
        <p:nvPicPr>
          <p:cNvPr id="41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248400" y="3921919"/>
            <a:ext cx="114300" cy="133350"/>
          </a:xfrm>
          <a:prstGeom prst="rect">
            <a:avLst/>
          </a:prstGeom>
        </p:spPr>
      </p:pic>
      <p:pic>
        <p:nvPicPr>
          <p:cNvPr id="42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1106150" y="3914775"/>
            <a:ext cx="666750" cy="147638"/>
          </a:xfrm>
          <a:prstGeom prst="rect">
            <a:avLst/>
          </a:prstGeom>
        </p:spPr>
      </p:pic>
      <p:pic>
        <p:nvPicPr>
          <p:cNvPr id="43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248400" y="4214813"/>
            <a:ext cx="47625" cy="47625"/>
          </a:xfrm>
          <a:prstGeom prst="rect">
            <a:avLst/>
          </a:prstGeom>
        </p:spPr>
      </p:pic>
      <p:pic>
        <p:nvPicPr>
          <p:cNvPr id="44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248400" y="4383286"/>
            <a:ext cx="47625" cy="47625"/>
          </a:xfrm>
          <a:prstGeom prst="rect">
            <a:avLst/>
          </a:prstGeom>
        </p:spPr>
      </p:pic>
      <p:pic>
        <p:nvPicPr>
          <p:cNvPr id="45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248400" y="4551759"/>
            <a:ext cx="47625" cy="47625"/>
          </a:xfrm>
          <a:prstGeom prst="rect">
            <a:avLst/>
          </a:prstGeom>
        </p:spPr>
      </p:pic>
      <p:pic>
        <p:nvPicPr>
          <p:cNvPr id="4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248400" y="4720233"/>
            <a:ext cx="47625" cy="47625"/>
          </a:xfrm>
          <a:prstGeom prst="rect">
            <a:avLst/>
          </a:prstGeom>
        </p:spPr>
      </p:pic>
      <p:pic>
        <p:nvPicPr>
          <p:cNvPr id="4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248400" y="4888706"/>
            <a:ext cx="47625" cy="47625"/>
          </a:xfrm>
          <a:prstGeom prst="rect">
            <a:avLst/>
          </a:prstGeom>
        </p:spPr>
      </p:pic>
      <p:pic>
        <p:nvPicPr>
          <p:cNvPr id="4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248400" y="5057180"/>
            <a:ext cx="47625" cy="47625"/>
          </a:xfrm>
          <a:prstGeom prst="rect">
            <a:avLst/>
          </a:prstGeom>
        </p:spPr>
      </p:pic>
      <p:pic>
        <p:nvPicPr>
          <p:cNvPr id="4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248400" y="5225653"/>
            <a:ext cx="47625" cy="47625"/>
          </a:xfrm>
          <a:prstGeom prst="rect">
            <a:avLst/>
          </a:prstGeom>
        </p:spPr>
      </p:pic>
      <p:pic>
        <p:nvPicPr>
          <p:cNvPr id="5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248400" y="5394127"/>
            <a:ext cx="47625" cy="47625"/>
          </a:xfrm>
          <a:prstGeom prst="rect">
            <a:avLst/>
          </a:prstGeom>
        </p:spPr>
      </p:pic>
      <p:sp>
        <p:nvSpPr>
          <p:cNvPr id="51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52" name="Text 1"/>
          <p:cNvSpPr/>
          <p:nvPr/>
        </p:nvSpPr>
        <p:spPr>
          <a:xfrm>
            <a:off x="10687050" y="190500"/>
            <a:ext cx="196977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4 — THE MAP</a:t>
            </a:r>
            <a:endParaRPr lang="en-US" sz="825" dirty="0"/>
          </a:p>
        </p:txBody>
      </p:sp>
      <p:sp>
        <p:nvSpPr>
          <p:cNvPr id="53" name="Text 2"/>
          <p:cNvSpPr/>
          <p:nvPr/>
        </p:nvSpPr>
        <p:spPr>
          <a:xfrm>
            <a:off x="11591925" y="6567488"/>
            <a:ext cx="12153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17 / 22</a:t>
            </a:r>
            <a:endParaRPr lang="en-US" sz="825" dirty="0"/>
          </a:p>
        </p:txBody>
      </p:sp>
      <p:sp>
        <p:nvSpPr>
          <p:cNvPr id="54" name="Text 3"/>
          <p:cNvSpPr/>
          <p:nvPr/>
        </p:nvSpPr>
        <p:spPr>
          <a:xfrm>
            <a:off x="304800" y="552450"/>
            <a:ext cx="662178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75"/>
              </a:lnSpc>
              <a:buNone/>
            </a:pPr>
            <a:r>
              <a:rPr lang="en-US" sz="16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SWOT Analysis — 32 Points</a:t>
            </a:r>
            <a:endParaRPr lang="en-US" sz="1650" dirty="0"/>
          </a:p>
        </p:txBody>
      </p:sp>
      <p:sp>
        <p:nvSpPr>
          <p:cNvPr id="55" name="Text 4"/>
          <p:cNvSpPr/>
          <p:nvPr/>
        </p:nvSpPr>
        <p:spPr>
          <a:xfrm>
            <a:off x="415290" y="638175"/>
            <a:ext cx="282321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تحليل SWOT الشامل</a:t>
            </a:r>
            <a:endParaRPr lang="en-US" sz="975" dirty="0"/>
          </a:p>
        </p:txBody>
      </p:sp>
      <p:sp>
        <p:nvSpPr>
          <p:cNvPr id="56" name="Text 5"/>
          <p:cNvSpPr/>
          <p:nvPr/>
        </p:nvSpPr>
        <p:spPr>
          <a:xfrm>
            <a:off x="9363075" y="571500"/>
            <a:ext cx="5498229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 points per quadrant · Institutional-grade analysis</a:t>
            </a:r>
            <a:endParaRPr lang="en-US" sz="750" dirty="0"/>
          </a:p>
        </p:txBody>
      </p:sp>
      <p:sp>
        <p:nvSpPr>
          <p:cNvPr id="57" name="Text 6"/>
          <p:cNvSpPr/>
          <p:nvPr/>
        </p:nvSpPr>
        <p:spPr>
          <a:xfrm>
            <a:off x="628650" y="1028700"/>
            <a:ext cx="133731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STRENGTHS</a:t>
            </a:r>
            <a:endParaRPr lang="en-US" sz="975" dirty="0"/>
          </a:p>
        </p:txBody>
      </p:sp>
      <p:sp>
        <p:nvSpPr>
          <p:cNvPr id="58" name="Text 7"/>
          <p:cNvSpPr/>
          <p:nvPr/>
        </p:nvSpPr>
        <p:spPr>
          <a:xfrm>
            <a:off x="740718" y="1050131"/>
            <a:ext cx="11430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نقاط القوة</a:t>
            </a:r>
            <a:endParaRPr lang="en-US" sz="750" dirty="0"/>
          </a:p>
        </p:txBody>
      </p:sp>
      <p:sp>
        <p:nvSpPr>
          <p:cNvPr id="59" name="Text 8"/>
          <p:cNvSpPr/>
          <p:nvPr/>
        </p:nvSpPr>
        <p:spPr>
          <a:xfrm>
            <a:off x="5362575" y="1047750"/>
            <a:ext cx="816909" cy="1476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00695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INTERNAL +</a:t>
            </a:r>
            <a:endParaRPr lang="en-US" sz="675" dirty="0"/>
          </a:p>
        </p:txBody>
      </p:sp>
      <p:sp>
        <p:nvSpPr>
          <p:cNvPr id="60" name="Text 9"/>
          <p:cNvSpPr/>
          <p:nvPr/>
        </p:nvSpPr>
        <p:spPr>
          <a:xfrm>
            <a:off x="514350" y="1319213"/>
            <a:ext cx="867537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S1: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Only firm in Egypt offering 10 POVs + 10 Scientific Approaches simultaneously</a:t>
            </a:r>
            <a:endParaRPr lang="en-US" sz="675" dirty="0"/>
          </a:p>
        </p:txBody>
      </p:sp>
      <p:sp>
        <p:nvSpPr>
          <p:cNvPr id="61" name="Text 10"/>
          <p:cNvSpPr/>
          <p:nvPr/>
        </p:nvSpPr>
        <p:spPr>
          <a:xfrm>
            <a:off x="514350" y="1487686"/>
            <a:ext cx="658368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S2: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48-hour Quick Scan — fastest idea validation in the market</a:t>
            </a:r>
            <a:endParaRPr lang="en-US" sz="675" dirty="0"/>
          </a:p>
        </p:txBody>
      </p:sp>
      <p:sp>
        <p:nvSpPr>
          <p:cNvPr id="62" name="Text 11"/>
          <p:cNvSpPr/>
          <p:nvPr/>
        </p:nvSpPr>
        <p:spPr>
          <a:xfrm>
            <a:off x="514350" y="1656159"/>
            <a:ext cx="737235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S3: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Full-spectrum service: from idea to prototype to legal registration</a:t>
            </a:r>
            <a:endParaRPr lang="en-US" sz="675" dirty="0"/>
          </a:p>
        </p:txBody>
      </p:sp>
      <p:sp>
        <p:nvSpPr>
          <p:cNvPr id="63" name="Text 12"/>
          <p:cNvSpPr/>
          <p:nvPr/>
        </p:nvSpPr>
        <p:spPr>
          <a:xfrm>
            <a:off x="514350" y="1824633"/>
            <a:ext cx="726948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S4: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Transparent, published pricing — builds trust before first contact</a:t>
            </a:r>
            <a:endParaRPr lang="en-US" sz="675" dirty="0"/>
          </a:p>
        </p:txBody>
      </p:sp>
      <p:sp>
        <p:nvSpPr>
          <p:cNvPr id="64" name="Text 13"/>
          <p:cNvSpPr/>
          <p:nvPr/>
        </p:nvSpPr>
        <p:spPr>
          <a:xfrm>
            <a:off x="514350" y="1993106"/>
            <a:ext cx="644652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S5: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Bilingual delivery (Arabic + English) — serves MENA market</a:t>
            </a:r>
            <a:endParaRPr lang="en-US" sz="675" dirty="0"/>
          </a:p>
        </p:txBody>
      </p:sp>
      <p:sp>
        <p:nvSpPr>
          <p:cNvPr id="65" name="Text 14"/>
          <p:cNvSpPr/>
          <p:nvPr/>
        </p:nvSpPr>
        <p:spPr>
          <a:xfrm>
            <a:off x="514350" y="2161580"/>
            <a:ext cx="757809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S6: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Intellectual honesty: will deliver NO-GO verdict — rare in consulting</a:t>
            </a:r>
            <a:endParaRPr lang="en-US" sz="675" dirty="0"/>
          </a:p>
        </p:txBody>
      </p:sp>
      <p:sp>
        <p:nvSpPr>
          <p:cNvPr id="66" name="Text 15"/>
          <p:cNvSpPr/>
          <p:nvPr/>
        </p:nvSpPr>
        <p:spPr>
          <a:xfrm>
            <a:off x="514350" y="2330053"/>
            <a:ext cx="644652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S7: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Tech-native team — can build MVPs, not just advise on them</a:t>
            </a:r>
            <a:endParaRPr lang="en-US" sz="675" dirty="0"/>
          </a:p>
        </p:txBody>
      </p:sp>
      <p:sp>
        <p:nvSpPr>
          <p:cNvPr id="67" name="Text 16"/>
          <p:cNvSpPr/>
          <p:nvPr/>
        </p:nvSpPr>
        <p:spPr>
          <a:xfrm>
            <a:off x="514350" y="2498527"/>
            <a:ext cx="860679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S8: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Standardized 248-item checklist ensures consistent quality across all clients</a:t>
            </a:r>
            <a:endParaRPr lang="en-US" sz="675" dirty="0"/>
          </a:p>
        </p:txBody>
      </p:sp>
      <p:sp>
        <p:nvSpPr>
          <p:cNvPr id="68" name="Text 17"/>
          <p:cNvSpPr/>
          <p:nvPr/>
        </p:nvSpPr>
        <p:spPr>
          <a:xfrm>
            <a:off x="6457950" y="1028700"/>
            <a:ext cx="148590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WEAKNESSES</a:t>
            </a:r>
            <a:endParaRPr lang="en-US" sz="975" dirty="0"/>
          </a:p>
        </p:txBody>
      </p:sp>
      <p:sp>
        <p:nvSpPr>
          <p:cNvPr id="69" name="Text 18"/>
          <p:cNvSpPr/>
          <p:nvPr/>
        </p:nvSpPr>
        <p:spPr>
          <a:xfrm>
            <a:off x="6770043" y="1050131"/>
            <a:ext cx="11430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نقاط الضعف</a:t>
            </a:r>
            <a:endParaRPr lang="en-US" sz="750" dirty="0"/>
          </a:p>
        </p:txBody>
      </p:sp>
      <p:sp>
        <p:nvSpPr>
          <p:cNvPr id="70" name="Text 19"/>
          <p:cNvSpPr/>
          <p:nvPr/>
        </p:nvSpPr>
        <p:spPr>
          <a:xfrm>
            <a:off x="11191875" y="1047750"/>
            <a:ext cx="816909" cy="1476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E651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INTERNAL −</a:t>
            </a:r>
            <a:endParaRPr lang="en-US" sz="675" dirty="0"/>
          </a:p>
        </p:txBody>
      </p:sp>
      <p:sp>
        <p:nvSpPr>
          <p:cNvPr id="71" name="Text 20"/>
          <p:cNvSpPr/>
          <p:nvPr/>
        </p:nvSpPr>
        <p:spPr>
          <a:xfrm>
            <a:off x="6343650" y="1319213"/>
            <a:ext cx="798957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W1: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Zero brand recognition — new entrant with no track record or case studies</a:t>
            </a:r>
            <a:endParaRPr lang="en-US" sz="675" dirty="0"/>
          </a:p>
        </p:txBody>
      </p:sp>
      <p:sp>
        <p:nvSpPr>
          <p:cNvPr id="72" name="Text 21"/>
          <p:cNvSpPr/>
          <p:nvPr/>
        </p:nvSpPr>
        <p:spPr>
          <a:xfrm>
            <a:off x="6343650" y="1487686"/>
            <a:ext cx="716661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W2: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Limited initial capital — constrained marketing and hiring budget</a:t>
            </a:r>
            <a:endParaRPr lang="en-US" sz="675" dirty="0"/>
          </a:p>
        </p:txBody>
      </p:sp>
      <p:sp>
        <p:nvSpPr>
          <p:cNvPr id="73" name="Text 22"/>
          <p:cNvSpPr/>
          <p:nvPr/>
        </p:nvSpPr>
        <p:spPr>
          <a:xfrm>
            <a:off x="6343650" y="1656159"/>
            <a:ext cx="709803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W3: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Small team (10 people) — capacity ceiling without pod structure</a:t>
            </a:r>
            <a:endParaRPr lang="en-US" sz="675" dirty="0"/>
          </a:p>
        </p:txBody>
      </p:sp>
      <p:sp>
        <p:nvSpPr>
          <p:cNvPr id="74" name="Text 23"/>
          <p:cNvSpPr/>
          <p:nvPr/>
        </p:nvSpPr>
        <p:spPr>
          <a:xfrm>
            <a:off x="6343650" y="1824633"/>
            <a:ext cx="795528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W4: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No existing client portfolio — first 3 months are proof-of-concept phase</a:t>
            </a:r>
            <a:endParaRPr lang="en-US" sz="675" dirty="0"/>
          </a:p>
        </p:txBody>
      </p:sp>
      <p:sp>
        <p:nvSpPr>
          <p:cNvPr id="75" name="Text 24"/>
          <p:cNvSpPr/>
          <p:nvPr/>
        </p:nvSpPr>
        <p:spPr>
          <a:xfrm>
            <a:off x="6343650" y="1993106"/>
            <a:ext cx="552069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W5: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Methodology not yet patented or legally protected</a:t>
            </a:r>
            <a:endParaRPr lang="en-US" sz="675" dirty="0"/>
          </a:p>
        </p:txBody>
      </p:sp>
      <p:sp>
        <p:nvSpPr>
          <p:cNvPr id="76" name="Text 25"/>
          <p:cNvSpPr/>
          <p:nvPr/>
        </p:nvSpPr>
        <p:spPr>
          <a:xfrm>
            <a:off x="6343650" y="2161580"/>
            <a:ext cx="696087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W6: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Pricing may be perceived as high for university student segment</a:t>
            </a:r>
            <a:endParaRPr lang="en-US" sz="675" dirty="0"/>
          </a:p>
        </p:txBody>
      </p:sp>
      <p:sp>
        <p:nvSpPr>
          <p:cNvPr id="77" name="Text 26"/>
          <p:cNvSpPr/>
          <p:nvPr/>
        </p:nvSpPr>
        <p:spPr>
          <a:xfrm>
            <a:off x="6343650" y="2330053"/>
            <a:ext cx="665226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W7: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Dependency on founding team — key-person risk in early stage</a:t>
            </a:r>
            <a:endParaRPr lang="en-US" sz="675" dirty="0"/>
          </a:p>
        </p:txBody>
      </p:sp>
      <p:sp>
        <p:nvSpPr>
          <p:cNvPr id="78" name="Text 27"/>
          <p:cNvSpPr/>
          <p:nvPr/>
        </p:nvSpPr>
        <p:spPr>
          <a:xfrm>
            <a:off x="6343650" y="2498527"/>
            <a:ext cx="726948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W8: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Digital platform not yet built — currently manual delivery process</a:t>
            </a:r>
            <a:endParaRPr lang="en-US" sz="675" dirty="0"/>
          </a:p>
        </p:txBody>
      </p:sp>
      <p:sp>
        <p:nvSpPr>
          <p:cNvPr id="79" name="Text 28"/>
          <p:cNvSpPr/>
          <p:nvPr/>
        </p:nvSpPr>
        <p:spPr>
          <a:xfrm>
            <a:off x="628650" y="3895725"/>
            <a:ext cx="193167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OPPORTUNITIES</a:t>
            </a:r>
            <a:endParaRPr lang="en-US" sz="975" dirty="0"/>
          </a:p>
        </p:txBody>
      </p:sp>
      <p:sp>
        <p:nvSpPr>
          <p:cNvPr id="80" name="Text 29"/>
          <p:cNvSpPr/>
          <p:nvPr/>
        </p:nvSpPr>
        <p:spPr>
          <a:xfrm>
            <a:off x="1400175" y="3917156"/>
            <a:ext cx="5715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الفرص</a:t>
            </a:r>
            <a:endParaRPr lang="en-US" sz="750" dirty="0"/>
          </a:p>
        </p:txBody>
      </p:sp>
      <p:sp>
        <p:nvSpPr>
          <p:cNvPr id="81" name="Text 30"/>
          <p:cNvSpPr/>
          <p:nvPr/>
        </p:nvSpPr>
        <p:spPr>
          <a:xfrm>
            <a:off x="5343525" y="3914775"/>
            <a:ext cx="822960" cy="1476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EXTERNAL +</a:t>
            </a:r>
            <a:endParaRPr lang="en-US" sz="675" dirty="0"/>
          </a:p>
        </p:txBody>
      </p:sp>
      <p:sp>
        <p:nvSpPr>
          <p:cNvPr id="82" name="Text 31"/>
          <p:cNvSpPr/>
          <p:nvPr/>
        </p:nvSpPr>
        <p:spPr>
          <a:xfrm>
            <a:off x="514350" y="4186238"/>
            <a:ext cx="829818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O1: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Egypt's startup ecosystem growing 40% YoY — 2,000+ new startups annually</a:t>
            </a:r>
            <a:endParaRPr lang="en-US" sz="675" dirty="0"/>
          </a:p>
        </p:txBody>
      </p:sp>
      <p:sp>
        <p:nvSpPr>
          <p:cNvPr id="83" name="Text 32"/>
          <p:cNvSpPr/>
          <p:nvPr/>
        </p:nvSpPr>
        <p:spPr>
          <a:xfrm>
            <a:off x="514350" y="4354711"/>
            <a:ext cx="819531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O2: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Gulf market (UAE, KSA) pays 5-10x Egyptian rates for same service quality</a:t>
            </a:r>
            <a:endParaRPr lang="en-US" sz="675" dirty="0"/>
          </a:p>
        </p:txBody>
      </p:sp>
      <p:sp>
        <p:nvSpPr>
          <p:cNvPr id="84" name="Text 33"/>
          <p:cNvSpPr/>
          <p:nvPr/>
        </p:nvSpPr>
        <p:spPr>
          <a:xfrm>
            <a:off x="514350" y="4523184"/>
            <a:ext cx="798957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O3: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No direct competitor offers full-spectrum idea-to-launch service in Egypt</a:t>
            </a:r>
            <a:endParaRPr lang="en-US" sz="675" dirty="0"/>
          </a:p>
        </p:txBody>
      </p:sp>
      <p:sp>
        <p:nvSpPr>
          <p:cNvPr id="85" name="Text 34"/>
          <p:cNvSpPr/>
          <p:nvPr/>
        </p:nvSpPr>
        <p:spPr>
          <a:xfrm>
            <a:off x="514350" y="4691658"/>
            <a:ext cx="798957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O4: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University entrepreneurship programs seeking external validation partners</a:t>
            </a:r>
            <a:endParaRPr lang="en-US" sz="675" dirty="0"/>
          </a:p>
        </p:txBody>
      </p:sp>
      <p:sp>
        <p:nvSpPr>
          <p:cNvPr id="86" name="Text 35"/>
          <p:cNvSpPr/>
          <p:nvPr/>
        </p:nvSpPr>
        <p:spPr>
          <a:xfrm>
            <a:off x="514350" y="4860131"/>
            <a:ext cx="696087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O5: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AI tools reduce research cost — UPVIA can deliver more for less</a:t>
            </a:r>
            <a:endParaRPr lang="en-US" sz="675" dirty="0"/>
          </a:p>
        </p:txBody>
      </p:sp>
      <p:sp>
        <p:nvSpPr>
          <p:cNvPr id="87" name="Text 36"/>
          <p:cNvSpPr/>
          <p:nvPr/>
        </p:nvSpPr>
        <p:spPr>
          <a:xfrm>
            <a:off x="514350" y="5028605"/>
            <a:ext cx="846963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O6: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Government Vision 2030 (Egypt) prioritizes entrepreneurship and SME support</a:t>
            </a:r>
            <a:endParaRPr lang="en-US" sz="675" dirty="0"/>
          </a:p>
        </p:txBody>
      </p:sp>
      <p:sp>
        <p:nvSpPr>
          <p:cNvPr id="88" name="Text 37"/>
          <p:cNvSpPr/>
          <p:nvPr/>
        </p:nvSpPr>
        <p:spPr>
          <a:xfrm>
            <a:off x="514350" y="5197078"/>
            <a:ext cx="901827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O7: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Online course market growing — methodology can be productized at zero marginal cost</a:t>
            </a:r>
            <a:endParaRPr lang="en-US" sz="675" dirty="0"/>
          </a:p>
        </p:txBody>
      </p:sp>
      <p:sp>
        <p:nvSpPr>
          <p:cNvPr id="89" name="Text 38"/>
          <p:cNvSpPr/>
          <p:nvPr/>
        </p:nvSpPr>
        <p:spPr>
          <a:xfrm>
            <a:off x="514350" y="5365552"/>
            <a:ext cx="881253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O8: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Diaspora entrepreneurs (Egyptians abroad) need Egypt-specific market intelligence</a:t>
            </a:r>
            <a:endParaRPr lang="en-US" sz="675" dirty="0"/>
          </a:p>
        </p:txBody>
      </p:sp>
      <p:sp>
        <p:nvSpPr>
          <p:cNvPr id="90" name="Text 39"/>
          <p:cNvSpPr/>
          <p:nvPr/>
        </p:nvSpPr>
        <p:spPr>
          <a:xfrm>
            <a:off x="6438900" y="3895725"/>
            <a:ext cx="104013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THREATS</a:t>
            </a:r>
            <a:endParaRPr lang="en-US" sz="975" dirty="0"/>
          </a:p>
        </p:txBody>
      </p:sp>
      <p:sp>
        <p:nvSpPr>
          <p:cNvPr id="91" name="Text 40"/>
          <p:cNvSpPr/>
          <p:nvPr/>
        </p:nvSpPr>
        <p:spPr>
          <a:xfrm>
            <a:off x="6429375" y="3917156"/>
            <a:ext cx="10287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التهديدات</a:t>
            </a:r>
            <a:endParaRPr lang="en-US" sz="750" dirty="0"/>
          </a:p>
        </p:txBody>
      </p:sp>
      <p:sp>
        <p:nvSpPr>
          <p:cNvPr id="92" name="Text 41"/>
          <p:cNvSpPr/>
          <p:nvPr/>
        </p:nvSpPr>
        <p:spPr>
          <a:xfrm>
            <a:off x="11172825" y="3914775"/>
            <a:ext cx="822960" cy="1476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EXTERNAL −</a:t>
            </a:r>
            <a:endParaRPr lang="en-US" sz="675" dirty="0"/>
          </a:p>
        </p:txBody>
      </p:sp>
      <p:sp>
        <p:nvSpPr>
          <p:cNvPr id="93" name="Text 42"/>
          <p:cNvSpPr/>
          <p:nvPr/>
        </p:nvSpPr>
        <p:spPr>
          <a:xfrm>
            <a:off x="6343650" y="4186238"/>
            <a:ext cx="912114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T1: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ChatGPT / AI tools increasingly used for free idea validation — commoditization risk</a:t>
            </a:r>
            <a:endParaRPr lang="en-US" sz="675" dirty="0"/>
          </a:p>
        </p:txBody>
      </p:sp>
      <p:sp>
        <p:nvSpPr>
          <p:cNvPr id="94" name="Text 43"/>
          <p:cNvSpPr/>
          <p:nvPr/>
        </p:nvSpPr>
        <p:spPr>
          <a:xfrm>
            <a:off x="6343650" y="4354711"/>
            <a:ext cx="860679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T2: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Large consulting firms (McKinsey, BCG) could enter the startup validation space</a:t>
            </a:r>
            <a:endParaRPr lang="en-US" sz="675" dirty="0"/>
          </a:p>
        </p:txBody>
      </p:sp>
      <p:sp>
        <p:nvSpPr>
          <p:cNvPr id="95" name="Text 44"/>
          <p:cNvSpPr/>
          <p:nvPr/>
        </p:nvSpPr>
        <p:spPr>
          <a:xfrm>
            <a:off x="6343650" y="4523184"/>
            <a:ext cx="788670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T3: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Egyptian economic instability — EGP devaluation reduces purchasing power</a:t>
            </a:r>
            <a:endParaRPr lang="en-US" sz="675" dirty="0"/>
          </a:p>
        </p:txBody>
      </p:sp>
      <p:sp>
        <p:nvSpPr>
          <p:cNvPr id="96" name="Text 45"/>
          <p:cNvSpPr/>
          <p:nvPr/>
        </p:nvSpPr>
        <p:spPr>
          <a:xfrm>
            <a:off x="6343650" y="4691658"/>
            <a:ext cx="757809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T4: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Methodology can be copied once published — no IP protection currently</a:t>
            </a:r>
            <a:endParaRPr lang="en-US" sz="675" dirty="0"/>
          </a:p>
        </p:txBody>
      </p:sp>
      <p:sp>
        <p:nvSpPr>
          <p:cNvPr id="97" name="Text 46"/>
          <p:cNvSpPr/>
          <p:nvPr/>
        </p:nvSpPr>
        <p:spPr>
          <a:xfrm>
            <a:off x="6343650" y="4860131"/>
            <a:ext cx="881253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T5: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Freelance consultants on Upwork/Fiverr offer cheaper (lower quality) alternatives</a:t>
            </a:r>
            <a:endParaRPr lang="en-US" sz="675" dirty="0"/>
          </a:p>
        </p:txBody>
      </p:sp>
      <p:sp>
        <p:nvSpPr>
          <p:cNvPr id="98" name="Text 47"/>
          <p:cNvSpPr/>
          <p:nvPr/>
        </p:nvSpPr>
        <p:spPr>
          <a:xfrm>
            <a:off x="6343650" y="5028605"/>
            <a:ext cx="870966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T6: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Client trust barrier — new firm with no track record faces credibility challenge</a:t>
            </a:r>
            <a:endParaRPr lang="en-US" sz="675" dirty="0"/>
          </a:p>
        </p:txBody>
      </p:sp>
      <p:sp>
        <p:nvSpPr>
          <p:cNvPr id="99" name="Text 48"/>
          <p:cNvSpPr/>
          <p:nvPr/>
        </p:nvSpPr>
        <p:spPr>
          <a:xfrm>
            <a:off x="6343650" y="5197078"/>
            <a:ext cx="860679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T7: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Talent retention — skilled analysts may leave for higher-paying corporate roles</a:t>
            </a:r>
            <a:endParaRPr lang="en-US" sz="675" dirty="0"/>
          </a:p>
        </p:txBody>
      </p:sp>
      <p:sp>
        <p:nvSpPr>
          <p:cNvPr id="100" name="Text 49"/>
          <p:cNvSpPr/>
          <p:nvPr/>
        </p:nvSpPr>
        <p:spPr>
          <a:xfrm>
            <a:off x="6343650" y="5365552"/>
            <a:ext cx="829818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T8:</a:t>
            </a:r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Regulatory changes in Egypt's startup ecosystem could affect client pipeline</a:t>
            </a:r>
            <a:endParaRPr lang="en-US" sz="6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350" y="571500"/>
            <a:ext cx="1847850" cy="2190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33450"/>
            <a:ext cx="1853208" cy="4000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8008" y="933450"/>
            <a:ext cx="926455" cy="400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463" y="933450"/>
            <a:ext cx="926455" cy="4000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0918" y="933450"/>
            <a:ext cx="926455" cy="400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373" y="933450"/>
            <a:ext cx="926455" cy="4000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3828" y="933450"/>
            <a:ext cx="926455" cy="4000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0283" y="933450"/>
            <a:ext cx="926455" cy="40005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6738" y="933450"/>
            <a:ext cx="926455" cy="40005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43193" y="933450"/>
            <a:ext cx="926455" cy="40005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69648" y="933450"/>
            <a:ext cx="926455" cy="40005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96104" y="933450"/>
            <a:ext cx="1391096" cy="40005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800" y="1333500"/>
            <a:ext cx="11582400" cy="238125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800" y="1333500"/>
            <a:ext cx="1853208" cy="238125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000" y="1385888"/>
            <a:ext cx="333375" cy="13335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58008" y="1333500"/>
            <a:ext cx="926455" cy="238125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64011" y="1390650"/>
            <a:ext cx="114300" cy="1143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84463" y="1333500"/>
            <a:ext cx="926455" cy="238125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90466" y="1390650"/>
            <a:ext cx="114300" cy="1143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10918" y="1333500"/>
            <a:ext cx="926455" cy="238125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16921" y="1390650"/>
            <a:ext cx="114300" cy="1143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937373" y="1333500"/>
            <a:ext cx="926455" cy="238125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43376" y="1390650"/>
            <a:ext cx="114300" cy="11430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863828" y="1333500"/>
            <a:ext cx="926455" cy="238125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69831" y="1390650"/>
            <a:ext cx="114300" cy="114300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90283" y="1333500"/>
            <a:ext cx="926455" cy="238125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96286" y="1390650"/>
            <a:ext cx="114300" cy="114300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16738" y="1333500"/>
            <a:ext cx="926455" cy="238125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122741" y="1390650"/>
            <a:ext cx="114300" cy="114300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643193" y="1333500"/>
            <a:ext cx="926455" cy="238125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49196" y="1390650"/>
            <a:ext cx="114300" cy="114300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569648" y="1333500"/>
            <a:ext cx="926455" cy="238125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975652" y="1390650"/>
            <a:ext cx="114300" cy="114300"/>
          </a:xfrm>
          <a:prstGeom prst="rect">
            <a:avLst/>
          </a:prstGeom>
        </p:spPr>
      </p:pic>
      <p:pic>
        <p:nvPicPr>
          <p:cNvPr id="3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496104" y="1333500"/>
            <a:ext cx="1391096" cy="238125"/>
          </a:xfrm>
          <a:prstGeom prst="rect">
            <a:avLst/>
          </a:prstGeom>
        </p:spPr>
      </p:pic>
      <p:pic>
        <p:nvPicPr>
          <p:cNvPr id="40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04800" y="1571625"/>
            <a:ext cx="1853208" cy="238125"/>
          </a:xfrm>
          <a:prstGeom prst="rect">
            <a:avLst/>
          </a:prstGeom>
        </p:spPr>
      </p:pic>
      <p:pic>
        <p:nvPicPr>
          <p:cNvPr id="41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158008" y="1571625"/>
            <a:ext cx="926455" cy="238125"/>
          </a:xfrm>
          <a:prstGeom prst="rect">
            <a:avLst/>
          </a:prstGeom>
        </p:spPr>
      </p:pic>
      <p:pic>
        <p:nvPicPr>
          <p:cNvPr id="42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564011" y="1628775"/>
            <a:ext cx="114300" cy="114300"/>
          </a:xfrm>
          <a:prstGeom prst="rect">
            <a:avLst/>
          </a:prstGeom>
        </p:spPr>
      </p:pic>
      <p:pic>
        <p:nvPicPr>
          <p:cNvPr id="43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084463" y="1571625"/>
            <a:ext cx="926455" cy="238125"/>
          </a:xfrm>
          <a:prstGeom prst="rect">
            <a:avLst/>
          </a:prstGeom>
        </p:spPr>
      </p:pic>
      <p:pic>
        <p:nvPicPr>
          <p:cNvPr id="44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490466" y="1628775"/>
            <a:ext cx="114300" cy="114300"/>
          </a:xfrm>
          <a:prstGeom prst="rect">
            <a:avLst/>
          </a:prstGeom>
        </p:spPr>
      </p:pic>
      <p:pic>
        <p:nvPicPr>
          <p:cNvPr id="45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010918" y="1571625"/>
            <a:ext cx="926455" cy="238125"/>
          </a:xfrm>
          <a:prstGeom prst="rect">
            <a:avLst/>
          </a:prstGeom>
        </p:spPr>
      </p:pic>
      <p:pic>
        <p:nvPicPr>
          <p:cNvPr id="4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416921" y="1628775"/>
            <a:ext cx="114300" cy="114300"/>
          </a:xfrm>
          <a:prstGeom prst="rect">
            <a:avLst/>
          </a:prstGeom>
        </p:spPr>
      </p:pic>
      <p:pic>
        <p:nvPicPr>
          <p:cNvPr id="4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937373" y="1571625"/>
            <a:ext cx="926455" cy="238125"/>
          </a:xfrm>
          <a:prstGeom prst="rect">
            <a:avLst/>
          </a:prstGeom>
        </p:spPr>
      </p:pic>
      <p:pic>
        <p:nvPicPr>
          <p:cNvPr id="4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343376" y="1628775"/>
            <a:ext cx="114300" cy="114300"/>
          </a:xfrm>
          <a:prstGeom prst="rect">
            <a:avLst/>
          </a:prstGeom>
        </p:spPr>
      </p:pic>
      <p:pic>
        <p:nvPicPr>
          <p:cNvPr id="4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863828" y="1571625"/>
            <a:ext cx="926455" cy="238125"/>
          </a:xfrm>
          <a:prstGeom prst="rect">
            <a:avLst/>
          </a:prstGeom>
        </p:spPr>
      </p:pic>
      <p:pic>
        <p:nvPicPr>
          <p:cNvPr id="5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269831" y="1628775"/>
            <a:ext cx="114300" cy="114300"/>
          </a:xfrm>
          <a:prstGeom prst="rect">
            <a:avLst/>
          </a:prstGeom>
        </p:spPr>
      </p:pic>
      <p:pic>
        <p:nvPicPr>
          <p:cNvPr id="5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790283" y="1571625"/>
            <a:ext cx="926455" cy="238125"/>
          </a:xfrm>
          <a:prstGeom prst="rect">
            <a:avLst/>
          </a:prstGeom>
        </p:spPr>
      </p:pic>
      <p:pic>
        <p:nvPicPr>
          <p:cNvPr id="52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196286" y="1628775"/>
            <a:ext cx="114300" cy="114300"/>
          </a:xfrm>
          <a:prstGeom prst="rect">
            <a:avLst/>
          </a:prstGeom>
        </p:spPr>
      </p:pic>
      <p:pic>
        <p:nvPicPr>
          <p:cNvPr id="53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716738" y="1571625"/>
            <a:ext cx="926455" cy="238125"/>
          </a:xfrm>
          <a:prstGeom prst="rect">
            <a:avLst/>
          </a:prstGeom>
        </p:spPr>
      </p:pic>
      <p:pic>
        <p:nvPicPr>
          <p:cNvPr id="54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122741" y="1628775"/>
            <a:ext cx="114300" cy="114300"/>
          </a:xfrm>
          <a:prstGeom prst="rect">
            <a:avLst/>
          </a:prstGeom>
        </p:spPr>
      </p:pic>
      <p:pic>
        <p:nvPicPr>
          <p:cNvPr id="55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643193" y="1571625"/>
            <a:ext cx="926455" cy="238125"/>
          </a:xfrm>
          <a:prstGeom prst="rect">
            <a:avLst/>
          </a:prstGeom>
        </p:spPr>
      </p:pic>
      <p:pic>
        <p:nvPicPr>
          <p:cNvPr id="56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9049196" y="1628775"/>
            <a:ext cx="114300" cy="114300"/>
          </a:xfrm>
          <a:prstGeom prst="rect">
            <a:avLst/>
          </a:prstGeom>
        </p:spPr>
      </p:pic>
      <p:pic>
        <p:nvPicPr>
          <p:cNvPr id="57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569648" y="1571625"/>
            <a:ext cx="926455" cy="238125"/>
          </a:xfrm>
          <a:prstGeom prst="rect">
            <a:avLst/>
          </a:prstGeom>
        </p:spPr>
      </p:pic>
      <p:pic>
        <p:nvPicPr>
          <p:cNvPr id="58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9975652" y="1628775"/>
            <a:ext cx="114300" cy="114300"/>
          </a:xfrm>
          <a:prstGeom prst="rect">
            <a:avLst/>
          </a:prstGeom>
        </p:spPr>
      </p:pic>
      <p:pic>
        <p:nvPicPr>
          <p:cNvPr id="59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0496104" y="1571625"/>
            <a:ext cx="1391096" cy="238125"/>
          </a:xfrm>
          <a:prstGeom prst="rect">
            <a:avLst/>
          </a:prstGeom>
        </p:spPr>
      </p:pic>
      <p:pic>
        <p:nvPicPr>
          <p:cNvPr id="60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304800" y="1809750"/>
            <a:ext cx="1853208" cy="238125"/>
          </a:xfrm>
          <a:prstGeom prst="rect">
            <a:avLst/>
          </a:prstGeom>
        </p:spPr>
      </p:pic>
      <p:pic>
        <p:nvPicPr>
          <p:cNvPr id="61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158008" y="1809750"/>
            <a:ext cx="926455" cy="238125"/>
          </a:xfrm>
          <a:prstGeom prst="rect">
            <a:avLst/>
          </a:prstGeom>
        </p:spPr>
      </p:pic>
      <p:pic>
        <p:nvPicPr>
          <p:cNvPr id="62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564011" y="1866900"/>
            <a:ext cx="114300" cy="114300"/>
          </a:xfrm>
          <a:prstGeom prst="rect">
            <a:avLst/>
          </a:prstGeom>
        </p:spPr>
      </p:pic>
      <p:pic>
        <p:nvPicPr>
          <p:cNvPr id="63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3084463" y="1809750"/>
            <a:ext cx="926455" cy="238125"/>
          </a:xfrm>
          <a:prstGeom prst="rect">
            <a:avLst/>
          </a:prstGeom>
        </p:spPr>
      </p:pic>
      <p:pic>
        <p:nvPicPr>
          <p:cNvPr id="64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3490466" y="1866900"/>
            <a:ext cx="114300" cy="114300"/>
          </a:xfrm>
          <a:prstGeom prst="rect">
            <a:avLst/>
          </a:prstGeom>
        </p:spPr>
      </p:pic>
      <p:pic>
        <p:nvPicPr>
          <p:cNvPr id="65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4010918" y="1809750"/>
            <a:ext cx="926455" cy="238125"/>
          </a:xfrm>
          <a:prstGeom prst="rect">
            <a:avLst/>
          </a:prstGeom>
        </p:spPr>
      </p:pic>
      <p:pic>
        <p:nvPicPr>
          <p:cNvPr id="66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4416921" y="1866900"/>
            <a:ext cx="114300" cy="114300"/>
          </a:xfrm>
          <a:prstGeom prst="rect">
            <a:avLst/>
          </a:prstGeom>
        </p:spPr>
      </p:pic>
      <p:pic>
        <p:nvPicPr>
          <p:cNvPr id="67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4937373" y="1809750"/>
            <a:ext cx="926455" cy="238125"/>
          </a:xfrm>
          <a:prstGeom prst="rect">
            <a:avLst/>
          </a:prstGeom>
        </p:spPr>
      </p:pic>
      <p:pic>
        <p:nvPicPr>
          <p:cNvPr id="68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5343376" y="1866900"/>
            <a:ext cx="114300" cy="114300"/>
          </a:xfrm>
          <a:prstGeom prst="rect">
            <a:avLst/>
          </a:prstGeom>
        </p:spPr>
      </p:pic>
      <p:pic>
        <p:nvPicPr>
          <p:cNvPr id="69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5863828" y="1809750"/>
            <a:ext cx="926455" cy="238125"/>
          </a:xfrm>
          <a:prstGeom prst="rect">
            <a:avLst/>
          </a:prstGeom>
        </p:spPr>
      </p:pic>
      <p:pic>
        <p:nvPicPr>
          <p:cNvPr id="70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269831" y="1866900"/>
            <a:ext cx="114300" cy="114300"/>
          </a:xfrm>
          <a:prstGeom prst="rect">
            <a:avLst/>
          </a:prstGeom>
        </p:spPr>
      </p:pic>
      <p:pic>
        <p:nvPicPr>
          <p:cNvPr id="71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90283" y="1809750"/>
            <a:ext cx="926455" cy="238125"/>
          </a:xfrm>
          <a:prstGeom prst="rect">
            <a:avLst/>
          </a:prstGeom>
        </p:spPr>
      </p:pic>
      <p:pic>
        <p:nvPicPr>
          <p:cNvPr id="72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7196286" y="1866900"/>
            <a:ext cx="114300" cy="114300"/>
          </a:xfrm>
          <a:prstGeom prst="rect">
            <a:avLst/>
          </a:prstGeom>
        </p:spPr>
      </p:pic>
      <p:pic>
        <p:nvPicPr>
          <p:cNvPr id="73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7716738" y="1809750"/>
            <a:ext cx="926455" cy="238125"/>
          </a:xfrm>
          <a:prstGeom prst="rect">
            <a:avLst/>
          </a:prstGeom>
        </p:spPr>
      </p:pic>
      <p:pic>
        <p:nvPicPr>
          <p:cNvPr id="74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122741" y="1866900"/>
            <a:ext cx="114300" cy="114300"/>
          </a:xfrm>
          <a:prstGeom prst="rect">
            <a:avLst/>
          </a:prstGeom>
        </p:spPr>
      </p:pic>
      <p:pic>
        <p:nvPicPr>
          <p:cNvPr id="7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8643193" y="1809750"/>
            <a:ext cx="926455" cy="238125"/>
          </a:xfrm>
          <a:prstGeom prst="rect">
            <a:avLst/>
          </a:prstGeom>
        </p:spPr>
      </p:pic>
      <p:pic>
        <p:nvPicPr>
          <p:cNvPr id="7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049196" y="1866900"/>
            <a:ext cx="114300" cy="114300"/>
          </a:xfrm>
          <a:prstGeom prst="rect">
            <a:avLst/>
          </a:prstGeom>
        </p:spPr>
      </p:pic>
      <p:pic>
        <p:nvPicPr>
          <p:cNvPr id="7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569648" y="1809750"/>
            <a:ext cx="926455" cy="238125"/>
          </a:xfrm>
          <a:prstGeom prst="rect">
            <a:avLst/>
          </a:prstGeom>
        </p:spPr>
      </p:pic>
      <p:pic>
        <p:nvPicPr>
          <p:cNvPr id="7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9975652" y="1866900"/>
            <a:ext cx="114300" cy="114300"/>
          </a:xfrm>
          <a:prstGeom prst="rect">
            <a:avLst/>
          </a:prstGeom>
        </p:spPr>
      </p:pic>
      <p:pic>
        <p:nvPicPr>
          <p:cNvPr id="7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0496104" y="1809750"/>
            <a:ext cx="1391096" cy="238125"/>
          </a:xfrm>
          <a:prstGeom prst="rect">
            <a:avLst/>
          </a:prstGeom>
        </p:spPr>
      </p:pic>
      <p:pic>
        <p:nvPicPr>
          <p:cNvPr id="8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304800" y="2047875"/>
            <a:ext cx="1853208" cy="238125"/>
          </a:xfrm>
          <a:prstGeom prst="rect">
            <a:avLst/>
          </a:prstGeom>
        </p:spPr>
      </p:pic>
      <p:pic>
        <p:nvPicPr>
          <p:cNvPr id="81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2158008" y="2047875"/>
            <a:ext cx="926455" cy="238125"/>
          </a:xfrm>
          <a:prstGeom prst="rect">
            <a:avLst/>
          </a:prstGeom>
        </p:spPr>
      </p:pic>
      <p:pic>
        <p:nvPicPr>
          <p:cNvPr id="82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2564011" y="2105025"/>
            <a:ext cx="114300" cy="114300"/>
          </a:xfrm>
          <a:prstGeom prst="rect">
            <a:avLst/>
          </a:prstGeom>
        </p:spPr>
      </p:pic>
      <p:pic>
        <p:nvPicPr>
          <p:cNvPr id="83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3084463" y="2047875"/>
            <a:ext cx="926455" cy="238125"/>
          </a:xfrm>
          <a:prstGeom prst="rect">
            <a:avLst/>
          </a:prstGeom>
        </p:spPr>
      </p:pic>
      <p:pic>
        <p:nvPicPr>
          <p:cNvPr id="84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3490466" y="2105025"/>
            <a:ext cx="114300" cy="114300"/>
          </a:xfrm>
          <a:prstGeom prst="rect">
            <a:avLst/>
          </a:prstGeom>
        </p:spPr>
      </p:pic>
      <p:pic>
        <p:nvPicPr>
          <p:cNvPr id="85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4010918" y="2047875"/>
            <a:ext cx="926455" cy="238125"/>
          </a:xfrm>
          <a:prstGeom prst="rect">
            <a:avLst/>
          </a:prstGeom>
        </p:spPr>
      </p:pic>
      <p:pic>
        <p:nvPicPr>
          <p:cNvPr id="86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4416921" y="2105025"/>
            <a:ext cx="114300" cy="114300"/>
          </a:xfrm>
          <a:prstGeom prst="rect">
            <a:avLst/>
          </a:prstGeom>
        </p:spPr>
      </p:pic>
      <p:pic>
        <p:nvPicPr>
          <p:cNvPr id="87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4937373" y="2047875"/>
            <a:ext cx="926455" cy="238125"/>
          </a:xfrm>
          <a:prstGeom prst="rect">
            <a:avLst/>
          </a:prstGeom>
        </p:spPr>
      </p:pic>
      <p:pic>
        <p:nvPicPr>
          <p:cNvPr id="88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5343376" y="2105025"/>
            <a:ext cx="114300" cy="114300"/>
          </a:xfrm>
          <a:prstGeom prst="rect">
            <a:avLst/>
          </a:prstGeom>
        </p:spPr>
      </p:pic>
      <p:pic>
        <p:nvPicPr>
          <p:cNvPr id="89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5863828" y="2047875"/>
            <a:ext cx="926455" cy="238125"/>
          </a:xfrm>
          <a:prstGeom prst="rect">
            <a:avLst/>
          </a:prstGeom>
        </p:spPr>
      </p:pic>
      <p:pic>
        <p:nvPicPr>
          <p:cNvPr id="90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6269831" y="2105025"/>
            <a:ext cx="114300" cy="114300"/>
          </a:xfrm>
          <a:prstGeom prst="rect">
            <a:avLst/>
          </a:prstGeom>
        </p:spPr>
      </p:pic>
      <p:pic>
        <p:nvPicPr>
          <p:cNvPr id="91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790283" y="2047875"/>
            <a:ext cx="926455" cy="238125"/>
          </a:xfrm>
          <a:prstGeom prst="rect">
            <a:avLst/>
          </a:prstGeom>
        </p:spPr>
      </p:pic>
      <p:pic>
        <p:nvPicPr>
          <p:cNvPr id="92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7196286" y="2105025"/>
            <a:ext cx="114300" cy="114300"/>
          </a:xfrm>
          <a:prstGeom prst="rect">
            <a:avLst/>
          </a:prstGeom>
        </p:spPr>
      </p:pic>
      <p:pic>
        <p:nvPicPr>
          <p:cNvPr id="93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7716738" y="2047875"/>
            <a:ext cx="926455" cy="238125"/>
          </a:xfrm>
          <a:prstGeom prst="rect">
            <a:avLst/>
          </a:prstGeom>
        </p:spPr>
      </p:pic>
      <p:pic>
        <p:nvPicPr>
          <p:cNvPr id="94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122741" y="2105025"/>
            <a:ext cx="114300" cy="114300"/>
          </a:xfrm>
          <a:prstGeom prst="rect">
            <a:avLst/>
          </a:prstGeom>
        </p:spPr>
      </p:pic>
      <p:pic>
        <p:nvPicPr>
          <p:cNvPr id="95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643193" y="2047875"/>
            <a:ext cx="926455" cy="238125"/>
          </a:xfrm>
          <a:prstGeom prst="rect">
            <a:avLst/>
          </a:prstGeom>
        </p:spPr>
      </p:pic>
      <p:pic>
        <p:nvPicPr>
          <p:cNvPr id="96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9049196" y="2105025"/>
            <a:ext cx="114300" cy="114300"/>
          </a:xfrm>
          <a:prstGeom prst="rect">
            <a:avLst/>
          </a:prstGeom>
        </p:spPr>
      </p:pic>
      <p:pic>
        <p:nvPicPr>
          <p:cNvPr id="97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569648" y="2047875"/>
            <a:ext cx="926455" cy="238125"/>
          </a:xfrm>
          <a:prstGeom prst="rect">
            <a:avLst/>
          </a:prstGeom>
        </p:spPr>
      </p:pic>
      <p:pic>
        <p:nvPicPr>
          <p:cNvPr id="98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975652" y="2105025"/>
            <a:ext cx="114300" cy="114300"/>
          </a:xfrm>
          <a:prstGeom prst="rect">
            <a:avLst/>
          </a:prstGeom>
        </p:spPr>
      </p:pic>
      <p:pic>
        <p:nvPicPr>
          <p:cNvPr id="99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0496104" y="2047875"/>
            <a:ext cx="1391096" cy="238125"/>
          </a:xfrm>
          <a:prstGeom prst="rect">
            <a:avLst/>
          </a:prstGeom>
        </p:spPr>
      </p:pic>
      <p:pic>
        <p:nvPicPr>
          <p:cNvPr id="100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304800" y="2286000"/>
            <a:ext cx="1853208" cy="238125"/>
          </a:xfrm>
          <a:prstGeom prst="rect">
            <a:avLst/>
          </a:prstGeom>
        </p:spPr>
      </p:pic>
      <p:pic>
        <p:nvPicPr>
          <p:cNvPr id="101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2158008" y="2286000"/>
            <a:ext cx="926455" cy="238125"/>
          </a:xfrm>
          <a:prstGeom prst="rect">
            <a:avLst/>
          </a:prstGeom>
        </p:spPr>
      </p:pic>
      <p:pic>
        <p:nvPicPr>
          <p:cNvPr id="102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2564011" y="2343150"/>
            <a:ext cx="114300" cy="114300"/>
          </a:xfrm>
          <a:prstGeom prst="rect">
            <a:avLst/>
          </a:prstGeom>
        </p:spPr>
      </p:pic>
      <p:pic>
        <p:nvPicPr>
          <p:cNvPr id="103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3084463" y="2286000"/>
            <a:ext cx="926455" cy="238125"/>
          </a:xfrm>
          <a:prstGeom prst="rect">
            <a:avLst/>
          </a:prstGeom>
        </p:spPr>
      </p:pic>
      <p:pic>
        <p:nvPicPr>
          <p:cNvPr id="10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3490466" y="2343150"/>
            <a:ext cx="114300" cy="114300"/>
          </a:xfrm>
          <a:prstGeom prst="rect">
            <a:avLst/>
          </a:prstGeom>
        </p:spPr>
      </p:pic>
      <p:pic>
        <p:nvPicPr>
          <p:cNvPr id="10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4010918" y="2286000"/>
            <a:ext cx="926455" cy="238125"/>
          </a:xfrm>
          <a:prstGeom prst="rect">
            <a:avLst/>
          </a:prstGeom>
        </p:spPr>
      </p:pic>
      <p:pic>
        <p:nvPicPr>
          <p:cNvPr id="10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4416921" y="2343150"/>
            <a:ext cx="114300" cy="114300"/>
          </a:xfrm>
          <a:prstGeom prst="rect">
            <a:avLst/>
          </a:prstGeom>
        </p:spPr>
      </p:pic>
      <p:pic>
        <p:nvPicPr>
          <p:cNvPr id="10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4937373" y="2286000"/>
            <a:ext cx="926455" cy="238125"/>
          </a:xfrm>
          <a:prstGeom prst="rect">
            <a:avLst/>
          </a:prstGeom>
        </p:spPr>
      </p:pic>
      <p:pic>
        <p:nvPicPr>
          <p:cNvPr id="10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5343376" y="2343150"/>
            <a:ext cx="114300" cy="114300"/>
          </a:xfrm>
          <a:prstGeom prst="rect">
            <a:avLst/>
          </a:prstGeom>
        </p:spPr>
      </p:pic>
      <p:pic>
        <p:nvPicPr>
          <p:cNvPr id="10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5863828" y="2286000"/>
            <a:ext cx="926455" cy="238125"/>
          </a:xfrm>
          <a:prstGeom prst="rect">
            <a:avLst/>
          </a:prstGeom>
        </p:spPr>
      </p:pic>
      <p:pic>
        <p:nvPicPr>
          <p:cNvPr id="110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6269831" y="2343150"/>
            <a:ext cx="114300" cy="114300"/>
          </a:xfrm>
          <a:prstGeom prst="rect">
            <a:avLst/>
          </a:prstGeom>
        </p:spPr>
      </p:pic>
      <p:pic>
        <p:nvPicPr>
          <p:cNvPr id="111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6790283" y="2286000"/>
            <a:ext cx="926455" cy="238125"/>
          </a:xfrm>
          <a:prstGeom prst="rect">
            <a:avLst/>
          </a:prstGeom>
        </p:spPr>
      </p:pic>
      <p:pic>
        <p:nvPicPr>
          <p:cNvPr id="112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7196286" y="2343150"/>
            <a:ext cx="114300" cy="114300"/>
          </a:xfrm>
          <a:prstGeom prst="rect">
            <a:avLst/>
          </a:prstGeom>
        </p:spPr>
      </p:pic>
      <p:pic>
        <p:nvPicPr>
          <p:cNvPr id="113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7716738" y="2286000"/>
            <a:ext cx="926455" cy="238125"/>
          </a:xfrm>
          <a:prstGeom prst="rect">
            <a:avLst/>
          </a:prstGeom>
        </p:spPr>
      </p:pic>
      <p:pic>
        <p:nvPicPr>
          <p:cNvPr id="114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8122741" y="2343150"/>
            <a:ext cx="114300" cy="114300"/>
          </a:xfrm>
          <a:prstGeom prst="rect">
            <a:avLst/>
          </a:prstGeom>
        </p:spPr>
      </p:pic>
      <p:pic>
        <p:nvPicPr>
          <p:cNvPr id="115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8643193" y="2286000"/>
            <a:ext cx="926455" cy="238125"/>
          </a:xfrm>
          <a:prstGeom prst="rect">
            <a:avLst/>
          </a:prstGeom>
        </p:spPr>
      </p:pic>
      <p:pic>
        <p:nvPicPr>
          <p:cNvPr id="116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9049196" y="2343150"/>
            <a:ext cx="114300" cy="114300"/>
          </a:xfrm>
          <a:prstGeom prst="rect">
            <a:avLst/>
          </a:prstGeom>
        </p:spPr>
      </p:pic>
      <p:pic>
        <p:nvPicPr>
          <p:cNvPr id="117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9569648" y="2286000"/>
            <a:ext cx="926455" cy="238125"/>
          </a:xfrm>
          <a:prstGeom prst="rect">
            <a:avLst/>
          </a:prstGeom>
        </p:spPr>
      </p:pic>
      <p:pic>
        <p:nvPicPr>
          <p:cNvPr id="118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9975652" y="2343150"/>
            <a:ext cx="114300" cy="114300"/>
          </a:xfrm>
          <a:prstGeom prst="rect">
            <a:avLst/>
          </a:prstGeom>
        </p:spPr>
      </p:pic>
      <p:pic>
        <p:nvPicPr>
          <p:cNvPr id="119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0496104" y="2286000"/>
            <a:ext cx="1391096" cy="238125"/>
          </a:xfrm>
          <a:prstGeom prst="rect">
            <a:avLst/>
          </a:prstGeom>
        </p:spPr>
      </p:pic>
      <p:pic>
        <p:nvPicPr>
          <p:cNvPr id="120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304800" y="2524125"/>
            <a:ext cx="1853208" cy="238125"/>
          </a:xfrm>
          <a:prstGeom prst="rect">
            <a:avLst/>
          </a:prstGeom>
        </p:spPr>
      </p:pic>
      <p:pic>
        <p:nvPicPr>
          <p:cNvPr id="121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2158008" y="2524125"/>
            <a:ext cx="926455" cy="238125"/>
          </a:xfrm>
          <a:prstGeom prst="rect">
            <a:avLst/>
          </a:prstGeom>
        </p:spPr>
      </p:pic>
      <p:pic>
        <p:nvPicPr>
          <p:cNvPr id="122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2564011" y="2581275"/>
            <a:ext cx="114300" cy="114300"/>
          </a:xfrm>
          <a:prstGeom prst="rect">
            <a:avLst/>
          </a:prstGeom>
        </p:spPr>
      </p:pic>
      <p:pic>
        <p:nvPicPr>
          <p:cNvPr id="123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3084463" y="2524125"/>
            <a:ext cx="926455" cy="238125"/>
          </a:xfrm>
          <a:prstGeom prst="rect">
            <a:avLst/>
          </a:prstGeom>
        </p:spPr>
      </p:pic>
      <p:pic>
        <p:nvPicPr>
          <p:cNvPr id="124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3490466" y="2581275"/>
            <a:ext cx="114300" cy="114300"/>
          </a:xfrm>
          <a:prstGeom prst="rect">
            <a:avLst/>
          </a:prstGeom>
        </p:spPr>
      </p:pic>
      <p:pic>
        <p:nvPicPr>
          <p:cNvPr id="125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4010918" y="2524125"/>
            <a:ext cx="926455" cy="238125"/>
          </a:xfrm>
          <a:prstGeom prst="rect">
            <a:avLst/>
          </a:prstGeom>
        </p:spPr>
      </p:pic>
      <p:pic>
        <p:nvPicPr>
          <p:cNvPr id="126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4416921" y="2581275"/>
            <a:ext cx="114300" cy="114300"/>
          </a:xfrm>
          <a:prstGeom prst="rect">
            <a:avLst/>
          </a:prstGeom>
        </p:spPr>
      </p:pic>
      <p:pic>
        <p:nvPicPr>
          <p:cNvPr id="127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4937373" y="2524125"/>
            <a:ext cx="926455" cy="238125"/>
          </a:xfrm>
          <a:prstGeom prst="rect">
            <a:avLst/>
          </a:prstGeom>
        </p:spPr>
      </p:pic>
      <p:pic>
        <p:nvPicPr>
          <p:cNvPr id="128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5343376" y="2581275"/>
            <a:ext cx="114300" cy="114300"/>
          </a:xfrm>
          <a:prstGeom prst="rect">
            <a:avLst/>
          </a:prstGeom>
        </p:spPr>
      </p:pic>
      <p:pic>
        <p:nvPicPr>
          <p:cNvPr id="129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5863828" y="2524125"/>
            <a:ext cx="926455" cy="238125"/>
          </a:xfrm>
          <a:prstGeom prst="rect">
            <a:avLst/>
          </a:prstGeom>
        </p:spPr>
      </p:pic>
      <p:pic>
        <p:nvPicPr>
          <p:cNvPr id="130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6269831" y="2581275"/>
            <a:ext cx="114300" cy="114300"/>
          </a:xfrm>
          <a:prstGeom prst="rect">
            <a:avLst/>
          </a:prstGeom>
        </p:spPr>
      </p:pic>
      <p:pic>
        <p:nvPicPr>
          <p:cNvPr id="131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6790283" y="2524125"/>
            <a:ext cx="926455" cy="238125"/>
          </a:xfrm>
          <a:prstGeom prst="rect">
            <a:avLst/>
          </a:prstGeom>
        </p:spPr>
      </p:pic>
      <p:pic>
        <p:nvPicPr>
          <p:cNvPr id="132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7196286" y="2581275"/>
            <a:ext cx="114300" cy="114300"/>
          </a:xfrm>
          <a:prstGeom prst="rect">
            <a:avLst/>
          </a:prstGeom>
        </p:spPr>
      </p:pic>
      <p:pic>
        <p:nvPicPr>
          <p:cNvPr id="13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7716738" y="2524125"/>
            <a:ext cx="926455" cy="238125"/>
          </a:xfrm>
          <a:prstGeom prst="rect">
            <a:avLst/>
          </a:prstGeom>
        </p:spPr>
      </p:pic>
      <p:pic>
        <p:nvPicPr>
          <p:cNvPr id="13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8122741" y="2581275"/>
            <a:ext cx="114300" cy="114300"/>
          </a:xfrm>
          <a:prstGeom prst="rect">
            <a:avLst/>
          </a:prstGeom>
        </p:spPr>
      </p:pic>
      <p:pic>
        <p:nvPicPr>
          <p:cNvPr id="13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8643193" y="2524125"/>
            <a:ext cx="926455" cy="238125"/>
          </a:xfrm>
          <a:prstGeom prst="rect">
            <a:avLst/>
          </a:prstGeom>
        </p:spPr>
      </p:pic>
      <p:pic>
        <p:nvPicPr>
          <p:cNvPr id="13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9049196" y="2581275"/>
            <a:ext cx="114300" cy="114300"/>
          </a:xfrm>
          <a:prstGeom prst="rect">
            <a:avLst/>
          </a:prstGeom>
        </p:spPr>
      </p:pic>
      <p:pic>
        <p:nvPicPr>
          <p:cNvPr id="13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9569648" y="2524125"/>
            <a:ext cx="926455" cy="238125"/>
          </a:xfrm>
          <a:prstGeom prst="rect">
            <a:avLst/>
          </a:prstGeom>
        </p:spPr>
      </p:pic>
      <p:pic>
        <p:nvPicPr>
          <p:cNvPr id="138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9975652" y="2581275"/>
            <a:ext cx="114300" cy="114300"/>
          </a:xfrm>
          <a:prstGeom prst="rect">
            <a:avLst/>
          </a:prstGeom>
        </p:spPr>
      </p:pic>
      <p:pic>
        <p:nvPicPr>
          <p:cNvPr id="139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10496104" y="2524125"/>
            <a:ext cx="1391096" cy="238125"/>
          </a:xfrm>
          <a:prstGeom prst="rect">
            <a:avLst/>
          </a:prstGeom>
        </p:spPr>
      </p:pic>
      <p:pic>
        <p:nvPicPr>
          <p:cNvPr id="140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304800" y="2762250"/>
            <a:ext cx="1853208" cy="238125"/>
          </a:xfrm>
          <a:prstGeom prst="rect">
            <a:avLst/>
          </a:prstGeom>
        </p:spPr>
      </p:pic>
      <p:pic>
        <p:nvPicPr>
          <p:cNvPr id="141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2158008" y="2762250"/>
            <a:ext cx="926455" cy="238125"/>
          </a:xfrm>
          <a:prstGeom prst="rect">
            <a:avLst/>
          </a:prstGeom>
        </p:spPr>
      </p:pic>
      <p:pic>
        <p:nvPicPr>
          <p:cNvPr id="142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2564011" y="2819400"/>
            <a:ext cx="114300" cy="114300"/>
          </a:xfrm>
          <a:prstGeom prst="rect">
            <a:avLst/>
          </a:prstGeom>
        </p:spPr>
      </p:pic>
      <p:pic>
        <p:nvPicPr>
          <p:cNvPr id="143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3084463" y="2762250"/>
            <a:ext cx="926455" cy="238125"/>
          </a:xfrm>
          <a:prstGeom prst="rect">
            <a:avLst/>
          </a:prstGeom>
        </p:spPr>
      </p:pic>
      <p:pic>
        <p:nvPicPr>
          <p:cNvPr id="144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3490466" y="2819400"/>
            <a:ext cx="114300" cy="114300"/>
          </a:xfrm>
          <a:prstGeom prst="rect">
            <a:avLst/>
          </a:prstGeom>
        </p:spPr>
      </p:pic>
      <p:pic>
        <p:nvPicPr>
          <p:cNvPr id="145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4010918" y="2762250"/>
            <a:ext cx="926455" cy="238125"/>
          </a:xfrm>
          <a:prstGeom prst="rect">
            <a:avLst/>
          </a:prstGeom>
        </p:spPr>
      </p:pic>
      <p:pic>
        <p:nvPicPr>
          <p:cNvPr id="146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4416921" y="2819400"/>
            <a:ext cx="114300" cy="114300"/>
          </a:xfrm>
          <a:prstGeom prst="rect">
            <a:avLst/>
          </a:prstGeom>
        </p:spPr>
      </p:pic>
      <p:pic>
        <p:nvPicPr>
          <p:cNvPr id="147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4937373" y="2762250"/>
            <a:ext cx="926455" cy="238125"/>
          </a:xfrm>
          <a:prstGeom prst="rect">
            <a:avLst/>
          </a:prstGeom>
        </p:spPr>
      </p:pic>
      <p:pic>
        <p:nvPicPr>
          <p:cNvPr id="148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5343376" y="2819400"/>
            <a:ext cx="114300" cy="114300"/>
          </a:xfrm>
          <a:prstGeom prst="rect">
            <a:avLst/>
          </a:prstGeom>
        </p:spPr>
      </p:pic>
      <p:pic>
        <p:nvPicPr>
          <p:cNvPr id="149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5863828" y="2762250"/>
            <a:ext cx="926455" cy="238125"/>
          </a:xfrm>
          <a:prstGeom prst="rect">
            <a:avLst/>
          </a:prstGeom>
        </p:spPr>
      </p:pic>
      <p:pic>
        <p:nvPicPr>
          <p:cNvPr id="150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6269831" y="2819400"/>
            <a:ext cx="114300" cy="114300"/>
          </a:xfrm>
          <a:prstGeom prst="rect">
            <a:avLst/>
          </a:prstGeom>
        </p:spPr>
      </p:pic>
      <p:pic>
        <p:nvPicPr>
          <p:cNvPr id="151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6790283" y="2762250"/>
            <a:ext cx="926455" cy="238125"/>
          </a:xfrm>
          <a:prstGeom prst="rect">
            <a:avLst/>
          </a:prstGeom>
        </p:spPr>
      </p:pic>
      <p:pic>
        <p:nvPicPr>
          <p:cNvPr id="152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7196286" y="2819400"/>
            <a:ext cx="114300" cy="114300"/>
          </a:xfrm>
          <a:prstGeom prst="rect">
            <a:avLst/>
          </a:prstGeom>
        </p:spPr>
      </p:pic>
      <p:pic>
        <p:nvPicPr>
          <p:cNvPr id="153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7716738" y="2762250"/>
            <a:ext cx="926455" cy="238125"/>
          </a:xfrm>
          <a:prstGeom prst="rect">
            <a:avLst/>
          </a:prstGeom>
        </p:spPr>
      </p:pic>
      <p:pic>
        <p:nvPicPr>
          <p:cNvPr id="154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8122741" y="2819400"/>
            <a:ext cx="114300" cy="114300"/>
          </a:xfrm>
          <a:prstGeom prst="rect">
            <a:avLst/>
          </a:prstGeom>
        </p:spPr>
      </p:pic>
      <p:pic>
        <p:nvPicPr>
          <p:cNvPr id="155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8643193" y="2762250"/>
            <a:ext cx="926455" cy="238125"/>
          </a:xfrm>
          <a:prstGeom prst="rect">
            <a:avLst/>
          </a:prstGeom>
        </p:spPr>
      </p:pic>
      <p:pic>
        <p:nvPicPr>
          <p:cNvPr id="156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9049196" y="2819400"/>
            <a:ext cx="114300" cy="114300"/>
          </a:xfrm>
          <a:prstGeom prst="rect">
            <a:avLst/>
          </a:prstGeom>
        </p:spPr>
      </p:pic>
      <p:pic>
        <p:nvPicPr>
          <p:cNvPr id="157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9569648" y="2762250"/>
            <a:ext cx="926455" cy="238125"/>
          </a:xfrm>
          <a:prstGeom prst="rect">
            <a:avLst/>
          </a:prstGeom>
        </p:spPr>
      </p:pic>
      <p:pic>
        <p:nvPicPr>
          <p:cNvPr id="158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9975652" y="2819400"/>
            <a:ext cx="114300" cy="114300"/>
          </a:xfrm>
          <a:prstGeom prst="rect">
            <a:avLst/>
          </a:prstGeom>
        </p:spPr>
      </p:pic>
      <p:pic>
        <p:nvPicPr>
          <p:cNvPr id="159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496104" y="2762250"/>
            <a:ext cx="1391096" cy="238125"/>
          </a:xfrm>
          <a:prstGeom prst="rect">
            <a:avLst/>
          </a:prstGeom>
        </p:spPr>
      </p:pic>
      <p:pic>
        <p:nvPicPr>
          <p:cNvPr id="160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304800" y="3000375"/>
            <a:ext cx="1853208" cy="238125"/>
          </a:xfrm>
          <a:prstGeom prst="rect">
            <a:avLst/>
          </a:prstGeom>
        </p:spPr>
      </p:pic>
      <p:pic>
        <p:nvPicPr>
          <p:cNvPr id="16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2158008" y="3000375"/>
            <a:ext cx="926455" cy="238125"/>
          </a:xfrm>
          <a:prstGeom prst="rect">
            <a:avLst/>
          </a:prstGeom>
        </p:spPr>
      </p:pic>
      <p:pic>
        <p:nvPicPr>
          <p:cNvPr id="16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2564011" y="3057525"/>
            <a:ext cx="114300" cy="114300"/>
          </a:xfrm>
          <a:prstGeom prst="rect">
            <a:avLst/>
          </a:prstGeom>
        </p:spPr>
      </p:pic>
      <p:pic>
        <p:nvPicPr>
          <p:cNvPr id="16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3084463" y="3000375"/>
            <a:ext cx="926455" cy="238125"/>
          </a:xfrm>
          <a:prstGeom prst="rect">
            <a:avLst/>
          </a:prstGeom>
        </p:spPr>
      </p:pic>
      <p:pic>
        <p:nvPicPr>
          <p:cNvPr id="16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3490466" y="3057525"/>
            <a:ext cx="114300" cy="114300"/>
          </a:xfrm>
          <a:prstGeom prst="rect">
            <a:avLst/>
          </a:prstGeom>
        </p:spPr>
      </p:pic>
      <p:pic>
        <p:nvPicPr>
          <p:cNvPr id="16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4010918" y="3000375"/>
            <a:ext cx="926455" cy="238125"/>
          </a:xfrm>
          <a:prstGeom prst="rect">
            <a:avLst/>
          </a:prstGeom>
        </p:spPr>
      </p:pic>
      <p:pic>
        <p:nvPicPr>
          <p:cNvPr id="166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4416921" y="3057525"/>
            <a:ext cx="114300" cy="114300"/>
          </a:xfrm>
          <a:prstGeom prst="rect">
            <a:avLst/>
          </a:prstGeom>
        </p:spPr>
      </p:pic>
      <p:pic>
        <p:nvPicPr>
          <p:cNvPr id="167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4937373" y="3000375"/>
            <a:ext cx="926455" cy="238125"/>
          </a:xfrm>
          <a:prstGeom prst="rect">
            <a:avLst/>
          </a:prstGeom>
        </p:spPr>
      </p:pic>
      <p:pic>
        <p:nvPicPr>
          <p:cNvPr id="168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5343376" y="3057525"/>
            <a:ext cx="114300" cy="114300"/>
          </a:xfrm>
          <a:prstGeom prst="rect">
            <a:avLst/>
          </a:prstGeom>
        </p:spPr>
      </p:pic>
      <p:pic>
        <p:nvPicPr>
          <p:cNvPr id="169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5863828" y="3000375"/>
            <a:ext cx="926455" cy="238125"/>
          </a:xfrm>
          <a:prstGeom prst="rect">
            <a:avLst/>
          </a:prstGeom>
        </p:spPr>
      </p:pic>
      <p:pic>
        <p:nvPicPr>
          <p:cNvPr id="170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6269831" y="3057525"/>
            <a:ext cx="114300" cy="114300"/>
          </a:xfrm>
          <a:prstGeom prst="rect">
            <a:avLst/>
          </a:prstGeom>
        </p:spPr>
      </p:pic>
      <p:pic>
        <p:nvPicPr>
          <p:cNvPr id="171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6790283" y="3000375"/>
            <a:ext cx="926455" cy="238125"/>
          </a:xfrm>
          <a:prstGeom prst="rect">
            <a:avLst/>
          </a:prstGeom>
        </p:spPr>
      </p:pic>
      <p:pic>
        <p:nvPicPr>
          <p:cNvPr id="172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7196286" y="3057525"/>
            <a:ext cx="114300" cy="114300"/>
          </a:xfrm>
          <a:prstGeom prst="rect">
            <a:avLst/>
          </a:prstGeom>
        </p:spPr>
      </p:pic>
      <p:pic>
        <p:nvPicPr>
          <p:cNvPr id="173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7716738" y="3000375"/>
            <a:ext cx="926455" cy="238125"/>
          </a:xfrm>
          <a:prstGeom prst="rect">
            <a:avLst/>
          </a:prstGeom>
        </p:spPr>
      </p:pic>
      <p:pic>
        <p:nvPicPr>
          <p:cNvPr id="174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8122741" y="3057525"/>
            <a:ext cx="114300" cy="114300"/>
          </a:xfrm>
          <a:prstGeom prst="rect">
            <a:avLst/>
          </a:prstGeom>
        </p:spPr>
      </p:pic>
      <p:pic>
        <p:nvPicPr>
          <p:cNvPr id="175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8643193" y="3000375"/>
            <a:ext cx="926455" cy="238125"/>
          </a:xfrm>
          <a:prstGeom prst="rect">
            <a:avLst/>
          </a:prstGeom>
        </p:spPr>
      </p:pic>
      <p:pic>
        <p:nvPicPr>
          <p:cNvPr id="176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9049196" y="3057525"/>
            <a:ext cx="114300" cy="114300"/>
          </a:xfrm>
          <a:prstGeom prst="rect">
            <a:avLst/>
          </a:prstGeom>
        </p:spPr>
      </p:pic>
      <p:pic>
        <p:nvPicPr>
          <p:cNvPr id="177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9569648" y="3000375"/>
            <a:ext cx="926455" cy="238125"/>
          </a:xfrm>
          <a:prstGeom prst="rect">
            <a:avLst/>
          </a:prstGeom>
        </p:spPr>
      </p:pic>
      <p:pic>
        <p:nvPicPr>
          <p:cNvPr id="178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9975652" y="3057525"/>
            <a:ext cx="114300" cy="114300"/>
          </a:xfrm>
          <a:prstGeom prst="rect">
            <a:avLst/>
          </a:prstGeom>
        </p:spPr>
      </p:pic>
      <p:pic>
        <p:nvPicPr>
          <p:cNvPr id="179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0496104" y="3000375"/>
            <a:ext cx="1391096" cy="238125"/>
          </a:xfrm>
          <a:prstGeom prst="rect">
            <a:avLst/>
          </a:prstGeom>
        </p:spPr>
      </p:pic>
      <p:pic>
        <p:nvPicPr>
          <p:cNvPr id="180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304800" y="6353175"/>
            <a:ext cx="95250" cy="95250"/>
          </a:xfrm>
          <a:prstGeom prst="rect">
            <a:avLst/>
          </a:prstGeom>
        </p:spPr>
      </p:pic>
      <p:pic>
        <p:nvPicPr>
          <p:cNvPr id="181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219200" y="6353175"/>
            <a:ext cx="95250" cy="95250"/>
          </a:xfrm>
          <a:prstGeom prst="rect">
            <a:avLst/>
          </a:prstGeom>
        </p:spPr>
      </p:pic>
      <p:pic>
        <p:nvPicPr>
          <p:cNvPr id="182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800225" y="6353175"/>
            <a:ext cx="95250" cy="95250"/>
          </a:xfrm>
          <a:prstGeom prst="rect">
            <a:avLst/>
          </a:prstGeom>
        </p:spPr>
      </p:pic>
      <p:pic>
        <p:nvPicPr>
          <p:cNvPr id="183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324600" y="6229350"/>
            <a:ext cx="5562600" cy="342900"/>
          </a:xfrm>
          <a:prstGeom prst="rect">
            <a:avLst/>
          </a:prstGeom>
        </p:spPr>
      </p:pic>
      <p:sp>
        <p:nvSpPr>
          <p:cNvPr id="184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185" name="Text 1"/>
          <p:cNvSpPr/>
          <p:nvPr/>
        </p:nvSpPr>
        <p:spPr>
          <a:xfrm>
            <a:off x="10687050" y="190500"/>
            <a:ext cx="196977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4 — THE MAP</a:t>
            </a:r>
            <a:endParaRPr lang="en-US" sz="825" dirty="0"/>
          </a:p>
        </p:txBody>
      </p:sp>
      <p:sp>
        <p:nvSpPr>
          <p:cNvPr id="186" name="Text 2"/>
          <p:cNvSpPr/>
          <p:nvPr/>
        </p:nvSpPr>
        <p:spPr>
          <a:xfrm>
            <a:off x="11582400" y="6567488"/>
            <a:ext cx="12153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18 / 22</a:t>
            </a:r>
            <a:endParaRPr lang="en-US" sz="825" dirty="0"/>
          </a:p>
        </p:txBody>
      </p:sp>
      <p:sp>
        <p:nvSpPr>
          <p:cNvPr id="187" name="Text 3"/>
          <p:cNvSpPr/>
          <p:nvPr/>
        </p:nvSpPr>
        <p:spPr>
          <a:xfrm>
            <a:off x="304800" y="552450"/>
            <a:ext cx="75438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75"/>
              </a:lnSpc>
              <a:buNone/>
            </a:pPr>
            <a:r>
              <a:rPr lang="en-US" sz="16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Competitive Landscape Analysis</a:t>
            </a:r>
            <a:endParaRPr lang="en-US" sz="1650" dirty="0"/>
          </a:p>
        </p:txBody>
      </p:sp>
      <p:sp>
        <p:nvSpPr>
          <p:cNvPr id="188" name="Text 4"/>
          <p:cNvSpPr/>
          <p:nvPr/>
        </p:nvSpPr>
        <p:spPr>
          <a:xfrm>
            <a:off x="1226820" y="638175"/>
            <a:ext cx="252603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تحليل المنافسين</a:t>
            </a:r>
            <a:endParaRPr lang="en-US" sz="975" dirty="0"/>
          </a:p>
        </p:txBody>
      </p:sp>
      <p:sp>
        <p:nvSpPr>
          <p:cNvPr id="189" name="Text 5"/>
          <p:cNvSpPr/>
          <p:nvPr/>
        </p:nvSpPr>
        <p:spPr>
          <a:xfrm>
            <a:off x="10153650" y="571500"/>
            <a:ext cx="310495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 WINS ON 9/10 DIMENSIONS</a:t>
            </a:r>
            <a:endParaRPr lang="en-US" sz="750" dirty="0"/>
          </a:p>
        </p:txBody>
      </p:sp>
      <p:sp>
        <p:nvSpPr>
          <p:cNvPr id="190" name="Text 6"/>
          <p:cNvSpPr/>
          <p:nvPr/>
        </p:nvSpPr>
        <p:spPr>
          <a:xfrm>
            <a:off x="381000" y="933450"/>
            <a:ext cx="170080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Competitor</a:t>
            </a:r>
            <a:endParaRPr lang="en-US" sz="750" dirty="0"/>
          </a:p>
        </p:txBody>
      </p:sp>
      <p:sp>
        <p:nvSpPr>
          <p:cNvPr id="191" name="Text 7"/>
          <p:cNvSpPr/>
          <p:nvPr/>
        </p:nvSpPr>
        <p:spPr>
          <a:xfrm>
            <a:off x="2067546" y="933450"/>
            <a:ext cx="95497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Quick Scan</a:t>
            </a:r>
            <a:endParaRPr lang="en-US" sz="750" dirty="0"/>
          </a:p>
        </p:txBody>
      </p:sp>
      <p:sp>
        <p:nvSpPr>
          <p:cNvPr id="192" name="Text 8"/>
          <p:cNvSpPr/>
          <p:nvPr/>
        </p:nvSpPr>
        <p:spPr>
          <a:xfrm>
            <a:off x="2850754" y="933450"/>
            <a:ext cx="1241472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Full Analysis</a:t>
            </a:r>
            <a:endParaRPr lang="en-US" sz="750" dirty="0"/>
          </a:p>
        </p:txBody>
      </p:sp>
      <p:sp>
        <p:nvSpPr>
          <p:cNvPr id="193" name="Text 9"/>
          <p:cNvSpPr/>
          <p:nvPr/>
        </p:nvSpPr>
        <p:spPr>
          <a:xfrm>
            <a:off x="3681711" y="933450"/>
            <a:ext cx="143246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Prototype Build</a:t>
            </a:r>
            <a:endParaRPr lang="en-US" sz="750" dirty="0"/>
          </a:p>
        </p:txBody>
      </p:sp>
      <p:sp>
        <p:nvSpPr>
          <p:cNvPr id="194" name="Text 10"/>
          <p:cNvSpPr/>
          <p:nvPr/>
        </p:nvSpPr>
        <p:spPr>
          <a:xfrm>
            <a:off x="4846911" y="933450"/>
            <a:ext cx="95497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Legal Reg.</a:t>
            </a:r>
            <a:endParaRPr lang="en-US" sz="750" dirty="0"/>
          </a:p>
        </p:txBody>
      </p:sp>
      <p:sp>
        <p:nvSpPr>
          <p:cNvPr id="195" name="Text 11"/>
          <p:cNvSpPr/>
          <p:nvPr/>
        </p:nvSpPr>
        <p:spPr>
          <a:xfrm>
            <a:off x="5863828" y="933450"/>
            <a:ext cx="77405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Transparent Pricing</a:t>
            </a:r>
            <a:endParaRPr lang="en-US" sz="750" dirty="0"/>
          </a:p>
        </p:txBody>
      </p:sp>
      <p:sp>
        <p:nvSpPr>
          <p:cNvPr id="196" name="Text 12"/>
          <p:cNvSpPr/>
          <p:nvPr/>
        </p:nvSpPr>
        <p:spPr>
          <a:xfrm>
            <a:off x="6747570" y="933450"/>
            <a:ext cx="859481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Bilingual</a:t>
            </a:r>
            <a:endParaRPr lang="en-US" sz="750" dirty="0"/>
          </a:p>
        </p:txBody>
      </p:sp>
      <p:sp>
        <p:nvSpPr>
          <p:cNvPr id="197" name="Text 13"/>
          <p:cNvSpPr/>
          <p:nvPr/>
        </p:nvSpPr>
        <p:spPr>
          <a:xfrm>
            <a:off x="7705858" y="933450"/>
            <a:ext cx="795816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POVs</a:t>
            </a:r>
            <a:endParaRPr lang="en-US" sz="750" dirty="0"/>
          </a:p>
        </p:txBody>
      </p:sp>
      <p:sp>
        <p:nvSpPr>
          <p:cNvPr id="198" name="Text 14"/>
          <p:cNvSpPr/>
          <p:nvPr/>
        </p:nvSpPr>
        <p:spPr>
          <a:xfrm>
            <a:off x="8643193" y="933450"/>
            <a:ext cx="77405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Monthly Advisory</a:t>
            </a:r>
            <a:endParaRPr lang="en-US" sz="750" dirty="0"/>
          </a:p>
        </p:txBody>
      </p:sp>
      <p:sp>
        <p:nvSpPr>
          <p:cNvPr id="199" name="Text 15"/>
          <p:cNvSpPr/>
          <p:nvPr/>
        </p:nvSpPr>
        <p:spPr>
          <a:xfrm>
            <a:off x="9335940" y="933450"/>
            <a:ext cx="1241472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NO-GO Honesty</a:t>
            </a:r>
            <a:endParaRPr lang="en-US" sz="750" dirty="0"/>
          </a:p>
        </p:txBody>
      </p:sp>
      <p:sp>
        <p:nvSpPr>
          <p:cNvPr id="200" name="Text 16"/>
          <p:cNvSpPr/>
          <p:nvPr/>
        </p:nvSpPr>
        <p:spPr>
          <a:xfrm>
            <a:off x="10496104" y="933450"/>
            <a:ext cx="1238696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Price Range</a:t>
            </a:r>
            <a:endParaRPr lang="en-US" sz="750" dirty="0"/>
          </a:p>
        </p:txBody>
      </p:sp>
      <p:sp>
        <p:nvSpPr>
          <p:cNvPr id="201" name="Text 17"/>
          <p:cNvSpPr/>
          <p:nvPr/>
        </p:nvSpPr>
        <p:spPr>
          <a:xfrm>
            <a:off x="428625" y="1385888"/>
            <a:ext cx="32657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0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600" dirty="0"/>
          </a:p>
        </p:txBody>
      </p:sp>
      <p:sp>
        <p:nvSpPr>
          <p:cNvPr id="202" name="Text 18"/>
          <p:cNvSpPr/>
          <p:nvPr/>
        </p:nvSpPr>
        <p:spPr>
          <a:xfrm>
            <a:off x="10496104" y="1333500"/>
            <a:ext cx="123869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5K–75K EGP</a:t>
            </a:r>
            <a:endParaRPr lang="en-US" sz="750" dirty="0"/>
          </a:p>
        </p:txBody>
      </p:sp>
      <p:sp>
        <p:nvSpPr>
          <p:cNvPr id="203" name="Text 19"/>
          <p:cNvSpPr/>
          <p:nvPr/>
        </p:nvSpPr>
        <p:spPr>
          <a:xfrm>
            <a:off x="381000" y="1571625"/>
            <a:ext cx="1853241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Flat6Labs (Egypt)</a:t>
            </a:r>
            <a:endParaRPr lang="en-US" sz="750" dirty="0"/>
          </a:p>
        </p:txBody>
      </p:sp>
      <p:sp>
        <p:nvSpPr>
          <p:cNvPr id="204" name="Text 20"/>
          <p:cNvSpPr/>
          <p:nvPr/>
        </p:nvSpPr>
        <p:spPr>
          <a:xfrm>
            <a:off x="10496104" y="1571625"/>
            <a:ext cx="123869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Equity-based</a:t>
            </a:r>
            <a:endParaRPr lang="en-US" sz="750" dirty="0"/>
          </a:p>
        </p:txBody>
      </p:sp>
      <p:sp>
        <p:nvSpPr>
          <p:cNvPr id="205" name="Text 21"/>
          <p:cNvSpPr/>
          <p:nvPr/>
        </p:nvSpPr>
        <p:spPr>
          <a:xfrm>
            <a:off x="381000" y="1809750"/>
            <a:ext cx="1700808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AUC Venture Lab</a:t>
            </a:r>
            <a:endParaRPr lang="en-US" sz="750" dirty="0"/>
          </a:p>
        </p:txBody>
      </p:sp>
      <p:sp>
        <p:nvSpPr>
          <p:cNvPr id="206" name="Text 22"/>
          <p:cNvSpPr/>
          <p:nvPr/>
        </p:nvSpPr>
        <p:spPr>
          <a:xfrm>
            <a:off x="10352117" y="1809750"/>
            <a:ext cx="1526670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Free (AUC only)</a:t>
            </a:r>
            <a:endParaRPr lang="en-US" sz="750" dirty="0"/>
          </a:p>
        </p:txBody>
      </p:sp>
      <p:sp>
        <p:nvSpPr>
          <p:cNvPr id="207" name="Text 23"/>
          <p:cNvSpPr/>
          <p:nvPr/>
        </p:nvSpPr>
        <p:spPr>
          <a:xfrm>
            <a:off x="381000" y="2047875"/>
            <a:ext cx="2098009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McKinsey / BCG Egypt</a:t>
            </a:r>
            <a:endParaRPr lang="en-US" sz="750" dirty="0"/>
          </a:p>
        </p:txBody>
      </p:sp>
      <p:sp>
        <p:nvSpPr>
          <p:cNvPr id="208" name="Text 24"/>
          <p:cNvSpPr/>
          <p:nvPr/>
        </p:nvSpPr>
        <p:spPr>
          <a:xfrm>
            <a:off x="10496104" y="2047875"/>
            <a:ext cx="123869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500K+ EGP</a:t>
            </a:r>
            <a:endParaRPr lang="en-US" sz="750" dirty="0"/>
          </a:p>
        </p:txBody>
      </p:sp>
      <p:sp>
        <p:nvSpPr>
          <p:cNvPr id="209" name="Text 25"/>
          <p:cNvSpPr/>
          <p:nvPr/>
        </p:nvSpPr>
        <p:spPr>
          <a:xfrm>
            <a:off x="381000" y="2286000"/>
            <a:ext cx="2202909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Freelance Consultants</a:t>
            </a:r>
            <a:endParaRPr lang="en-US" sz="750" dirty="0"/>
          </a:p>
        </p:txBody>
      </p:sp>
      <p:sp>
        <p:nvSpPr>
          <p:cNvPr id="210" name="Text 26"/>
          <p:cNvSpPr/>
          <p:nvPr/>
        </p:nvSpPr>
        <p:spPr>
          <a:xfrm>
            <a:off x="10496104" y="2286000"/>
            <a:ext cx="123869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1K–10K EGP</a:t>
            </a:r>
            <a:endParaRPr lang="en-US" sz="750" dirty="0"/>
          </a:p>
        </p:txBody>
      </p:sp>
      <p:sp>
        <p:nvSpPr>
          <p:cNvPr id="211" name="Text 27"/>
          <p:cNvSpPr/>
          <p:nvPr/>
        </p:nvSpPr>
        <p:spPr>
          <a:xfrm>
            <a:off x="381000" y="2524125"/>
            <a:ext cx="1888208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ChatGPT / AI Tools</a:t>
            </a:r>
            <a:endParaRPr lang="en-US" sz="750" dirty="0"/>
          </a:p>
        </p:txBody>
      </p:sp>
      <p:sp>
        <p:nvSpPr>
          <p:cNvPr id="212" name="Text 28"/>
          <p:cNvSpPr/>
          <p:nvPr/>
        </p:nvSpPr>
        <p:spPr>
          <a:xfrm>
            <a:off x="10386043" y="2524125"/>
            <a:ext cx="1458818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Free / $20/mo</a:t>
            </a:r>
            <a:endParaRPr lang="en-US" sz="750" dirty="0"/>
          </a:p>
        </p:txBody>
      </p:sp>
      <p:sp>
        <p:nvSpPr>
          <p:cNvPr id="213" name="Text 29"/>
          <p:cNvSpPr/>
          <p:nvPr/>
        </p:nvSpPr>
        <p:spPr>
          <a:xfrm>
            <a:off x="381000" y="2762250"/>
            <a:ext cx="1700808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Wamda / Magnitt</a:t>
            </a:r>
            <a:endParaRPr lang="en-US" sz="750" dirty="0"/>
          </a:p>
        </p:txBody>
      </p:sp>
      <p:sp>
        <p:nvSpPr>
          <p:cNvPr id="214" name="Text 30"/>
          <p:cNvSpPr/>
          <p:nvPr/>
        </p:nvSpPr>
        <p:spPr>
          <a:xfrm>
            <a:off x="10250339" y="2762250"/>
            <a:ext cx="173022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reports only</a:t>
            </a:r>
            <a:endParaRPr lang="en-US" sz="750" dirty="0"/>
          </a:p>
        </p:txBody>
      </p:sp>
      <p:sp>
        <p:nvSpPr>
          <p:cNvPr id="215" name="Text 31"/>
          <p:cNvSpPr/>
          <p:nvPr/>
        </p:nvSpPr>
        <p:spPr>
          <a:xfrm>
            <a:off x="381000" y="3000375"/>
            <a:ext cx="2307810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Local Business Coaches</a:t>
            </a:r>
            <a:endParaRPr lang="en-US" sz="750" dirty="0"/>
          </a:p>
        </p:txBody>
      </p:sp>
      <p:sp>
        <p:nvSpPr>
          <p:cNvPr id="216" name="Text 32"/>
          <p:cNvSpPr/>
          <p:nvPr/>
        </p:nvSpPr>
        <p:spPr>
          <a:xfrm>
            <a:off x="10496104" y="3000375"/>
            <a:ext cx="123869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2K–15K EGP</a:t>
            </a:r>
            <a:endParaRPr lang="en-US" sz="750" dirty="0"/>
          </a:p>
        </p:txBody>
      </p:sp>
      <p:sp>
        <p:nvSpPr>
          <p:cNvPr id="217" name="Text 33"/>
          <p:cNvSpPr/>
          <p:nvPr/>
        </p:nvSpPr>
        <p:spPr>
          <a:xfrm>
            <a:off x="457200" y="6329363"/>
            <a:ext cx="40005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Full capability</a:t>
            </a:r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Partial</a:t>
            </a:r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 offered</a:t>
            </a:r>
            <a:endParaRPr lang="en-US" sz="750" dirty="0"/>
          </a:p>
        </p:txBody>
      </p:sp>
      <p:sp>
        <p:nvSpPr>
          <p:cNvPr id="218" name="Text 34"/>
          <p:cNvSpPr/>
          <p:nvPr/>
        </p:nvSpPr>
        <p:spPr>
          <a:xfrm>
            <a:off x="6477000" y="6362700"/>
            <a:ext cx="136779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 is the ONLY player offering all 9 capabilities simultaneously at accessible price points. This is the Blue Ocean.</a:t>
            </a:r>
            <a:endParaRPr lang="en-US" sz="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75" y="583406"/>
            <a:ext cx="762000" cy="166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0375" y="583406"/>
            <a:ext cx="504825" cy="1666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1400" y="583406"/>
            <a:ext cx="723900" cy="166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" y="885825"/>
            <a:ext cx="1989088" cy="22383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5788" y="885825"/>
            <a:ext cx="852488" cy="22383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8275" y="885825"/>
            <a:ext cx="852488" cy="223838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0763" y="885825"/>
            <a:ext cx="852488" cy="223838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3250" y="885825"/>
            <a:ext cx="852488" cy="223838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5738" y="885825"/>
            <a:ext cx="852488" cy="223838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8225" y="885825"/>
            <a:ext cx="852636" cy="223838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700" y="1109663"/>
            <a:ext cx="7104162" cy="204788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700" y="1314450"/>
            <a:ext cx="1989088" cy="204788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55788" y="1314450"/>
            <a:ext cx="852488" cy="204788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8275" y="1314450"/>
            <a:ext cx="852488" cy="204788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0763" y="1314450"/>
            <a:ext cx="852488" cy="204788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13250" y="1314450"/>
            <a:ext cx="852488" cy="204788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65738" y="1314450"/>
            <a:ext cx="852488" cy="204788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18225" y="1314450"/>
            <a:ext cx="852636" cy="204788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6700" y="1519238"/>
            <a:ext cx="1989088" cy="204788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5788" y="1519238"/>
            <a:ext cx="852488" cy="204788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08275" y="1519238"/>
            <a:ext cx="852488" cy="204788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60763" y="1519238"/>
            <a:ext cx="852488" cy="204788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13250" y="1519238"/>
            <a:ext cx="852488" cy="204788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665738" y="1519238"/>
            <a:ext cx="852488" cy="204788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18225" y="1519238"/>
            <a:ext cx="852636" cy="204788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" y="1724025"/>
            <a:ext cx="1989088" cy="204788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255788" y="1724025"/>
            <a:ext cx="852488" cy="204788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108275" y="1724025"/>
            <a:ext cx="852488" cy="204788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960763" y="1724025"/>
            <a:ext cx="852488" cy="204788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813250" y="1724025"/>
            <a:ext cx="852488" cy="204788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665738" y="1724025"/>
            <a:ext cx="852488" cy="204788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518225" y="1724025"/>
            <a:ext cx="852636" cy="204788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66700" y="1928813"/>
            <a:ext cx="1989088" cy="204788"/>
          </a:xfrm>
          <a:prstGeom prst="rect">
            <a:avLst/>
          </a:prstGeom>
        </p:spPr>
      </p:pic>
      <p:pic>
        <p:nvPicPr>
          <p:cNvPr id="3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255788" y="1928813"/>
            <a:ext cx="852488" cy="204788"/>
          </a:xfrm>
          <a:prstGeom prst="rect">
            <a:avLst/>
          </a:prstGeom>
        </p:spPr>
      </p:pic>
      <p:pic>
        <p:nvPicPr>
          <p:cNvPr id="40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108275" y="1928813"/>
            <a:ext cx="852488" cy="204788"/>
          </a:xfrm>
          <a:prstGeom prst="rect">
            <a:avLst/>
          </a:prstGeom>
        </p:spPr>
      </p:pic>
      <p:pic>
        <p:nvPicPr>
          <p:cNvPr id="41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960763" y="1928813"/>
            <a:ext cx="852488" cy="204788"/>
          </a:xfrm>
          <a:prstGeom prst="rect">
            <a:avLst/>
          </a:prstGeom>
        </p:spPr>
      </p:pic>
      <p:pic>
        <p:nvPicPr>
          <p:cNvPr id="42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813250" y="1928813"/>
            <a:ext cx="852488" cy="204788"/>
          </a:xfrm>
          <a:prstGeom prst="rect">
            <a:avLst/>
          </a:prstGeom>
        </p:spPr>
      </p:pic>
      <p:pic>
        <p:nvPicPr>
          <p:cNvPr id="43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665738" y="1928813"/>
            <a:ext cx="852488" cy="204788"/>
          </a:xfrm>
          <a:prstGeom prst="rect">
            <a:avLst/>
          </a:prstGeom>
        </p:spPr>
      </p:pic>
      <p:pic>
        <p:nvPicPr>
          <p:cNvPr id="44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518225" y="1928813"/>
            <a:ext cx="852636" cy="204788"/>
          </a:xfrm>
          <a:prstGeom prst="rect">
            <a:avLst/>
          </a:prstGeom>
        </p:spPr>
      </p:pic>
      <p:pic>
        <p:nvPicPr>
          <p:cNvPr id="45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66700" y="2133600"/>
            <a:ext cx="1989088" cy="204788"/>
          </a:xfrm>
          <a:prstGeom prst="rect">
            <a:avLst/>
          </a:prstGeom>
        </p:spPr>
      </p:pic>
      <p:pic>
        <p:nvPicPr>
          <p:cNvPr id="4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255788" y="2133600"/>
            <a:ext cx="852488" cy="204788"/>
          </a:xfrm>
          <a:prstGeom prst="rect">
            <a:avLst/>
          </a:prstGeom>
        </p:spPr>
      </p:pic>
      <p:pic>
        <p:nvPicPr>
          <p:cNvPr id="4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108275" y="2133600"/>
            <a:ext cx="852488" cy="204788"/>
          </a:xfrm>
          <a:prstGeom prst="rect">
            <a:avLst/>
          </a:prstGeom>
        </p:spPr>
      </p:pic>
      <p:pic>
        <p:nvPicPr>
          <p:cNvPr id="4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960763" y="2133600"/>
            <a:ext cx="852488" cy="204788"/>
          </a:xfrm>
          <a:prstGeom prst="rect">
            <a:avLst/>
          </a:prstGeom>
        </p:spPr>
      </p:pic>
      <p:pic>
        <p:nvPicPr>
          <p:cNvPr id="4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813250" y="2133600"/>
            <a:ext cx="852488" cy="204788"/>
          </a:xfrm>
          <a:prstGeom prst="rect">
            <a:avLst/>
          </a:prstGeom>
        </p:spPr>
      </p:pic>
      <p:pic>
        <p:nvPicPr>
          <p:cNvPr id="5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665738" y="2133600"/>
            <a:ext cx="852488" cy="204788"/>
          </a:xfrm>
          <a:prstGeom prst="rect">
            <a:avLst/>
          </a:prstGeom>
        </p:spPr>
      </p:pic>
      <p:pic>
        <p:nvPicPr>
          <p:cNvPr id="5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518225" y="2133600"/>
            <a:ext cx="852636" cy="204788"/>
          </a:xfrm>
          <a:prstGeom prst="rect">
            <a:avLst/>
          </a:prstGeom>
        </p:spPr>
      </p:pic>
      <p:pic>
        <p:nvPicPr>
          <p:cNvPr id="52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66700" y="2338388"/>
            <a:ext cx="7104162" cy="204788"/>
          </a:xfrm>
          <a:prstGeom prst="rect">
            <a:avLst/>
          </a:prstGeom>
        </p:spPr>
      </p:pic>
      <p:pic>
        <p:nvPicPr>
          <p:cNvPr id="53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66700" y="2338388"/>
            <a:ext cx="1989088" cy="204788"/>
          </a:xfrm>
          <a:prstGeom prst="rect">
            <a:avLst/>
          </a:prstGeom>
        </p:spPr>
      </p:pic>
      <p:pic>
        <p:nvPicPr>
          <p:cNvPr id="54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255788" y="2338388"/>
            <a:ext cx="852488" cy="204788"/>
          </a:xfrm>
          <a:prstGeom prst="rect">
            <a:avLst/>
          </a:prstGeom>
        </p:spPr>
      </p:pic>
      <p:pic>
        <p:nvPicPr>
          <p:cNvPr id="55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108275" y="2338388"/>
            <a:ext cx="852488" cy="204788"/>
          </a:xfrm>
          <a:prstGeom prst="rect">
            <a:avLst/>
          </a:prstGeom>
        </p:spPr>
      </p:pic>
      <p:pic>
        <p:nvPicPr>
          <p:cNvPr id="56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3960763" y="2338388"/>
            <a:ext cx="852488" cy="204788"/>
          </a:xfrm>
          <a:prstGeom prst="rect">
            <a:avLst/>
          </a:prstGeom>
        </p:spPr>
      </p:pic>
      <p:pic>
        <p:nvPicPr>
          <p:cNvPr id="57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4813250" y="2338388"/>
            <a:ext cx="852488" cy="204788"/>
          </a:xfrm>
          <a:prstGeom prst="rect">
            <a:avLst/>
          </a:prstGeom>
        </p:spPr>
      </p:pic>
      <p:pic>
        <p:nvPicPr>
          <p:cNvPr id="58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5665738" y="2338388"/>
            <a:ext cx="852488" cy="204788"/>
          </a:xfrm>
          <a:prstGeom prst="rect">
            <a:avLst/>
          </a:prstGeom>
        </p:spPr>
      </p:pic>
      <p:pic>
        <p:nvPicPr>
          <p:cNvPr id="59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518225" y="2338388"/>
            <a:ext cx="852636" cy="204788"/>
          </a:xfrm>
          <a:prstGeom prst="rect">
            <a:avLst/>
          </a:prstGeom>
        </p:spPr>
      </p:pic>
      <p:pic>
        <p:nvPicPr>
          <p:cNvPr id="60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266700" y="2543175"/>
            <a:ext cx="7104162" cy="204788"/>
          </a:xfrm>
          <a:prstGeom prst="rect">
            <a:avLst/>
          </a:prstGeom>
        </p:spPr>
      </p:pic>
      <p:pic>
        <p:nvPicPr>
          <p:cNvPr id="61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66700" y="2747963"/>
            <a:ext cx="1989088" cy="204788"/>
          </a:xfrm>
          <a:prstGeom prst="rect">
            <a:avLst/>
          </a:prstGeom>
        </p:spPr>
      </p:pic>
      <p:pic>
        <p:nvPicPr>
          <p:cNvPr id="62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255788" y="2747963"/>
            <a:ext cx="852488" cy="204788"/>
          </a:xfrm>
          <a:prstGeom prst="rect">
            <a:avLst/>
          </a:prstGeom>
        </p:spPr>
      </p:pic>
      <p:pic>
        <p:nvPicPr>
          <p:cNvPr id="63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3108275" y="2747963"/>
            <a:ext cx="852488" cy="204788"/>
          </a:xfrm>
          <a:prstGeom prst="rect">
            <a:avLst/>
          </a:prstGeom>
        </p:spPr>
      </p:pic>
      <p:pic>
        <p:nvPicPr>
          <p:cNvPr id="64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3960763" y="2747963"/>
            <a:ext cx="852488" cy="204788"/>
          </a:xfrm>
          <a:prstGeom prst="rect">
            <a:avLst/>
          </a:prstGeom>
        </p:spPr>
      </p:pic>
      <p:pic>
        <p:nvPicPr>
          <p:cNvPr id="65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4813250" y="2747963"/>
            <a:ext cx="852488" cy="204788"/>
          </a:xfrm>
          <a:prstGeom prst="rect">
            <a:avLst/>
          </a:prstGeom>
        </p:spPr>
      </p:pic>
      <p:pic>
        <p:nvPicPr>
          <p:cNvPr id="66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5665738" y="2747963"/>
            <a:ext cx="852488" cy="204788"/>
          </a:xfrm>
          <a:prstGeom prst="rect">
            <a:avLst/>
          </a:prstGeom>
        </p:spPr>
      </p:pic>
      <p:pic>
        <p:nvPicPr>
          <p:cNvPr id="67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518225" y="2747963"/>
            <a:ext cx="852636" cy="204788"/>
          </a:xfrm>
          <a:prstGeom prst="rect">
            <a:avLst/>
          </a:prstGeom>
        </p:spPr>
      </p:pic>
      <p:pic>
        <p:nvPicPr>
          <p:cNvPr id="68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266700" y="2952750"/>
            <a:ext cx="1989088" cy="204788"/>
          </a:xfrm>
          <a:prstGeom prst="rect">
            <a:avLst/>
          </a:prstGeom>
        </p:spPr>
      </p:pic>
      <p:pic>
        <p:nvPicPr>
          <p:cNvPr id="69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2255788" y="2952750"/>
            <a:ext cx="852488" cy="204788"/>
          </a:xfrm>
          <a:prstGeom prst="rect">
            <a:avLst/>
          </a:prstGeom>
        </p:spPr>
      </p:pic>
      <p:pic>
        <p:nvPicPr>
          <p:cNvPr id="70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3108275" y="2952750"/>
            <a:ext cx="852488" cy="204788"/>
          </a:xfrm>
          <a:prstGeom prst="rect">
            <a:avLst/>
          </a:prstGeom>
        </p:spPr>
      </p:pic>
      <p:pic>
        <p:nvPicPr>
          <p:cNvPr id="71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3960763" y="2952750"/>
            <a:ext cx="852488" cy="204788"/>
          </a:xfrm>
          <a:prstGeom prst="rect">
            <a:avLst/>
          </a:prstGeom>
        </p:spPr>
      </p:pic>
      <p:pic>
        <p:nvPicPr>
          <p:cNvPr id="72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4813250" y="2952750"/>
            <a:ext cx="852488" cy="204788"/>
          </a:xfrm>
          <a:prstGeom prst="rect">
            <a:avLst/>
          </a:prstGeom>
        </p:spPr>
      </p:pic>
      <p:pic>
        <p:nvPicPr>
          <p:cNvPr id="73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5665738" y="2952750"/>
            <a:ext cx="852488" cy="204788"/>
          </a:xfrm>
          <a:prstGeom prst="rect">
            <a:avLst/>
          </a:prstGeom>
        </p:spPr>
      </p:pic>
      <p:pic>
        <p:nvPicPr>
          <p:cNvPr id="74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6518225" y="2952750"/>
            <a:ext cx="852636" cy="204788"/>
          </a:xfrm>
          <a:prstGeom prst="rect">
            <a:avLst/>
          </a:prstGeom>
        </p:spPr>
      </p:pic>
      <p:pic>
        <p:nvPicPr>
          <p:cNvPr id="7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266700" y="3157538"/>
            <a:ext cx="1989088" cy="204788"/>
          </a:xfrm>
          <a:prstGeom prst="rect">
            <a:avLst/>
          </a:prstGeom>
        </p:spPr>
      </p:pic>
      <p:pic>
        <p:nvPicPr>
          <p:cNvPr id="7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2255788" y="3157538"/>
            <a:ext cx="852488" cy="204788"/>
          </a:xfrm>
          <a:prstGeom prst="rect">
            <a:avLst/>
          </a:prstGeom>
        </p:spPr>
      </p:pic>
      <p:pic>
        <p:nvPicPr>
          <p:cNvPr id="7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3108275" y="3157538"/>
            <a:ext cx="852488" cy="204788"/>
          </a:xfrm>
          <a:prstGeom prst="rect">
            <a:avLst/>
          </a:prstGeom>
        </p:spPr>
      </p:pic>
      <p:pic>
        <p:nvPicPr>
          <p:cNvPr id="7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3960763" y="3157538"/>
            <a:ext cx="852488" cy="204788"/>
          </a:xfrm>
          <a:prstGeom prst="rect">
            <a:avLst/>
          </a:prstGeom>
        </p:spPr>
      </p:pic>
      <p:pic>
        <p:nvPicPr>
          <p:cNvPr id="7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4813250" y="3157538"/>
            <a:ext cx="852488" cy="204788"/>
          </a:xfrm>
          <a:prstGeom prst="rect">
            <a:avLst/>
          </a:prstGeom>
        </p:spPr>
      </p:pic>
      <p:pic>
        <p:nvPicPr>
          <p:cNvPr id="8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5665738" y="3157538"/>
            <a:ext cx="852488" cy="204788"/>
          </a:xfrm>
          <a:prstGeom prst="rect">
            <a:avLst/>
          </a:prstGeom>
        </p:spPr>
      </p:pic>
      <p:pic>
        <p:nvPicPr>
          <p:cNvPr id="81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6518225" y="3157538"/>
            <a:ext cx="852636" cy="204788"/>
          </a:xfrm>
          <a:prstGeom prst="rect">
            <a:avLst/>
          </a:prstGeom>
        </p:spPr>
      </p:pic>
      <p:pic>
        <p:nvPicPr>
          <p:cNvPr id="82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266700" y="3362325"/>
            <a:ext cx="1989088" cy="204788"/>
          </a:xfrm>
          <a:prstGeom prst="rect">
            <a:avLst/>
          </a:prstGeom>
        </p:spPr>
      </p:pic>
      <p:pic>
        <p:nvPicPr>
          <p:cNvPr id="83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2255788" y="3362325"/>
            <a:ext cx="852488" cy="204788"/>
          </a:xfrm>
          <a:prstGeom prst="rect">
            <a:avLst/>
          </a:prstGeom>
        </p:spPr>
      </p:pic>
      <p:pic>
        <p:nvPicPr>
          <p:cNvPr id="84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3108275" y="3362325"/>
            <a:ext cx="852488" cy="204788"/>
          </a:xfrm>
          <a:prstGeom prst="rect">
            <a:avLst/>
          </a:prstGeom>
        </p:spPr>
      </p:pic>
      <p:pic>
        <p:nvPicPr>
          <p:cNvPr id="85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3960763" y="3362325"/>
            <a:ext cx="852488" cy="204788"/>
          </a:xfrm>
          <a:prstGeom prst="rect">
            <a:avLst/>
          </a:prstGeom>
        </p:spPr>
      </p:pic>
      <p:pic>
        <p:nvPicPr>
          <p:cNvPr id="86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4813250" y="3362325"/>
            <a:ext cx="852488" cy="204788"/>
          </a:xfrm>
          <a:prstGeom prst="rect">
            <a:avLst/>
          </a:prstGeom>
        </p:spPr>
      </p:pic>
      <p:pic>
        <p:nvPicPr>
          <p:cNvPr id="87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5665738" y="3362325"/>
            <a:ext cx="852488" cy="204788"/>
          </a:xfrm>
          <a:prstGeom prst="rect">
            <a:avLst/>
          </a:prstGeom>
        </p:spPr>
      </p:pic>
      <p:pic>
        <p:nvPicPr>
          <p:cNvPr id="88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6518225" y="3362325"/>
            <a:ext cx="852636" cy="204788"/>
          </a:xfrm>
          <a:prstGeom prst="rect">
            <a:avLst/>
          </a:prstGeom>
        </p:spPr>
      </p:pic>
      <p:pic>
        <p:nvPicPr>
          <p:cNvPr id="89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266700" y="3567113"/>
            <a:ext cx="7104162" cy="204788"/>
          </a:xfrm>
          <a:prstGeom prst="rect">
            <a:avLst/>
          </a:prstGeom>
        </p:spPr>
      </p:pic>
      <p:pic>
        <p:nvPicPr>
          <p:cNvPr id="90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266700" y="3567113"/>
            <a:ext cx="1989088" cy="204788"/>
          </a:xfrm>
          <a:prstGeom prst="rect">
            <a:avLst/>
          </a:prstGeom>
        </p:spPr>
      </p:pic>
      <p:pic>
        <p:nvPicPr>
          <p:cNvPr id="91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2255788" y="3567113"/>
            <a:ext cx="852488" cy="204788"/>
          </a:xfrm>
          <a:prstGeom prst="rect">
            <a:avLst/>
          </a:prstGeom>
        </p:spPr>
      </p:pic>
      <p:pic>
        <p:nvPicPr>
          <p:cNvPr id="92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3108275" y="3567113"/>
            <a:ext cx="852488" cy="204788"/>
          </a:xfrm>
          <a:prstGeom prst="rect">
            <a:avLst/>
          </a:prstGeom>
        </p:spPr>
      </p:pic>
      <p:pic>
        <p:nvPicPr>
          <p:cNvPr id="93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3960763" y="3567113"/>
            <a:ext cx="852488" cy="204788"/>
          </a:xfrm>
          <a:prstGeom prst="rect">
            <a:avLst/>
          </a:prstGeom>
        </p:spPr>
      </p:pic>
      <p:pic>
        <p:nvPicPr>
          <p:cNvPr id="94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4813250" y="3567113"/>
            <a:ext cx="852488" cy="204788"/>
          </a:xfrm>
          <a:prstGeom prst="rect">
            <a:avLst/>
          </a:prstGeom>
        </p:spPr>
      </p:pic>
      <p:pic>
        <p:nvPicPr>
          <p:cNvPr id="95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5665738" y="3567113"/>
            <a:ext cx="852488" cy="204788"/>
          </a:xfrm>
          <a:prstGeom prst="rect">
            <a:avLst/>
          </a:prstGeom>
        </p:spPr>
      </p:pic>
      <p:pic>
        <p:nvPicPr>
          <p:cNvPr id="96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6518225" y="3567113"/>
            <a:ext cx="852636" cy="204788"/>
          </a:xfrm>
          <a:prstGeom prst="rect">
            <a:avLst/>
          </a:prstGeom>
        </p:spPr>
      </p:pic>
      <p:pic>
        <p:nvPicPr>
          <p:cNvPr id="97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266700" y="3771900"/>
            <a:ext cx="7104162" cy="204788"/>
          </a:xfrm>
          <a:prstGeom prst="rect">
            <a:avLst/>
          </a:prstGeom>
        </p:spPr>
      </p:pic>
      <p:pic>
        <p:nvPicPr>
          <p:cNvPr id="98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266700" y="3771900"/>
            <a:ext cx="1989088" cy="204788"/>
          </a:xfrm>
          <a:prstGeom prst="rect">
            <a:avLst/>
          </a:prstGeom>
        </p:spPr>
      </p:pic>
      <p:pic>
        <p:nvPicPr>
          <p:cNvPr id="99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2255788" y="3771900"/>
            <a:ext cx="852488" cy="204788"/>
          </a:xfrm>
          <a:prstGeom prst="rect">
            <a:avLst/>
          </a:prstGeom>
        </p:spPr>
      </p:pic>
      <p:pic>
        <p:nvPicPr>
          <p:cNvPr id="100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3108275" y="3771900"/>
            <a:ext cx="852488" cy="204788"/>
          </a:xfrm>
          <a:prstGeom prst="rect">
            <a:avLst/>
          </a:prstGeom>
        </p:spPr>
      </p:pic>
      <p:pic>
        <p:nvPicPr>
          <p:cNvPr id="101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3960763" y="3771900"/>
            <a:ext cx="852488" cy="204788"/>
          </a:xfrm>
          <a:prstGeom prst="rect">
            <a:avLst/>
          </a:prstGeom>
        </p:spPr>
      </p:pic>
      <p:pic>
        <p:nvPicPr>
          <p:cNvPr id="102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4813250" y="3771900"/>
            <a:ext cx="852488" cy="204788"/>
          </a:xfrm>
          <a:prstGeom prst="rect">
            <a:avLst/>
          </a:prstGeom>
        </p:spPr>
      </p:pic>
      <p:pic>
        <p:nvPicPr>
          <p:cNvPr id="103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5665738" y="3771900"/>
            <a:ext cx="852488" cy="204788"/>
          </a:xfrm>
          <a:prstGeom prst="rect">
            <a:avLst/>
          </a:prstGeom>
        </p:spPr>
      </p:pic>
      <p:pic>
        <p:nvPicPr>
          <p:cNvPr id="10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6518225" y="3771900"/>
            <a:ext cx="852636" cy="204788"/>
          </a:xfrm>
          <a:prstGeom prst="rect">
            <a:avLst/>
          </a:prstGeom>
        </p:spPr>
      </p:pic>
      <p:pic>
        <p:nvPicPr>
          <p:cNvPr id="10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7485162" y="885825"/>
            <a:ext cx="4440138" cy="1681163"/>
          </a:xfrm>
          <a:prstGeom prst="rect">
            <a:avLst/>
          </a:prstGeom>
        </p:spPr>
      </p:pic>
      <p:pic>
        <p:nvPicPr>
          <p:cNvPr id="10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7580412" y="1195388"/>
            <a:ext cx="2096244" cy="609600"/>
          </a:xfrm>
          <a:prstGeom prst="rect">
            <a:avLst/>
          </a:prstGeom>
        </p:spPr>
      </p:pic>
      <p:pic>
        <p:nvPicPr>
          <p:cNvPr id="10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9733806" y="1195388"/>
            <a:ext cx="2096244" cy="609600"/>
          </a:xfrm>
          <a:prstGeom prst="rect">
            <a:avLst/>
          </a:prstGeom>
        </p:spPr>
      </p:pic>
      <p:pic>
        <p:nvPicPr>
          <p:cNvPr id="10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7580412" y="1862138"/>
            <a:ext cx="2096244" cy="609600"/>
          </a:xfrm>
          <a:prstGeom prst="rect">
            <a:avLst/>
          </a:prstGeom>
        </p:spPr>
      </p:pic>
      <p:pic>
        <p:nvPicPr>
          <p:cNvPr id="10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9733806" y="1862138"/>
            <a:ext cx="2096244" cy="609600"/>
          </a:xfrm>
          <a:prstGeom prst="rect">
            <a:avLst/>
          </a:prstGeom>
        </p:spPr>
      </p:pic>
      <p:pic>
        <p:nvPicPr>
          <p:cNvPr id="110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7485162" y="2643188"/>
            <a:ext cx="4440138" cy="3929063"/>
          </a:xfrm>
          <a:prstGeom prst="rect">
            <a:avLst/>
          </a:prstGeom>
        </p:spPr>
      </p:pic>
      <p:pic>
        <p:nvPicPr>
          <p:cNvPr id="111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7580412" y="3100388"/>
            <a:ext cx="4249638" cy="76200"/>
          </a:xfrm>
          <a:prstGeom prst="rect">
            <a:avLst/>
          </a:prstGeom>
        </p:spPr>
      </p:pic>
      <p:pic>
        <p:nvPicPr>
          <p:cNvPr id="112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7580412" y="3100388"/>
            <a:ext cx="1827312" cy="76200"/>
          </a:xfrm>
          <a:prstGeom prst="rect">
            <a:avLst/>
          </a:prstGeom>
        </p:spPr>
      </p:pic>
      <p:pic>
        <p:nvPicPr>
          <p:cNvPr id="113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7580412" y="3524250"/>
            <a:ext cx="4249638" cy="76200"/>
          </a:xfrm>
          <a:prstGeom prst="rect">
            <a:avLst/>
          </a:prstGeom>
        </p:spPr>
      </p:pic>
      <p:pic>
        <p:nvPicPr>
          <p:cNvPr id="114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7580412" y="3524250"/>
            <a:ext cx="2847231" cy="76200"/>
          </a:xfrm>
          <a:prstGeom prst="rect">
            <a:avLst/>
          </a:prstGeom>
        </p:spPr>
      </p:pic>
      <p:pic>
        <p:nvPicPr>
          <p:cNvPr id="115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7580412" y="3948112"/>
            <a:ext cx="4249638" cy="76200"/>
          </a:xfrm>
          <a:prstGeom prst="rect">
            <a:avLst/>
          </a:prstGeom>
        </p:spPr>
      </p:pic>
      <p:pic>
        <p:nvPicPr>
          <p:cNvPr id="116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7580412" y="3948112"/>
            <a:ext cx="4249638" cy="76200"/>
          </a:xfrm>
          <a:prstGeom prst="rect">
            <a:avLst/>
          </a:prstGeom>
        </p:spPr>
      </p:pic>
      <p:pic>
        <p:nvPicPr>
          <p:cNvPr id="117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7580412" y="4224338"/>
            <a:ext cx="4249638" cy="428625"/>
          </a:xfrm>
          <a:prstGeom prst="rect">
            <a:avLst/>
          </a:prstGeom>
        </p:spPr>
      </p:pic>
      <p:sp>
        <p:nvSpPr>
          <p:cNvPr id="118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119" name="Text 1"/>
          <p:cNvSpPr/>
          <p:nvPr/>
        </p:nvSpPr>
        <p:spPr>
          <a:xfrm>
            <a:off x="10334625" y="190500"/>
            <a:ext cx="24726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5 — THE NUMBERS</a:t>
            </a:r>
            <a:endParaRPr lang="en-US" sz="825" dirty="0"/>
          </a:p>
        </p:txBody>
      </p:sp>
      <p:sp>
        <p:nvSpPr>
          <p:cNvPr id="120" name="Text 2"/>
          <p:cNvSpPr/>
          <p:nvPr/>
        </p:nvSpPr>
        <p:spPr>
          <a:xfrm>
            <a:off x="11582400" y="6567488"/>
            <a:ext cx="12153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 / 22</a:t>
            </a:r>
            <a:endParaRPr lang="en-US" sz="825" dirty="0"/>
          </a:p>
        </p:txBody>
      </p:sp>
      <p:sp>
        <p:nvSpPr>
          <p:cNvPr id="121" name="Text 3"/>
          <p:cNvSpPr/>
          <p:nvPr/>
        </p:nvSpPr>
        <p:spPr>
          <a:xfrm>
            <a:off x="266700" y="552450"/>
            <a:ext cx="6781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Full Financial Model — Year 1</a:t>
            </a:r>
            <a:endParaRPr lang="en-US" sz="1500" dirty="0"/>
          </a:p>
        </p:txBody>
      </p:sp>
      <p:sp>
        <p:nvSpPr>
          <p:cNvPr id="122" name="Text 4"/>
          <p:cNvSpPr/>
          <p:nvPr/>
        </p:nvSpPr>
        <p:spPr>
          <a:xfrm>
            <a:off x="-135255" y="628650"/>
            <a:ext cx="315468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النموذج المالي الكامل</a:t>
            </a:r>
            <a:endParaRPr lang="en-US" sz="900" dirty="0"/>
          </a:p>
        </p:txBody>
      </p:sp>
      <p:sp>
        <p:nvSpPr>
          <p:cNvPr id="123" name="Text 5"/>
          <p:cNvSpPr/>
          <p:nvPr/>
        </p:nvSpPr>
        <p:spPr>
          <a:xfrm>
            <a:off x="9858375" y="583406"/>
            <a:ext cx="1234440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 = Pessimistic</a:t>
            </a:r>
            <a:endParaRPr lang="en-US" sz="675" dirty="0"/>
          </a:p>
        </p:txBody>
      </p:sp>
      <p:sp>
        <p:nvSpPr>
          <p:cNvPr id="124" name="Text 6"/>
          <p:cNvSpPr/>
          <p:nvPr/>
        </p:nvSpPr>
        <p:spPr>
          <a:xfrm>
            <a:off x="10696575" y="583406"/>
            <a:ext cx="574519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 = Base</a:t>
            </a:r>
            <a:endParaRPr lang="en-US" sz="675" dirty="0"/>
          </a:p>
        </p:txBody>
      </p:sp>
      <p:sp>
        <p:nvSpPr>
          <p:cNvPr id="125" name="Text 7"/>
          <p:cNvSpPr/>
          <p:nvPr/>
        </p:nvSpPr>
        <p:spPr>
          <a:xfrm>
            <a:off x="11277600" y="583406"/>
            <a:ext cx="1136984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= Optimistic</a:t>
            </a:r>
            <a:endParaRPr lang="en-US" sz="675" dirty="0"/>
          </a:p>
        </p:txBody>
      </p:sp>
      <p:sp>
        <p:nvSpPr>
          <p:cNvPr id="126" name="Text 8"/>
          <p:cNvSpPr/>
          <p:nvPr/>
        </p:nvSpPr>
        <p:spPr>
          <a:xfrm>
            <a:off x="323850" y="885825"/>
            <a:ext cx="187478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Item</a:t>
            </a:r>
            <a:endParaRPr lang="en-US" sz="675" dirty="0"/>
          </a:p>
        </p:txBody>
      </p:sp>
      <p:sp>
        <p:nvSpPr>
          <p:cNvPr id="127" name="Text 9"/>
          <p:cNvSpPr/>
          <p:nvPr/>
        </p:nvSpPr>
        <p:spPr>
          <a:xfrm>
            <a:off x="2255788" y="885825"/>
            <a:ext cx="73818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Q1</a:t>
            </a:r>
            <a:endParaRPr lang="en-US" sz="675" dirty="0"/>
          </a:p>
        </p:txBody>
      </p:sp>
      <p:sp>
        <p:nvSpPr>
          <p:cNvPr id="128" name="Text 10"/>
          <p:cNvSpPr/>
          <p:nvPr/>
        </p:nvSpPr>
        <p:spPr>
          <a:xfrm>
            <a:off x="3108275" y="885825"/>
            <a:ext cx="73818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Q2</a:t>
            </a:r>
            <a:endParaRPr lang="en-US" sz="675" dirty="0"/>
          </a:p>
        </p:txBody>
      </p:sp>
      <p:sp>
        <p:nvSpPr>
          <p:cNvPr id="129" name="Text 11"/>
          <p:cNvSpPr/>
          <p:nvPr/>
        </p:nvSpPr>
        <p:spPr>
          <a:xfrm>
            <a:off x="3960763" y="885825"/>
            <a:ext cx="73818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Q3</a:t>
            </a:r>
            <a:endParaRPr lang="en-US" sz="675" dirty="0"/>
          </a:p>
        </p:txBody>
      </p:sp>
      <p:sp>
        <p:nvSpPr>
          <p:cNvPr id="130" name="Text 12"/>
          <p:cNvSpPr/>
          <p:nvPr/>
        </p:nvSpPr>
        <p:spPr>
          <a:xfrm>
            <a:off x="4813250" y="885825"/>
            <a:ext cx="73818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Q4</a:t>
            </a:r>
            <a:endParaRPr lang="en-US" sz="675" dirty="0"/>
          </a:p>
        </p:txBody>
      </p:sp>
      <p:sp>
        <p:nvSpPr>
          <p:cNvPr id="131" name="Text 13"/>
          <p:cNvSpPr/>
          <p:nvPr/>
        </p:nvSpPr>
        <p:spPr>
          <a:xfrm>
            <a:off x="5589445" y="885825"/>
            <a:ext cx="890774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Year Total</a:t>
            </a:r>
            <a:endParaRPr lang="en-US" sz="675" dirty="0"/>
          </a:p>
        </p:txBody>
      </p:sp>
      <p:sp>
        <p:nvSpPr>
          <p:cNvPr id="132" name="Text 14"/>
          <p:cNvSpPr/>
          <p:nvPr/>
        </p:nvSpPr>
        <p:spPr>
          <a:xfrm>
            <a:off x="6486535" y="885825"/>
            <a:ext cx="801718" cy="2238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 / B / O</a:t>
            </a:r>
            <a:endParaRPr lang="en-US" sz="675" dirty="0"/>
          </a:p>
        </p:txBody>
      </p:sp>
      <p:sp>
        <p:nvSpPr>
          <p:cNvPr id="133" name="Text 15"/>
          <p:cNvSpPr/>
          <p:nvPr/>
        </p:nvSpPr>
        <p:spPr>
          <a:xfrm>
            <a:off x="323850" y="1109663"/>
            <a:ext cx="6989862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REVENUE STREAMS (EGP)</a:t>
            </a:r>
            <a:endParaRPr lang="en-US" sz="675" dirty="0"/>
          </a:p>
        </p:txBody>
      </p:sp>
      <p:sp>
        <p:nvSpPr>
          <p:cNvPr id="134" name="Text 16"/>
          <p:cNvSpPr/>
          <p:nvPr/>
        </p:nvSpPr>
        <p:spPr>
          <a:xfrm>
            <a:off x="323850" y="1314450"/>
            <a:ext cx="2488607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Quick Scan (5K × clients)</a:t>
            </a:r>
            <a:endParaRPr lang="en-US" sz="675" dirty="0"/>
          </a:p>
        </p:txBody>
      </p:sp>
      <p:sp>
        <p:nvSpPr>
          <p:cNvPr id="135" name="Text 17"/>
          <p:cNvSpPr/>
          <p:nvPr/>
        </p:nvSpPr>
        <p:spPr>
          <a:xfrm>
            <a:off x="2209187" y="1314450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15,000</a:t>
            </a:r>
            <a:endParaRPr lang="en-US" sz="675" dirty="0"/>
          </a:p>
        </p:txBody>
      </p:sp>
      <p:sp>
        <p:nvSpPr>
          <p:cNvPr id="136" name="Text 18"/>
          <p:cNvSpPr/>
          <p:nvPr/>
        </p:nvSpPr>
        <p:spPr>
          <a:xfrm>
            <a:off x="3061675" y="1314450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25,000</a:t>
            </a:r>
            <a:endParaRPr lang="en-US" sz="675" dirty="0"/>
          </a:p>
        </p:txBody>
      </p:sp>
      <p:sp>
        <p:nvSpPr>
          <p:cNvPr id="137" name="Text 19"/>
          <p:cNvSpPr/>
          <p:nvPr/>
        </p:nvSpPr>
        <p:spPr>
          <a:xfrm>
            <a:off x="3914162" y="1314450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35,000</a:t>
            </a:r>
            <a:endParaRPr lang="en-US" sz="675" dirty="0"/>
          </a:p>
        </p:txBody>
      </p:sp>
      <p:sp>
        <p:nvSpPr>
          <p:cNvPr id="138" name="Text 20"/>
          <p:cNvSpPr/>
          <p:nvPr/>
        </p:nvSpPr>
        <p:spPr>
          <a:xfrm>
            <a:off x="4766650" y="1314450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50,000</a:t>
            </a:r>
            <a:endParaRPr lang="en-US" sz="675" dirty="0"/>
          </a:p>
        </p:txBody>
      </p:sp>
      <p:sp>
        <p:nvSpPr>
          <p:cNvPr id="139" name="Text 21"/>
          <p:cNvSpPr/>
          <p:nvPr/>
        </p:nvSpPr>
        <p:spPr>
          <a:xfrm>
            <a:off x="5544906" y="1314450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125,000</a:t>
            </a:r>
            <a:endParaRPr lang="en-US" sz="675" dirty="0"/>
          </a:p>
        </p:txBody>
      </p:sp>
      <p:sp>
        <p:nvSpPr>
          <p:cNvPr id="140" name="Text 22"/>
          <p:cNvSpPr/>
          <p:nvPr/>
        </p:nvSpPr>
        <p:spPr>
          <a:xfrm>
            <a:off x="6518225" y="1314450"/>
            <a:ext cx="738336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endParaRPr lang="en-US" sz="675" dirty="0"/>
          </a:p>
        </p:txBody>
      </p:sp>
      <p:sp>
        <p:nvSpPr>
          <p:cNvPr id="141" name="Text 23"/>
          <p:cNvSpPr/>
          <p:nvPr/>
        </p:nvSpPr>
        <p:spPr>
          <a:xfrm>
            <a:off x="323850" y="1519238"/>
            <a:ext cx="294108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Full Analysis (25K × clients)</a:t>
            </a:r>
            <a:endParaRPr lang="en-US" sz="675" dirty="0"/>
          </a:p>
        </p:txBody>
      </p:sp>
      <p:sp>
        <p:nvSpPr>
          <p:cNvPr id="142" name="Text 24"/>
          <p:cNvSpPr/>
          <p:nvPr/>
        </p:nvSpPr>
        <p:spPr>
          <a:xfrm>
            <a:off x="2209187" y="1519238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25,000</a:t>
            </a:r>
            <a:endParaRPr lang="en-US" sz="675" dirty="0"/>
          </a:p>
        </p:txBody>
      </p:sp>
      <p:sp>
        <p:nvSpPr>
          <p:cNvPr id="143" name="Text 25"/>
          <p:cNvSpPr/>
          <p:nvPr/>
        </p:nvSpPr>
        <p:spPr>
          <a:xfrm>
            <a:off x="3061675" y="1519238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50,000</a:t>
            </a:r>
            <a:endParaRPr lang="en-US" sz="675" dirty="0"/>
          </a:p>
        </p:txBody>
      </p:sp>
      <p:sp>
        <p:nvSpPr>
          <p:cNvPr id="144" name="Text 26"/>
          <p:cNvSpPr/>
          <p:nvPr/>
        </p:nvSpPr>
        <p:spPr>
          <a:xfrm>
            <a:off x="3914162" y="1519238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75,000</a:t>
            </a:r>
            <a:endParaRPr lang="en-US" sz="675" dirty="0"/>
          </a:p>
        </p:txBody>
      </p:sp>
      <p:sp>
        <p:nvSpPr>
          <p:cNvPr id="145" name="Text 27"/>
          <p:cNvSpPr/>
          <p:nvPr/>
        </p:nvSpPr>
        <p:spPr>
          <a:xfrm>
            <a:off x="4692419" y="1519238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100,000</a:t>
            </a:r>
            <a:endParaRPr lang="en-US" sz="675" dirty="0"/>
          </a:p>
        </p:txBody>
      </p:sp>
      <p:sp>
        <p:nvSpPr>
          <p:cNvPr id="146" name="Text 28"/>
          <p:cNvSpPr/>
          <p:nvPr/>
        </p:nvSpPr>
        <p:spPr>
          <a:xfrm>
            <a:off x="5544906" y="1519238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250,000</a:t>
            </a:r>
            <a:endParaRPr lang="en-US" sz="675" dirty="0"/>
          </a:p>
        </p:txBody>
      </p:sp>
      <p:sp>
        <p:nvSpPr>
          <p:cNvPr id="147" name="Text 29"/>
          <p:cNvSpPr/>
          <p:nvPr/>
        </p:nvSpPr>
        <p:spPr>
          <a:xfrm>
            <a:off x="6518225" y="1519238"/>
            <a:ext cx="738336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endParaRPr lang="en-US" sz="675" dirty="0"/>
          </a:p>
        </p:txBody>
      </p:sp>
      <p:sp>
        <p:nvSpPr>
          <p:cNvPr id="148" name="Text 30"/>
          <p:cNvSpPr/>
          <p:nvPr/>
        </p:nvSpPr>
        <p:spPr>
          <a:xfrm>
            <a:off x="323850" y="1724025"/>
            <a:ext cx="2844123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Launch-Ready (75K × clients)</a:t>
            </a:r>
            <a:endParaRPr lang="en-US" sz="675" dirty="0"/>
          </a:p>
        </p:txBody>
      </p:sp>
      <p:sp>
        <p:nvSpPr>
          <p:cNvPr id="149" name="Text 31"/>
          <p:cNvSpPr/>
          <p:nvPr/>
        </p:nvSpPr>
        <p:spPr>
          <a:xfrm>
            <a:off x="2255788" y="1724025"/>
            <a:ext cx="738188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</a:t>
            </a:r>
            <a:endParaRPr lang="en-US" sz="675" dirty="0"/>
          </a:p>
        </p:txBody>
      </p:sp>
      <p:sp>
        <p:nvSpPr>
          <p:cNvPr id="150" name="Text 32"/>
          <p:cNvSpPr/>
          <p:nvPr/>
        </p:nvSpPr>
        <p:spPr>
          <a:xfrm>
            <a:off x="3061675" y="1724025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75,000</a:t>
            </a:r>
            <a:endParaRPr lang="en-US" sz="675" dirty="0"/>
          </a:p>
        </p:txBody>
      </p:sp>
      <p:sp>
        <p:nvSpPr>
          <p:cNvPr id="151" name="Text 33"/>
          <p:cNvSpPr/>
          <p:nvPr/>
        </p:nvSpPr>
        <p:spPr>
          <a:xfrm>
            <a:off x="3914162" y="1724025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75,000</a:t>
            </a:r>
            <a:endParaRPr lang="en-US" sz="675" dirty="0"/>
          </a:p>
        </p:txBody>
      </p:sp>
      <p:sp>
        <p:nvSpPr>
          <p:cNvPr id="152" name="Text 34"/>
          <p:cNvSpPr/>
          <p:nvPr/>
        </p:nvSpPr>
        <p:spPr>
          <a:xfrm>
            <a:off x="4692419" y="1724025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150,000</a:t>
            </a:r>
            <a:endParaRPr lang="en-US" sz="675" dirty="0"/>
          </a:p>
        </p:txBody>
      </p:sp>
      <p:sp>
        <p:nvSpPr>
          <p:cNvPr id="153" name="Text 35"/>
          <p:cNvSpPr/>
          <p:nvPr/>
        </p:nvSpPr>
        <p:spPr>
          <a:xfrm>
            <a:off x="5544906" y="1724025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300,000</a:t>
            </a:r>
            <a:endParaRPr lang="en-US" sz="675" dirty="0"/>
          </a:p>
        </p:txBody>
      </p:sp>
      <p:sp>
        <p:nvSpPr>
          <p:cNvPr id="154" name="Text 36"/>
          <p:cNvSpPr/>
          <p:nvPr/>
        </p:nvSpPr>
        <p:spPr>
          <a:xfrm>
            <a:off x="6518225" y="1724025"/>
            <a:ext cx="738336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endParaRPr lang="en-US" sz="675" dirty="0"/>
          </a:p>
        </p:txBody>
      </p:sp>
      <p:sp>
        <p:nvSpPr>
          <p:cNvPr id="155" name="Text 37"/>
          <p:cNvSpPr/>
          <p:nvPr/>
        </p:nvSpPr>
        <p:spPr>
          <a:xfrm>
            <a:off x="323850" y="1928813"/>
            <a:ext cx="2650205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Advisory Retainer (10K/mo)</a:t>
            </a:r>
            <a:endParaRPr lang="en-US" sz="675" dirty="0"/>
          </a:p>
        </p:txBody>
      </p:sp>
      <p:sp>
        <p:nvSpPr>
          <p:cNvPr id="156" name="Text 38"/>
          <p:cNvSpPr/>
          <p:nvPr/>
        </p:nvSpPr>
        <p:spPr>
          <a:xfrm>
            <a:off x="2255788" y="1928813"/>
            <a:ext cx="738188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</a:t>
            </a:r>
            <a:endParaRPr lang="en-US" sz="675" dirty="0"/>
          </a:p>
        </p:txBody>
      </p:sp>
      <p:sp>
        <p:nvSpPr>
          <p:cNvPr id="157" name="Text 39"/>
          <p:cNvSpPr/>
          <p:nvPr/>
        </p:nvSpPr>
        <p:spPr>
          <a:xfrm>
            <a:off x="3061675" y="1928813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10,000</a:t>
            </a:r>
            <a:endParaRPr lang="en-US" sz="675" dirty="0"/>
          </a:p>
        </p:txBody>
      </p:sp>
      <p:sp>
        <p:nvSpPr>
          <p:cNvPr id="158" name="Text 40"/>
          <p:cNvSpPr/>
          <p:nvPr/>
        </p:nvSpPr>
        <p:spPr>
          <a:xfrm>
            <a:off x="3914162" y="1928813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30,000</a:t>
            </a:r>
            <a:endParaRPr lang="en-US" sz="675" dirty="0"/>
          </a:p>
        </p:txBody>
      </p:sp>
      <p:sp>
        <p:nvSpPr>
          <p:cNvPr id="159" name="Text 41"/>
          <p:cNvSpPr/>
          <p:nvPr/>
        </p:nvSpPr>
        <p:spPr>
          <a:xfrm>
            <a:off x="4766650" y="1928813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50,000</a:t>
            </a:r>
            <a:endParaRPr lang="en-US" sz="675" dirty="0"/>
          </a:p>
        </p:txBody>
      </p:sp>
      <p:sp>
        <p:nvSpPr>
          <p:cNvPr id="160" name="Text 42"/>
          <p:cNvSpPr/>
          <p:nvPr/>
        </p:nvSpPr>
        <p:spPr>
          <a:xfrm>
            <a:off x="5619137" y="1928813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90,000</a:t>
            </a:r>
            <a:endParaRPr lang="en-US" sz="675" dirty="0"/>
          </a:p>
        </p:txBody>
      </p:sp>
      <p:sp>
        <p:nvSpPr>
          <p:cNvPr id="161" name="Text 43"/>
          <p:cNvSpPr/>
          <p:nvPr/>
        </p:nvSpPr>
        <p:spPr>
          <a:xfrm>
            <a:off x="6518225" y="1928813"/>
            <a:ext cx="738336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endParaRPr lang="en-US" sz="675" dirty="0"/>
          </a:p>
        </p:txBody>
      </p:sp>
      <p:sp>
        <p:nvSpPr>
          <p:cNvPr id="162" name="Text 44"/>
          <p:cNvSpPr/>
          <p:nvPr/>
        </p:nvSpPr>
        <p:spPr>
          <a:xfrm>
            <a:off x="323850" y="2133600"/>
            <a:ext cx="3393555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 Products (Course/Checklist)</a:t>
            </a:r>
            <a:endParaRPr lang="en-US" sz="675" dirty="0"/>
          </a:p>
        </p:txBody>
      </p:sp>
      <p:sp>
        <p:nvSpPr>
          <p:cNvPr id="163" name="Text 45"/>
          <p:cNvSpPr/>
          <p:nvPr/>
        </p:nvSpPr>
        <p:spPr>
          <a:xfrm>
            <a:off x="2255788" y="2133600"/>
            <a:ext cx="738188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</a:t>
            </a:r>
            <a:endParaRPr lang="en-US" sz="675" dirty="0"/>
          </a:p>
        </p:txBody>
      </p:sp>
      <p:sp>
        <p:nvSpPr>
          <p:cNvPr id="164" name="Text 46"/>
          <p:cNvSpPr/>
          <p:nvPr/>
        </p:nvSpPr>
        <p:spPr>
          <a:xfrm>
            <a:off x="3108275" y="2133600"/>
            <a:ext cx="738188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5,000</a:t>
            </a:r>
            <a:endParaRPr lang="en-US" sz="675" dirty="0"/>
          </a:p>
        </p:txBody>
      </p:sp>
      <p:sp>
        <p:nvSpPr>
          <p:cNvPr id="165" name="Text 47"/>
          <p:cNvSpPr/>
          <p:nvPr/>
        </p:nvSpPr>
        <p:spPr>
          <a:xfrm>
            <a:off x="3914162" y="2133600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15,000</a:t>
            </a:r>
            <a:endParaRPr lang="en-US" sz="675" dirty="0"/>
          </a:p>
        </p:txBody>
      </p:sp>
      <p:sp>
        <p:nvSpPr>
          <p:cNvPr id="166" name="Text 48"/>
          <p:cNvSpPr/>
          <p:nvPr/>
        </p:nvSpPr>
        <p:spPr>
          <a:xfrm>
            <a:off x="4766650" y="2133600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25,000</a:t>
            </a:r>
            <a:endParaRPr lang="en-US" sz="675" dirty="0"/>
          </a:p>
        </p:txBody>
      </p:sp>
      <p:sp>
        <p:nvSpPr>
          <p:cNvPr id="167" name="Text 49"/>
          <p:cNvSpPr/>
          <p:nvPr/>
        </p:nvSpPr>
        <p:spPr>
          <a:xfrm>
            <a:off x="5619137" y="2133600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45,000</a:t>
            </a:r>
            <a:endParaRPr lang="en-US" sz="675" dirty="0"/>
          </a:p>
        </p:txBody>
      </p:sp>
      <p:sp>
        <p:nvSpPr>
          <p:cNvPr id="168" name="Text 50"/>
          <p:cNvSpPr/>
          <p:nvPr/>
        </p:nvSpPr>
        <p:spPr>
          <a:xfrm>
            <a:off x="6518225" y="2133600"/>
            <a:ext cx="738336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endParaRPr lang="en-US" sz="675" dirty="0"/>
          </a:p>
        </p:txBody>
      </p:sp>
      <p:sp>
        <p:nvSpPr>
          <p:cNvPr id="169" name="Text 51"/>
          <p:cNvSpPr/>
          <p:nvPr/>
        </p:nvSpPr>
        <p:spPr>
          <a:xfrm>
            <a:off x="323850" y="2338388"/>
            <a:ext cx="1874788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TOTAL REVENUE</a:t>
            </a:r>
            <a:endParaRPr lang="en-US" sz="675" dirty="0"/>
          </a:p>
        </p:txBody>
      </p:sp>
      <p:sp>
        <p:nvSpPr>
          <p:cNvPr id="170" name="Text 52"/>
          <p:cNvSpPr/>
          <p:nvPr/>
        </p:nvSpPr>
        <p:spPr>
          <a:xfrm>
            <a:off x="2209187" y="2338388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40,000</a:t>
            </a:r>
            <a:endParaRPr lang="en-US" sz="675" dirty="0"/>
          </a:p>
        </p:txBody>
      </p:sp>
      <p:sp>
        <p:nvSpPr>
          <p:cNvPr id="171" name="Text 53"/>
          <p:cNvSpPr/>
          <p:nvPr/>
        </p:nvSpPr>
        <p:spPr>
          <a:xfrm>
            <a:off x="2987444" y="2338388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165,000</a:t>
            </a:r>
            <a:endParaRPr lang="en-US" sz="675" dirty="0"/>
          </a:p>
        </p:txBody>
      </p:sp>
      <p:sp>
        <p:nvSpPr>
          <p:cNvPr id="172" name="Text 54"/>
          <p:cNvSpPr/>
          <p:nvPr/>
        </p:nvSpPr>
        <p:spPr>
          <a:xfrm>
            <a:off x="3839931" y="2338388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230,000</a:t>
            </a:r>
            <a:endParaRPr lang="en-US" sz="675" dirty="0"/>
          </a:p>
        </p:txBody>
      </p:sp>
      <p:sp>
        <p:nvSpPr>
          <p:cNvPr id="173" name="Text 55"/>
          <p:cNvSpPr/>
          <p:nvPr/>
        </p:nvSpPr>
        <p:spPr>
          <a:xfrm>
            <a:off x="4692419" y="2338388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375,000</a:t>
            </a:r>
            <a:endParaRPr lang="en-US" sz="675" dirty="0"/>
          </a:p>
        </p:txBody>
      </p:sp>
      <p:sp>
        <p:nvSpPr>
          <p:cNvPr id="174" name="Text 56"/>
          <p:cNvSpPr/>
          <p:nvPr/>
        </p:nvSpPr>
        <p:spPr>
          <a:xfrm>
            <a:off x="5544906" y="2338388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810,000</a:t>
            </a:r>
            <a:endParaRPr lang="en-US" sz="675" dirty="0"/>
          </a:p>
        </p:txBody>
      </p:sp>
      <p:sp>
        <p:nvSpPr>
          <p:cNvPr id="175" name="Text 57"/>
          <p:cNvSpPr/>
          <p:nvPr/>
        </p:nvSpPr>
        <p:spPr>
          <a:xfrm>
            <a:off x="6518225" y="2338388"/>
            <a:ext cx="738336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endParaRPr lang="en-US" sz="675" dirty="0"/>
          </a:p>
        </p:txBody>
      </p:sp>
      <p:sp>
        <p:nvSpPr>
          <p:cNvPr id="176" name="Text 58"/>
          <p:cNvSpPr/>
          <p:nvPr/>
        </p:nvSpPr>
        <p:spPr>
          <a:xfrm>
            <a:off x="323850" y="2543175"/>
            <a:ext cx="6989862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COST STRUCTURE (EGP)</a:t>
            </a:r>
            <a:endParaRPr lang="en-US" sz="675" dirty="0"/>
          </a:p>
        </p:txBody>
      </p:sp>
      <p:sp>
        <p:nvSpPr>
          <p:cNvPr id="177" name="Text 59"/>
          <p:cNvSpPr/>
          <p:nvPr/>
        </p:nvSpPr>
        <p:spPr>
          <a:xfrm>
            <a:off x="323850" y="2747963"/>
            <a:ext cx="2811803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Salaries (10 team × avg 8K)</a:t>
            </a:r>
            <a:endParaRPr lang="en-US" sz="675" dirty="0"/>
          </a:p>
        </p:txBody>
      </p:sp>
      <p:sp>
        <p:nvSpPr>
          <p:cNvPr id="178" name="Text 60"/>
          <p:cNvSpPr/>
          <p:nvPr/>
        </p:nvSpPr>
        <p:spPr>
          <a:xfrm>
            <a:off x="2209187" y="2747963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80,000</a:t>
            </a:r>
            <a:endParaRPr lang="en-US" sz="675" dirty="0"/>
          </a:p>
        </p:txBody>
      </p:sp>
      <p:sp>
        <p:nvSpPr>
          <p:cNvPr id="179" name="Text 61"/>
          <p:cNvSpPr/>
          <p:nvPr/>
        </p:nvSpPr>
        <p:spPr>
          <a:xfrm>
            <a:off x="3061675" y="2747963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80,000</a:t>
            </a:r>
            <a:endParaRPr lang="en-US" sz="675" dirty="0"/>
          </a:p>
        </p:txBody>
      </p:sp>
      <p:sp>
        <p:nvSpPr>
          <p:cNvPr id="180" name="Text 62"/>
          <p:cNvSpPr/>
          <p:nvPr/>
        </p:nvSpPr>
        <p:spPr>
          <a:xfrm>
            <a:off x="3914162" y="2747963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80,000</a:t>
            </a:r>
            <a:endParaRPr lang="en-US" sz="675" dirty="0"/>
          </a:p>
        </p:txBody>
      </p:sp>
      <p:sp>
        <p:nvSpPr>
          <p:cNvPr id="181" name="Text 63"/>
          <p:cNvSpPr/>
          <p:nvPr/>
        </p:nvSpPr>
        <p:spPr>
          <a:xfrm>
            <a:off x="4766650" y="2747963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80,000</a:t>
            </a:r>
            <a:endParaRPr lang="en-US" sz="675" dirty="0"/>
          </a:p>
        </p:txBody>
      </p:sp>
      <p:sp>
        <p:nvSpPr>
          <p:cNvPr id="182" name="Text 64"/>
          <p:cNvSpPr/>
          <p:nvPr/>
        </p:nvSpPr>
        <p:spPr>
          <a:xfrm>
            <a:off x="5544906" y="2747963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320,000</a:t>
            </a:r>
            <a:endParaRPr lang="en-US" sz="675" dirty="0"/>
          </a:p>
        </p:txBody>
      </p:sp>
      <p:sp>
        <p:nvSpPr>
          <p:cNvPr id="183" name="Text 65"/>
          <p:cNvSpPr/>
          <p:nvPr/>
        </p:nvSpPr>
        <p:spPr>
          <a:xfrm>
            <a:off x="6518225" y="2747963"/>
            <a:ext cx="738336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endParaRPr lang="en-US" sz="675" dirty="0"/>
          </a:p>
        </p:txBody>
      </p:sp>
      <p:sp>
        <p:nvSpPr>
          <p:cNvPr id="184" name="Text 66"/>
          <p:cNvSpPr/>
          <p:nvPr/>
        </p:nvSpPr>
        <p:spPr>
          <a:xfrm>
            <a:off x="323850" y="2952750"/>
            <a:ext cx="1874788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Office + Operations</a:t>
            </a:r>
            <a:endParaRPr lang="en-US" sz="675" dirty="0"/>
          </a:p>
        </p:txBody>
      </p:sp>
      <p:sp>
        <p:nvSpPr>
          <p:cNvPr id="185" name="Text 67"/>
          <p:cNvSpPr/>
          <p:nvPr/>
        </p:nvSpPr>
        <p:spPr>
          <a:xfrm>
            <a:off x="2209187" y="2952750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15,000</a:t>
            </a:r>
            <a:endParaRPr lang="en-US" sz="675" dirty="0"/>
          </a:p>
        </p:txBody>
      </p:sp>
      <p:sp>
        <p:nvSpPr>
          <p:cNvPr id="186" name="Text 68"/>
          <p:cNvSpPr/>
          <p:nvPr/>
        </p:nvSpPr>
        <p:spPr>
          <a:xfrm>
            <a:off x="3061675" y="2952750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15,000</a:t>
            </a:r>
            <a:endParaRPr lang="en-US" sz="675" dirty="0"/>
          </a:p>
        </p:txBody>
      </p:sp>
      <p:sp>
        <p:nvSpPr>
          <p:cNvPr id="187" name="Text 69"/>
          <p:cNvSpPr/>
          <p:nvPr/>
        </p:nvSpPr>
        <p:spPr>
          <a:xfrm>
            <a:off x="3914162" y="2952750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15,000</a:t>
            </a:r>
            <a:endParaRPr lang="en-US" sz="675" dirty="0"/>
          </a:p>
        </p:txBody>
      </p:sp>
      <p:sp>
        <p:nvSpPr>
          <p:cNvPr id="188" name="Text 70"/>
          <p:cNvSpPr/>
          <p:nvPr/>
        </p:nvSpPr>
        <p:spPr>
          <a:xfrm>
            <a:off x="4766650" y="2952750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15,000</a:t>
            </a:r>
            <a:endParaRPr lang="en-US" sz="675" dirty="0"/>
          </a:p>
        </p:txBody>
      </p:sp>
      <p:sp>
        <p:nvSpPr>
          <p:cNvPr id="189" name="Text 71"/>
          <p:cNvSpPr/>
          <p:nvPr/>
        </p:nvSpPr>
        <p:spPr>
          <a:xfrm>
            <a:off x="5619137" y="2952750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60,000</a:t>
            </a:r>
            <a:endParaRPr lang="en-US" sz="675" dirty="0"/>
          </a:p>
        </p:txBody>
      </p:sp>
      <p:sp>
        <p:nvSpPr>
          <p:cNvPr id="190" name="Text 72"/>
          <p:cNvSpPr/>
          <p:nvPr/>
        </p:nvSpPr>
        <p:spPr>
          <a:xfrm>
            <a:off x="6518225" y="2952750"/>
            <a:ext cx="738336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endParaRPr lang="en-US" sz="675" dirty="0"/>
          </a:p>
        </p:txBody>
      </p:sp>
      <p:sp>
        <p:nvSpPr>
          <p:cNvPr id="191" name="Text 73"/>
          <p:cNvSpPr/>
          <p:nvPr/>
        </p:nvSpPr>
        <p:spPr>
          <a:xfrm>
            <a:off x="323850" y="3157538"/>
            <a:ext cx="22300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Marketing + Acquisition</a:t>
            </a:r>
            <a:endParaRPr lang="en-US" sz="675" dirty="0"/>
          </a:p>
        </p:txBody>
      </p:sp>
      <p:sp>
        <p:nvSpPr>
          <p:cNvPr id="192" name="Text 74"/>
          <p:cNvSpPr/>
          <p:nvPr/>
        </p:nvSpPr>
        <p:spPr>
          <a:xfrm>
            <a:off x="2209187" y="3157538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20,000</a:t>
            </a:r>
            <a:endParaRPr lang="en-US" sz="675" dirty="0"/>
          </a:p>
        </p:txBody>
      </p:sp>
      <p:sp>
        <p:nvSpPr>
          <p:cNvPr id="193" name="Text 75"/>
          <p:cNvSpPr/>
          <p:nvPr/>
        </p:nvSpPr>
        <p:spPr>
          <a:xfrm>
            <a:off x="3061675" y="3157538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15,000</a:t>
            </a:r>
            <a:endParaRPr lang="en-US" sz="675" dirty="0"/>
          </a:p>
        </p:txBody>
      </p:sp>
      <p:sp>
        <p:nvSpPr>
          <p:cNvPr id="194" name="Text 76"/>
          <p:cNvSpPr/>
          <p:nvPr/>
        </p:nvSpPr>
        <p:spPr>
          <a:xfrm>
            <a:off x="3914162" y="3157538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10,000</a:t>
            </a:r>
            <a:endParaRPr lang="en-US" sz="675" dirty="0"/>
          </a:p>
        </p:txBody>
      </p:sp>
      <p:sp>
        <p:nvSpPr>
          <p:cNvPr id="195" name="Text 77"/>
          <p:cNvSpPr/>
          <p:nvPr/>
        </p:nvSpPr>
        <p:spPr>
          <a:xfrm>
            <a:off x="4766650" y="3157538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10,000</a:t>
            </a:r>
            <a:endParaRPr lang="en-US" sz="675" dirty="0"/>
          </a:p>
        </p:txBody>
      </p:sp>
      <p:sp>
        <p:nvSpPr>
          <p:cNvPr id="196" name="Text 78"/>
          <p:cNvSpPr/>
          <p:nvPr/>
        </p:nvSpPr>
        <p:spPr>
          <a:xfrm>
            <a:off x="5619137" y="3157538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55,000</a:t>
            </a:r>
            <a:endParaRPr lang="en-US" sz="675" dirty="0"/>
          </a:p>
        </p:txBody>
      </p:sp>
      <p:sp>
        <p:nvSpPr>
          <p:cNvPr id="197" name="Text 79"/>
          <p:cNvSpPr/>
          <p:nvPr/>
        </p:nvSpPr>
        <p:spPr>
          <a:xfrm>
            <a:off x="6518225" y="3157538"/>
            <a:ext cx="738336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endParaRPr lang="en-US" sz="675" dirty="0"/>
          </a:p>
        </p:txBody>
      </p:sp>
      <p:sp>
        <p:nvSpPr>
          <p:cNvPr id="198" name="Text 80"/>
          <p:cNvSpPr/>
          <p:nvPr/>
        </p:nvSpPr>
        <p:spPr>
          <a:xfrm>
            <a:off x="323850" y="3362325"/>
            <a:ext cx="22300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+ Tools + Software</a:t>
            </a:r>
            <a:endParaRPr lang="en-US" sz="675" dirty="0"/>
          </a:p>
        </p:txBody>
      </p:sp>
      <p:sp>
        <p:nvSpPr>
          <p:cNvPr id="199" name="Text 81"/>
          <p:cNvSpPr/>
          <p:nvPr/>
        </p:nvSpPr>
        <p:spPr>
          <a:xfrm>
            <a:off x="2209187" y="3362325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10,000</a:t>
            </a:r>
            <a:endParaRPr lang="en-US" sz="675" dirty="0"/>
          </a:p>
        </p:txBody>
      </p:sp>
      <p:sp>
        <p:nvSpPr>
          <p:cNvPr id="200" name="Text 82"/>
          <p:cNvSpPr/>
          <p:nvPr/>
        </p:nvSpPr>
        <p:spPr>
          <a:xfrm>
            <a:off x="3108275" y="3362325"/>
            <a:ext cx="738188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5,000</a:t>
            </a:r>
            <a:endParaRPr lang="en-US" sz="675" dirty="0"/>
          </a:p>
        </p:txBody>
      </p:sp>
      <p:sp>
        <p:nvSpPr>
          <p:cNvPr id="201" name="Text 83"/>
          <p:cNvSpPr/>
          <p:nvPr/>
        </p:nvSpPr>
        <p:spPr>
          <a:xfrm>
            <a:off x="3960763" y="3362325"/>
            <a:ext cx="738188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5,000</a:t>
            </a:r>
            <a:endParaRPr lang="en-US" sz="675" dirty="0"/>
          </a:p>
        </p:txBody>
      </p:sp>
      <p:sp>
        <p:nvSpPr>
          <p:cNvPr id="202" name="Text 84"/>
          <p:cNvSpPr/>
          <p:nvPr/>
        </p:nvSpPr>
        <p:spPr>
          <a:xfrm>
            <a:off x="4813250" y="3362325"/>
            <a:ext cx="738188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5,000</a:t>
            </a:r>
            <a:endParaRPr lang="en-US" sz="675" dirty="0"/>
          </a:p>
        </p:txBody>
      </p:sp>
      <p:sp>
        <p:nvSpPr>
          <p:cNvPr id="203" name="Text 85"/>
          <p:cNvSpPr/>
          <p:nvPr/>
        </p:nvSpPr>
        <p:spPr>
          <a:xfrm>
            <a:off x="5619137" y="3362325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25,000</a:t>
            </a:r>
            <a:endParaRPr lang="en-US" sz="675" dirty="0"/>
          </a:p>
        </p:txBody>
      </p:sp>
      <p:sp>
        <p:nvSpPr>
          <p:cNvPr id="204" name="Text 86"/>
          <p:cNvSpPr/>
          <p:nvPr/>
        </p:nvSpPr>
        <p:spPr>
          <a:xfrm>
            <a:off x="6518225" y="3362325"/>
            <a:ext cx="738336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endParaRPr lang="en-US" sz="675" dirty="0"/>
          </a:p>
        </p:txBody>
      </p:sp>
      <p:sp>
        <p:nvSpPr>
          <p:cNvPr id="205" name="Text 87"/>
          <p:cNvSpPr/>
          <p:nvPr/>
        </p:nvSpPr>
        <p:spPr>
          <a:xfrm>
            <a:off x="323850" y="3567113"/>
            <a:ext cx="1874788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TOTAL COSTS</a:t>
            </a:r>
            <a:endParaRPr lang="en-US" sz="675" dirty="0"/>
          </a:p>
        </p:txBody>
      </p:sp>
      <p:sp>
        <p:nvSpPr>
          <p:cNvPr id="206" name="Text 88"/>
          <p:cNvSpPr/>
          <p:nvPr/>
        </p:nvSpPr>
        <p:spPr>
          <a:xfrm>
            <a:off x="2134956" y="3567113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125,000</a:t>
            </a:r>
            <a:endParaRPr lang="en-US" sz="675" dirty="0"/>
          </a:p>
        </p:txBody>
      </p:sp>
      <p:sp>
        <p:nvSpPr>
          <p:cNvPr id="207" name="Text 89"/>
          <p:cNvSpPr/>
          <p:nvPr/>
        </p:nvSpPr>
        <p:spPr>
          <a:xfrm>
            <a:off x="2987444" y="3567113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115,000</a:t>
            </a:r>
            <a:endParaRPr lang="en-US" sz="675" dirty="0"/>
          </a:p>
        </p:txBody>
      </p:sp>
      <p:sp>
        <p:nvSpPr>
          <p:cNvPr id="208" name="Text 90"/>
          <p:cNvSpPr/>
          <p:nvPr/>
        </p:nvSpPr>
        <p:spPr>
          <a:xfrm>
            <a:off x="3839931" y="3567113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110,000</a:t>
            </a:r>
            <a:endParaRPr lang="en-US" sz="675" dirty="0"/>
          </a:p>
        </p:txBody>
      </p:sp>
      <p:sp>
        <p:nvSpPr>
          <p:cNvPr id="209" name="Text 91"/>
          <p:cNvSpPr/>
          <p:nvPr/>
        </p:nvSpPr>
        <p:spPr>
          <a:xfrm>
            <a:off x="4692419" y="3567113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110,000</a:t>
            </a:r>
            <a:endParaRPr lang="en-US" sz="675" dirty="0"/>
          </a:p>
        </p:txBody>
      </p:sp>
      <p:sp>
        <p:nvSpPr>
          <p:cNvPr id="210" name="Text 92"/>
          <p:cNvSpPr/>
          <p:nvPr/>
        </p:nvSpPr>
        <p:spPr>
          <a:xfrm>
            <a:off x="5544906" y="3567113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460,000</a:t>
            </a:r>
            <a:endParaRPr lang="en-US" sz="675" dirty="0"/>
          </a:p>
        </p:txBody>
      </p:sp>
      <p:sp>
        <p:nvSpPr>
          <p:cNvPr id="211" name="Text 93"/>
          <p:cNvSpPr/>
          <p:nvPr/>
        </p:nvSpPr>
        <p:spPr>
          <a:xfrm>
            <a:off x="6518225" y="3567113"/>
            <a:ext cx="738336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endParaRPr lang="en-US" sz="675" dirty="0"/>
          </a:p>
        </p:txBody>
      </p:sp>
      <p:sp>
        <p:nvSpPr>
          <p:cNvPr id="212" name="Text 94"/>
          <p:cNvSpPr/>
          <p:nvPr/>
        </p:nvSpPr>
        <p:spPr>
          <a:xfrm>
            <a:off x="323850" y="3771900"/>
            <a:ext cx="1874788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NET PROFIT / LOSS</a:t>
            </a:r>
            <a:endParaRPr lang="en-US" sz="675" dirty="0"/>
          </a:p>
        </p:txBody>
      </p:sp>
      <p:sp>
        <p:nvSpPr>
          <p:cNvPr id="213" name="Text 95"/>
          <p:cNvSpPr/>
          <p:nvPr/>
        </p:nvSpPr>
        <p:spPr>
          <a:xfrm>
            <a:off x="2120110" y="3771900"/>
            <a:ext cx="1009544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(85,000)</a:t>
            </a:r>
            <a:endParaRPr lang="en-US" sz="675" dirty="0"/>
          </a:p>
        </p:txBody>
      </p:sp>
      <p:sp>
        <p:nvSpPr>
          <p:cNvPr id="214" name="Text 96"/>
          <p:cNvSpPr/>
          <p:nvPr/>
        </p:nvSpPr>
        <p:spPr>
          <a:xfrm>
            <a:off x="3061675" y="3771900"/>
            <a:ext cx="831389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50,000</a:t>
            </a:r>
            <a:endParaRPr lang="en-US" sz="675" dirty="0"/>
          </a:p>
        </p:txBody>
      </p:sp>
      <p:sp>
        <p:nvSpPr>
          <p:cNvPr id="215" name="Text 97"/>
          <p:cNvSpPr/>
          <p:nvPr/>
        </p:nvSpPr>
        <p:spPr>
          <a:xfrm>
            <a:off x="3839931" y="3771900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120,000</a:t>
            </a:r>
            <a:endParaRPr lang="en-US" sz="675" dirty="0"/>
          </a:p>
        </p:txBody>
      </p:sp>
      <p:sp>
        <p:nvSpPr>
          <p:cNvPr id="216" name="Text 98"/>
          <p:cNvSpPr/>
          <p:nvPr/>
        </p:nvSpPr>
        <p:spPr>
          <a:xfrm>
            <a:off x="4692419" y="3771900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265,000</a:t>
            </a:r>
            <a:endParaRPr lang="en-US" sz="675" dirty="0"/>
          </a:p>
        </p:txBody>
      </p:sp>
      <p:sp>
        <p:nvSpPr>
          <p:cNvPr id="217" name="Text 99"/>
          <p:cNvSpPr/>
          <p:nvPr/>
        </p:nvSpPr>
        <p:spPr>
          <a:xfrm>
            <a:off x="5544906" y="3771900"/>
            <a:ext cx="979851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350,000</a:t>
            </a:r>
            <a:endParaRPr lang="en-US" sz="675" dirty="0"/>
          </a:p>
        </p:txBody>
      </p:sp>
      <p:sp>
        <p:nvSpPr>
          <p:cNvPr id="218" name="Text 100"/>
          <p:cNvSpPr/>
          <p:nvPr/>
        </p:nvSpPr>
        <p:spPr>
          <a:xfrm>
            <a:off x="6518225" y="3771900"/>
            <a:ext cx="738336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endParaRPr lang="en-US" sz="675" dirty="0"/>
          </a:p>
        </p:txBody>
      </p:sp>
      <p:sp>
        <p:nvSpPr>
          <p:cNvPr id="219" name="Text 101"/>
          <p:cNvSpPr/>
          <p:nvPr/>
        </p:nvSpPr>
        <p:spPr>
          <a:xfrm>
            <a:off x="7580412" y="981075"/>
            <a:ext cx="424963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UNIT ECONOMICS</a:t>
            </a:r>
            <a:endParaRPr lang="en-US" sz="825" dirty="0"/>
          </a:p>
        </p:txBody>
      </p:sp>
      <p:sp>
        <p:nvSpPr>
          <p:cNvPr id="220" name="Text 102"/>
          <p:cNvSpPr/>
          <p:nvPr/>
        </p:nvSpPr>
        <p:spPr>
          <a:xfrm>
            <a:off x="7675662" y="1271588"/>
            <a:ext cx="190574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b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CAC</a:t>
            </a:r>
            <a:endParaRPr lang="en-US" sz="600" dirty="0"/>
          </a:p>
        </p:txBody>
      </p:sp>
      <p:sp>
        <p:nvSpPr>
          <p:cNvPr id="221" name="Text 103"/>
          <p:cNvSpPr/>
          <p:nvPr/>
        </p:nvSpPr>
        <p:spPr>
          <a:xfrm>
            <a:off x="7675662" y="1385888"/>
            <a:ext cx="19057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2,500</a:t>
            </a:r>
            <a:endParaRPr lang="en-US" sz="1200" dirty="0"/>
          </a:p>
        </p:txBody>
      </p:sp>
      <p:sp>
        <p:nvSpPr>
          <p:cNvPr id="222" name="Text 104"/>
          <p:cNvSpPr/>
          <p:nvPr/>
        </p:nvSpPr>
        <p:spPr>
          <a:xfrm>
            <a:off x="7675662" y="1614488"/>
            <a:ext cx="190574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EGP per client</a:t>
            </a:r>
            <a:endParaRPr lang="en-US" sz="600" dirty="0"/>
          </a:p>
        </p:txBody>
      </p:sp>
      <p:sp>
        <p:nvSpPr>
          <p:cNvPr id="223" name="Text 105"/>
          <p:cNvSpPr/>
          <p:nvPr/>
        </p:nvSpPr>
        <p:spPr>
          <a:xfrm>
            <a:off x="9829056" y="1271588"/>
            <a:ext cx="190574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b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LTV</a:t>
            </a:r>
            <a:endParaRPr lang="en-US" sz="600" dirty="0"/>
          </a:p>
        </p:txBody>
      </p:sp>
      <p:sp>
        <p:nvSpPr>
          <p:cNvPr id="224" name="Text 106"/>
          <p:cNvSpPr/>
          <p:nvPr/>
        </p:nvSpPr>
        <p:spPr>
          <a:xfrm>
            <a:off x="9829056" y="1385888"/>
            <a:ext cx="19057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37,500</a:t>
            </a:r>
            <a:endParaRPr lang="en-US" sz="1200" dirty="0"/>
          </a:p>
        </p:txBody>
      </p:sp>
      <p:sp>
        <p:nvSpPr>
          <p:cNvPr id="225" name="Text 107"/>
          <p:cNvSpPr/>
          <p:nvPr/>
        </p:nvSpPr>
        <p:spPr>
          <a:xfrm>
            <a:off x="9829056" y="1614488"/>
            <a:ext cx="190574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EGP per client</a:t>
            </a:r>
            <a:endParaRPr lang="en-US" sz="600" dirty="0"/>
          </a:p>
        </p:txBody>
      </p:sp>
      <p:sp>
        <p:nvSpPr>
          <p:cNvPr id="226" name="Text 108"/>
          <p:cNvSpPr/>
          <p:nvPr/>
        </p:nvSpPr>
        <p:spPr>
          <a:xfrm>
            <a:off x="7675662" y="1938337"/>
            <a:ext cx="190574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b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LTV:CAC Ratio</a:t>
            </a:r>
            <a:endParaRPr lang="en-US" sz="600" dirty="0"/>
          </a:p>
        </p:txBody>
      </p:sp>
      <p:sp>
        <p:nvSpPr>
          <p:cNvPr id="227" name="Text 109"/>
          <p:cNvSpPr/>
          <p:nvPr/>
        </p:nvSpPr>
        <p:spPr>
          <a:xfrm>
            <a:off x="7675662" y="2052637"/>
            <a:ext cx="19057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15:1</a:t>
            </a:r>
            <a:endParaRPr lang="en-US" sz="1200" dirty="0"/>
          </a:p>
        </p:txBody>
      </p:sp>
      <p:sp>
        <p:nvSpPr>
          <p:cNvPr id="228" name="Text 110"/>
          <p:cNvSpPr/>
          <p:nvPr/>
        </p:nvSpPr>
        <p:spPr>
          <a:xfrm>
            <a:off x="7675662" y="2281238"/>
            <a:ext cx="190574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Target: &gt;3:1</a:t>
            </a:r>
            <a:endParaRPr lang="en-US" sz="600" dirty="0"/>
          </a:p>
        </p:txBody>
      </p:sp>
      <p:sp>
        <p:nvSpPr>
          <p:cNvPr id="229" name="Text 111"/>
          <p:cNvSpPr/>
          <p:nvPr/>
        </p:nvSpPr>
        <p:spPr>
          <a:xfrm>
            <a:off x="9829056" y="1938337"/>
            <a:ext cx="190574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b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Break-Even</a:t>
            </a:r>
            <a:endParaRPr lang="en-US" sz="600" dirty="0"/>
          </a:p>
        </p:txBody>
      </p:sp>
      <p:sp>
        <p:nvSpPr>
          <p:cNvPr id="230" name="Text 112"/>
          <p:cNvSpPr/>
          <p:nvPr/>
        </p:nvSpPr>
        <p:spPr>
          <a:xfrm>
            <a:off x="9829056" y="2052637"/>
            <a:ext cx="19057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 4</a:t>
            </a:r>
            <a:endParaRPr lang="en-US" sz="1200" dirty="0"/>
          </a:p>
        </p:txBody>
      </p:sp>
      <p:sp>
        <p:nvSpPr>
          <p:cNvPr id="231" name="Text 113"/>
          <p:cNvSpPr/>
          <p:nvPr/>
        </p:nvSpPr>
        <p:spPr>
          <a:xfrm>
            <a:off x="9829056" y="2281238"/>
            <a:ext cx="190574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Base scenario</a:t>
            </a:r>
            <a:endParaRPr lang="en-US" sz="600" dirty="0"/>
          </a:p>
        </p:txBody>
      </p:sp>
      <p:sp>
        <p:nvSpPr>
          <p:cNvPr id="232" name="Text 114"/>
          <p:cNvSpPr/>
          <p:nvPr/>
        </p:nvSpPr>
        <p:spPr>
          <a:xfrm>
            <a:off x="7580412" y="2738438"/>
            <a:ext cx="424963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3-SCENARIO YEAR 1 REVENUE</a:t>
            </a:r>
            <a:endParaRPr lang="en-US" sz="825" dirty="0"/>
          </a:p>
        </p:txBody>
      </p:sp>
      <p:sp>
        <p:nvSpPr>
          <p:cNvPr id="233" name="Text 115"/>
          <p:cNvSpPr/>
          <p:nvPr/>
        </p:nvSpPr>
        <p:spPr>
          <a:xfrm>
            <a:off x="7580412" y="2952750"/>
            <a:ext cx="346329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PESSIMISTIC — 2 clients/month avg</a:t>
            </a:r>
            <a:endParaRPr lang="en-US" sz="675" dirty="0"/>
          </a:p>
        </p:txBody>
      </p:sp>
      <p:sp>
        <p:nvSpPr>
          <p:cNvPr id="234" name="Text 116"/>
          <p:cNvSpPr/>
          <p:nvPr/>
        </p:nvSpPr>
        <p:spPr>
          <a:xfrm>
            <a:off x="11268075" y="2952750"/>
            <a:ext cx="15430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350,000 EGP</a:t>
            </a:r>
            <a:endParaRPr lang="en-US" sz="675" dirty="0"/>
          </a:p>
        </p:txBody>
      </p:sp>
      <p:sp>
        <p:nvSpPr>
          <p:cNvPr id="235" name="Text 117"/>
          <p:cNvSpPr/>
          <p:nvPr/>
        </p:nvSpPr>
        <p:spPr>
          <a:xfrm>
            <a:off x="7580412" y="3186113"/>
            <a:ext cx="454152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Net: (110,000) EGP loss · Break-even: Month 7</a:t>
            </a:r>
            <a:endParaRPr lang="en-US" sz="600" dirty="0"/>
          </a:p>
        </p:txBody>
      </p:sp>
      <p:sp>
        <p:nvSpPr>
          <p:cNvPr id="236" name="Text 118"/>
          <p:cNvSpPr/>
          <p:nvPr/>
        </p:nvSpPr>
        <p:spPr>
          <a:xfrm>
            <a:off x="7580412" y="3376613"/>
            <a:ext cx="274320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BASE — 4 clients/month avg</a:t>
            </a:r>
            <a:endParaRPr lang="en-US" sz="675" dirty="0"/>
          </a:p>
        </p:txBody>
      </p:sp>
      <p:sp>
        <p:nvSpPr>
          <p:cNvPr id="237" name="Text 119"/>
          <p:cNvSpPr/>
          <p:nvPr/>
        </p:nvSpPr>
        <p:spPr>
          <a:xfrm>
            <a:off x="11287125" y="3376613"/>
            <a:ext cx="15430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810,000 EGP</a:t>
            </a:r>
            <a:endParaRPr lang="en-US" sz="675" dirty="0"/>
          </a:p>
        </p:txBody>
      </p:sp>
      <p:sp>
        <p:nvSpPr>
          <p:cNvPr id="238" name="Text 120"/>
          <p:cNvSpPr/>
          <p:nvPr/>
        </p:nvSpPr>
        <p:spPr>
          <a:xfrm>
            <a:off x="7580412" y="3609975"/>
            <a:ext cx="463296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Net: +350,000 EGP profit · Break-even: Month 4</a:t>
            </a:r>
            <a:endParaRPr lang="en-US" sz="600" dirty="0"/>
          </a:p>
        </p:txBody>
      </p:sp>
      <p:sp>
        <p:nvSpPr>
          <p:cNvPr id="239" name="Text 121"/>
          <p:cNvSpPr/>
          <p:nvPr/>
        </p:nvSpPr>
        <p:spPr>
          <a:xfrm>
            <a:off x="7580412" y="3800475"/>
            <a:ext cx="336042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OPTIMISTIC — 7 clients/month avg</a:t>
            </a:r>
            <a:endParaRPr lang="en-US" sz="675" dirty="0"/>
          </a:p>
        </p:txBody>
      </p:sp>
      <p:sp>
        <p:nvSpPr>
          <p:cNvPr id="240" name="Text 122"/>
          <p:cNvSpPr/>
          <p:nvPr/>
        </p:nvSpPr>
        <p:spPr>
          <a:xfrm>
            <a:off x="11201400" y="3800475"/>
            <a:ext cx="181737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1,400,000 EGP</a:t>
            </a:r>
            <a:endParaRPr lang="en-US" sz="675" dirty="0"/>
          </a:p>
        </p:txBody>
      </p:sp>
      <p:sp>
        <p:nvSpPr>
          <p:cNvPr id="241" name="Text 123"/>
          <p:cNvSpPr/>
          <p:nvPr/>
        </p:nvSpPr>
        <p:spPr>
          <a:xfrm>
            <a:off x="7580412" y="4033837"/>
            <a:ext cx="463296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Net: +940,000 EGP profit · Break-even: Month 2</a:t>
            </a:r>
            <a:endParaRPr lang="en-US" sz="600" dirty="0"/>
          </a:p>
        </p:txBody>
      </p:sp>
      <p:sp>
        <p:nvSpPr>
          <p:cNvPr id="242" name="Text 124"/>
          <p:cNvSpPr/>
          <p:nvPr/>
        </p:nvSpPr>
        <p:spPr>
          <a:xfrm>
            <a:off x="7675662" y="4317206"/>
            <a:ext cx="195453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Gross Margin (Base)</a:t>
            </a:r>
            <a:endParaRPr lang="en-US" sz="675" dirty="0"/>
          </a:p>
        </p:txBody>
      </p:sp>
      <p:sp>
        <p:nvSpPr>
          <p:cNvPr id="243" name="Text 125"/>
          <p:cNvSpPr/>
          <p:nvPr/>
        </p:nvSpPr>
        <p:spPr>
          <a:xfrm>
            <a:off x="11410950" y="4281488"/>
            <a:ext cx="69342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43%</a:t>
            </a:r>
            <a:endParaRPr lang="en-US" sz="1050" dirty="0"/>
          </a:p>
        </p:txBody>
      </p:sp>
      <p:sp>
        <p:nvSpPr>
          <p:cNvPr id="244" name="Text 126"/>
          <p:cNvSpPr/>
          <p:nvPr/>
        </p:nvSpPr>
        <p:spPr>
          <a:xfrm>
            <a:off x="7675662" y="4481513"/>
            <a:ext cx="405913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Revenue 810K − Costs 460K = 350K net</a:t>
            </a:r>
            <a:endParaRPr lang="en-US" sz="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063" y="600075"/>
            <a:ext cx="1285875" cy="4429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475" y="1042988"/>
            <a:ext cx="19050" cy="1333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1176338"/>
            <a:ext cx="7620000" cy="19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8975" y="1176338"/>
            <a:ext cx="19050" cy="1333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7475" y="1309688"/>
            <a:ext cx="1162050" cy="41433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8975" y="1724025"/>
            <a:ext cx="19050" cy="114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4575" y="1838325"/>
            <a:ext cx="838200" cy="371475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8975" y="1838325"/>
            <a:ext cx="933450" cy="37147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6475" y="1176338"/>
            <a:ext cx="19050" cy="13335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43550" y="1309688"/>
            <a:ext cx="1104900" cy="414338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86475" y="1724025"/>
            <a:ext cx="19050" cy="1143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76900" y="1838325"/>
            <a:ext cx="838200" cy="371475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3975" y="1176338"/>
            <a:ext cx="19050" cy="13335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29625" y="1309688"/>
            <a:ext cx="1047750" cy="414338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43975" y="1724025"/>
            <a:ext cx="19050" cy="1143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05713" y="1838325"/>
            <a:ext cx="866775" cy="371475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48688" y="1838325"/>
            <a:ext cx="838200" cy="371475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63088" y="1838325"/>
            <a:ext cx="838200" cy="371475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90700" y="2419350"/>
            <a:ext cx="8610600" cy="3810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57400" y="2543175"/>
            <a:ext cx="171450" cy="13335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95800" y="2514600"/>
            <a:ext cx="9525" cy="1905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810125" y="2543175"/>
            <a:ext cx="152400" cy="13335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39000" y="2514600"/>
            <a:ext cx="9525" cy="19050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553325" y="2543175"/>
            <a:ext cx="133350" cy="133350"/>
          </a:xfrm>
          <a:prstGeom prst="rect">
            <a:avLst/>
          </a:prstGeom>
        </p:spPr>
      </p:pic>
      <p:sp>
        <p:nvSpPr>
          <p:cNvPr id="30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31" name="Text 1"/>
          <p:cNvSpPr/>
          <p:nvPr/>
        </p:nvSpPr>
        <p:spPr>
          <a:xfrm>
            <a:off x="11630025" y="6567488"/>
            <a:ext cx="100584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 / 22</a:t>
            </a:r>
            <a:endParaRPr lang="en-US" sz="825" dirty="0"/>
          </a:p>
        </p:txBody>
      </p:sp>
      <p:sp>
        <p:nvSpPr>
          <p:cNvPr id="32" name="Text 2"/>
          <p:cNvSpPr/>
          <p:nvPr/>
        </p:nvSpPr>
        <p:spPr>
          <a:xfrm>
            <a:off x="3741360" y="161925"/>
            <a:ext cx="352044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475"/>
              </a:lnSpc>
              <a:buNone/>
            </a:pPr>
            <a:r>
              <a:rPr lang="en-US" sz="1650" b="1" spc="6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UPVIA Team</a:t>
            </a:r>
            <a:endParaRPr lang="en-US" sz="1650" dirty="0"/>
          </a:p>
        </p:txBody>
      </p:sp>
      <p:sp>
        <p:nvSpPr>
          <p:cNvPr id="33" name="Text 3"/>
          <p:cNvSpPr/>
          <p:nvPr/>
        </p:nvSpPr>
        <p:spPr>
          <a:xfrm>
            <a:off x="5893996" y="238125"/>
            <a:ext cx="219456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فريق UPVIA</a:t>
            </a:r>
            <a:endParaRPr lang="en-US" sz="1200" dirty="0"/>
          </a:p>
        </p:txBody>
      </p:sp>
      <p:sp>
        <p:nvSpPr>
          <p:cNvPr id="34" name="Text 4"/>
          <p:cNvSpPr/>
          <p:nvPr/>
        </p:nvSpPr>
        <p:spPr>
          <a:xfrm>
            <a:off x="5548313" y="657225"/>
            <a:ext cx="1095375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HAMDY</a:t>
            </a:r>
            <a:endParaRPr lang="en-US" sz="975" dirty="0"/>
          </a:p>
        </p:txBody>
      </p:sp>
      <p:sp>
        <p:nvSpPr>
          <p:cNvPr id="35" name="Text 5"/>
          <p:cNvSpPr/>
          <p:nvPr/>
        </p:nvSpPr>
        <p:spPr>
          <a:xfrm>
            <a:off x="4781550" y="842963"/>
            <a:ext cx="26289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8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Chief Executive Officer</a:t>
            </a:r>
            <a:endParaRPr lang="en-US" sz="750" dirty="0"/>
          </a:p>
        </p:txBody>
      </p:sp>
      <p:sp>
        <p:nvSpPr>
          <p:cNvPr id="36" name="Text 6"/>
          <p:cNvSpPr/>
          <p:nvPr/>
        </p:nvSpPr>
        <p:spPr>
          <a:xfrm>
            <a:off x="2689860" y="1366838"/>
            <a:ext cx="109728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ABDALLAH</a:t>
            </a:r>
            <a:endParaRPr lang="en-US" sz="900" dirty="0"/>
          </a:p>
        </p:txBody>
      </p:sp>
      <p:sp>
        <p:nvSpPr>
          <p:cNvPr id="37" name="Text 7"/>
          <p:cNvSpPr/>
          <p:nvPr/>
        </p:nvSpPr>
        <p:spPr>
          <a:xfrm>
            <a:off x="2004060" y="1538288"/>
            <a:ext cx="246888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Chief Technology Officer</a:t>
            </a:r>
            <a:endParaRPr lang="en-US" sz="675" dirty="0"/>
          </a:p>
        </p:txBody>
      </p:sp>
      <p:sp>
        <p:nvSpPr>
          <p:cNvPr id="38" name="Text 8"/>
          <p:cNvSpPr/>
          <p:nvPr/>
        </p:nvSpPr>
        <p:spPr>
          <a:xfrm>
            <a:off x="2409825" y="1895475"/>
            <a:ext cx="6477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NOUR</a:t>
            </a:r>
            <a:endParaRPr lang="en-US" sz="750" dirty="0"/>
          </a:p>
        </p:txBody>
      </p:sp>
      <p:sp>
        <p:nvSpPr>
          <p:cNvPr id="39" name="Text 9"/>
          <p:cNvSpPr/>
          <p:nvPr/>
        </p:nvSpPr>
        <p:spPr>
          <a:xfrm>
            <a:off x="1910715" y="2038350"/>
            <a:ext cx="164592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Chief Info Officer</a:t>
            </a:r>
            <a:endParaRPr lang="en-US" sz="600" dirty="0"/>
          </a:p>
        </p:txBody>
      </p:sp>
      <p:sp>
        <p:nvSpPr>
          <p:cNvPr id="40" name="Text 10"/>
          <p:cNvSpPr/>
          <p:nvPr/>
        </p:nvSpPr>
        <p:spPr>
          <a:xfrm>
            <a:off x="3067050" y="1895475"/>
            <a:ext cx="12573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ABDELRAHMAN</a:t>
            </a:r>
            <a:endParaRPr lang="en-US" sz="750" dirty="0"/>
          </a:p>
        </p:txBody>
      </p:sp>
      <p:sp>
        <p:nvSpPr>
          <p:cNvPr id="41" name="Text 11"/>
          <p:cNvSpPr/>
          <p:nvPr/>
        </p:nvSpPr>
        <p:spPr>
          <a:xfrm>
            <a:off x="3324225" y="2038350"/>
            <a:ext cx="74295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R&amp;D Head</a:t>
            </a:r>
            <a:endParaRPr lang="en-US" sz="600" dirty="0"/>
          </a:p>
        </p:txBody>
      </p:sp>
      <p:sp>
        <p:nvSpPr>
          <p:cNvPr id="42" name="Text 12"/>
          <p:cNvSpPr/>
          <p:nvPr/>
        </p:nvSpPr>
        <p:spPr>
          <a:xfrm>
            <a:off x="5638800" y="1366838"/>
            <a:ext cx="9144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KHALED</a:t>
            </a:r>
            <a:endParaRPr lang="en-US" sz="900" dirty="0"/>
          </a:p>
        </p:txBody>
      </p:sp>
      <p:sp>
        <p:nvSpPr>
          <p:cNvPr id="43" name="Text 13"/>
          <p:cNvSpPr/>
          <p:nvPr/>
        </p:nvSpPr>
        <p:spPr>
          <a:xfrm>
            <a:off x="4912995" y="1538288"/>
            <a:ext cx="236601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Chief Operating Officer</a:t>
            </a:r>
            <a:endParaRPr lang="en-US" sz="675" dirty="0"/>
          </a:p>
        </p:txBody>
      </p:sp>
      <p:sp>
        <p:nvSpPr>
          <p:cNvPr id="44" name="Text 14"/>
          <p:cNvSpPr/>
          <p:nvPr/>
        </p:nvSpPr>
        <p:spPr>
          <a:xfrm>
            <a:off x="5695950" y="1895475"/>
            <a:ext cx="8001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MOSTAFA</a:t>
            </a:r>
            <a:endParaRPr lang="en-US" sz="750" dirty="0"/>
          </a:p>
        </p:txBody>
      </p:sp>
      <p:sp>
        <p:nvSpPr>
          <p:cNvPr id="45" name="Text 15"/>
          <p:cNvSpPr/>
          <p:nvPr/>
        </p:nvSpPr>
        <p:spPr>
          <a:xfrm>
            <a:off x="5455920" y="2038350"/>
            <a:ext cx="128016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 Success</a:t>
            </a:r>
            <a:endParaRPr lang="en-US" sz="600" dirty="0"/>
          </a:p>
        </p:txBody>
      </p:sp>
      <p:sp>
        <p:nvSpPr>
          <p:cNvPr id="46" name="Text 16"/>
          <p:cNvSpPr/>
          <p:nvPr/>
        </p:nvSpPr>
        <p:spPr>
          <a:xfrm>
            <a:off x="8524875" y="1366838"/>
            <a:ext cx="8572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ZIAD</a:t>
            </a:r>
            <a:endParaRPr lang="en-US" sz="900" dirty="0"/>
          </a:p>
        </p:txBody>
      </p:sp>
      <p:sp>
        <p:nvSpPr>
          <p:cNvPr id="47" name="Text 17"/>
          <p:cNvSpPr/>
          <p:nvPr/>
        </p:nvSpPr>
        <p:spPr>
          <a:xfrm>
            <a:off x="7770495" y="1538288"/>
            <a:ext cx="236601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Chief Financial Officer</a:t>
            </a:r>
            <a:endParaRPr lang="en-US" sz="675" dirty="0"/>
          </a:p>
        </p:txBody>
      </p:sp>
      <p:sp>
        <p:nvSpPr>
          <p:cNvPr id="48" name="Text 18"/>
          <p:cNvSpPr/>
          <p:nvPr/>
        </p:nvSpPr>
        <p:spPr>
          <a:xfrm>
            <a:off x="7696200" y="1895475"/>
            <a:ext cx="6858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SHERIF</a:t>
            </a:r>
            <a:endParaRPr lang="en-US" sz="750" dirty="0"/>
          </a:p>
        </p:txBody>
      </p:sp>
      <p:sp>
        <p:nvSpPr>
          <p:cNvPr id="49" name="Text 19"/>
          <p:cNvSpPr/>
          <p:nvPr/>
        </p:nvSpPr>
        <p:spPr>
          <a:xfrm>
            <a:off x="7216140" y="2038350"/>
            <a:ext cx="164592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Chief Mktg Officer</a:t>
            </a:r>
            <a:endParaRPr lang="en-US" sz="600" dirty="0"/>
          </a:p>
        </p:txBody>
      </p:sp>
      <p:sp>
        <p:nvSpPr>
          <p:cNvPr id="50" name="Text 20"/>
          <p:cNvSpPr/>
          <p:nvPr/>
        </p:nvSpPr>
        <p:spPr>
          <a:xfrm>
            <a:off x="8567738" y="1895475"/>
            <a:ext cx="8001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OMAR Y.</a:t>
            </a:r>
            <a:endParaRPr lang="en-US" sz="750" dirty="0"/>
          </a:p>
        </p:txBody>
      </p:sp>
      <p:sp>
        <p:nvSpPr>
          <p:cNvPr id="51" name="Text 21"/>
          <p:cNvSpPr/>
          <p:nvPr/>
        </p:nvSpPr>
        <p:spPr>
          <a:xfrm>
            <a:off x="8373428" y="2038350"/>
            <a:ext cx="118872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Research Head</a:t>
            </a:r>
            <a:endParaRPr lang="en-US" sz="600" dirty="0"/>
          </a:p>
        </p:txBody>
      </p:sp>
      <p:sp>
        <p:nvSpPr>
          <p:cNvPr id="52" name="Text 22"/>
          <p:cNvSpPr/>
          <p:nvPr/>
        </p:nvSpPr>
        <p:spPr>
          <a:xfrm>
            <a:off x="9482138" y="1895475"/>
            <a:ext cx="8001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OMAR S.</a:t>
            </a:r>
            <a:endParaRPr lang="en-US" sz="750" dirty="0"/>
          </a:p>
        </p:txBody>
      </p:sp>
      <p:sp>
        <p:nvSpPr>
          <p:cNvPr id="53" name="Text 23"/>
          <p:cNvSpPr/>
          <p:nvPr/>
        </p:nvSpPr>
        <p:spPr>
          <a:xfrm>
            <a:off x="9424988" y="2038350"/>
            <a:ext cx="9144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Sales Head</a:t>
            </a:r>
            <a:endParaRPr lang="en-US" sz="600" dirty="0"/>
          </a:p>
        </p:txBody>
      </p:sp>
      <p:sp>
        <p:nvSpPr>
          <p:cNvPr id="54" name="Text 24"/>
          <p:cNvSpPr/>
          <p:nvPr/>
        </p:nvSpPr>
        <p:spPr>
          <a:xfrm>
            <a:off x="2305050" y="2524125"/>
            <a:ext cx="45720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10-Member Multidisciplinary Team</a:t>
            </a:r>
            <a:endParaRPr lang="en-US" sz="900" dirty="0"/>
          </a:p>
        </p:txBody>
      </p:sp>
      <p:sp>
        <p:nvSpPr>
          <p:cNvPr id="55" name="Text 25"/>
          <p:cNvSpPr/>
          <p:nvPr/>
        </p:nvSpPr>
        <p:spPr>
          <a:xfrm>
            <a:off x="5038725" y="2524125"/>
            <a:ext cx="48006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Classical Functional Division Model</a:t>
            </a:r>
            <a:endParaRPr lang="en-US" sz="900" dirty="0"/>
          </a:p>
        </p:txBody>
      </p:sp>
      <p:sp>
        <p:nvSpPr>
          <p:cNvPr id="56" name="Text 26"/>
          <p:cNvSpPr/>
          <p:nvPr/>
        </p:nvSpPr>
        <p:spPr>
          <a:xfrm>
            <a:off x="7762875" y="2524125"/>
            <a:ext cx="576072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Clear Accountability — RACI Matrix Applied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0" y="571500"/>
            <a:ext cx="2362200" cy="2190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33450"/>
            <a:ext cx="463153" cy="27622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953" y="933450"/>
            <a:ext cx="2548086" cy="2762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6039" y="933450"/>
            <a:ext cx="926455" cy="27622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495" y="933450"/>
            <a:ext cx="926455" cy="27622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8950" y="933450"/>
            <a:ext cx="3474839" cy="276225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3789" y="933450"/>
            <a:ext cx="1621482" cy="276225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65271" y="933450"/>
            <a:ext cx="1621929" cy="27622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1209675"/>
            <a:ext cx="463153" cy="40005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953" y="1209675"/>
            <a:ext cx="2548086" cy="40005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16039" y="1209675"/>
            <a:ext cx="926455" cy="40005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2495" y="1209675"/>
            <a:ext cx="926455" cy="40005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8950" y="1209675"/>
            <a:ext cx="3474839" cy="40005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3789" y="1209675"/>
            <a:ext cx="1621482" cy="40005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65271" y="1209675"/>
            <a:ext cx="1621929" cy="40005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4800" y="1609725"/>
            <a:ext cx="463153" cy="542925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7953" y="1609725"/>
            <a:ext cx="2548086" cy="542925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16039" y="1609725"/>
            <a:ext cx="926455" cy="542925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42495" y="1609725"/>
            <a:ext cx="926455" cy="542925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68950" y="1609725"/>
            <a:ext cx="3474839" cy="542925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43789" y="1609725"/>
            <a:ext cx="1621482" cy="542925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265271" y="1609725"/>
            <a:ext cx="1621929" cy="542925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4800" y="2152650"/>
            <a:ext cx="463153" cy="542925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67953" y="2152650"/>
            <a:ext cx="2548086" cy="542925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316039" y="2152650"/>
            <a:ext cx="926455" cy="542925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42495" y="2152650"/>
            <a:ext cx="926455" cy="542925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168950" y="2152650"/>
            <a:ext cx="3474839" cy="542925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43789" y="2152650"/>
            <a:ext cx="1621482" cy="542925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265271" y="2152650"/>
            <a:ext cx="1621929" cy="542925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04800" y="2695575"/>
            <a:ext cx="463153" cy="400050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67953" y="2695575"/>
            <a:ext cx="2548086" cy="400050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316039" y="2695575"/>
            <a:ext cx="926455" cy="400050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242495" y="2695575"/>
            <a:ext cx="926455" cy="400050"/>
          </a:xfrm>
          <a:prstGeom prst="rect">
            <a:avLst/>
          </a:prstGeom>
        </p:spPr>
      </p:pic>
      <p:pic>
        <p:nvPicPr>
          <p:cNvPr id="3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168950" y="2695575"/>
            <a:ext cx="3474839" cy="400050"/>
          </a:xfrm>
          <a:prstGeom prst="rect">
            <a:avLst/>
          </a:prstGeom>
        </p:spPr>
      </p:pic>
      <p:pic>
        <p:nvPicPr>
          <p:cNvPr id="40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43789" y="2695575"/>
            <a:ext cx="1621482" cy="400050"/>
          </a:xfrm>
          <a:prstGeom prst="rect">
            <a:avLst/>
          </a:prstGeom>
        </p:spPr>
      </p:pic>
      <p:pic>
        <p:nvPicPr>
          <p:cNvPr id="41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265271" y="2695575"/>
            <a:ext cx="1621929" cy="400050"/>
          </a:xfrm>
          <a:prstGeom prst="rect">
            <a:avLst/>
          </a:prstGeom>
        </p:spPr>
      </p:pic>
      <p:pic>
        <p:nvPicPr>
          <p:cNvPr id="42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04800" y="3095625"/>
            <a:ext cx="463153" cy="542925"/>
          </a:xfrm>
          <a:prstGeom prst="rect">
            <a:avLst/>
          </a:prstGeom>
        </p:spPr>
      </p:pic>
      <p:pic>
        <p:nvPicPr>
          <p:cNvPr id="43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67953" y="3095625"/>
            <a:ext cx="2548086" cy="542925"/>
          </a:xfrm>
          <a:prstGeom prst="rect">
            <a:avLst/>
          </a:prstGeom>
        </p:spPr>
      </p:pic>
      <p:pic>
        <p:nvPicPr>
          <p:cNvPr id="44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316039" y="3095625"/>
            <a:ext cx="926455" cy="542925"/>
          </a:xfrm>
          <a:prstGeom prst="rect">
            <a:avLst/>
          </a:prstGeom>
        </p:spPr>
      </p:pic>
      <p:pic>
        <p:nvPicPr>
          <p:cNvPr id="45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242495" y="3095625"/>
            <a:ext cx="926455" cy="542925"/>
          </a:xfrm>
          <a:prstGeom prst="rect">
            <a:avLst/>
          </a:prstGeom>
        </p:spPr>
      </p:pic>
      <p:pic>
        <p:nvPicPr>
          <p:cNvPr id="4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168950" y="3095625"/>
            <a:ext cx="3474839" cy="542925"/>
          </a:xfrm>
          <a:prstGeom prst="rect">
            <a:avLst/>
          </a:prstGeom>
        </p:spPr>
      </p:pic>
      <p:pic>
        <p:nvPicPr>
          <p:cNvPr id="4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643789" y="3095625"/>
            <a:ext cx="1621482" cy="542925"/>
          </a:xfrm>
          <a:prstGeom prst="rect">
            <a:avLst/>
          </a:prstGeom>
        </p:spPr>
      </p:pic>
      <p:pic>
        <p:nvPicPr>
          <p:cNvPr id="4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265271" y="3095625"/>
            <a:ext cx="1621929" cy="542925"/>
          </a:xfrm>
          <a:prstGeom prst="rect">
            <a:avLst/>
          </a:prstGeom>
        </p:spPr>
      </p:pic>
      <p:pic>
        <p:nvPicPr>
          <p:cNvPr id="4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04800" y="3638550"/>
            <a:ext cx="463153" cy="542925"/>
          </a:xfrm>
          <a:prstGeom prst="rect">
            <a:avLst/>
          </a:prstGeom>
        </p:spPr>
      </p:pic>
      <p:pic>
        <p:nvPicPr>
          <p:cNvPr id="5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67953" y="3638550"/>
            <a:ext cx="2548086" cy="542925"/>
          </a:xfrm>
          <a:prstGeom prst="rect">
            <a:avLst/>
          </a:prstGeom>
        </p:spPr>
      </p:pic>
      <p:pic>
        <p:nvPicPr>
          <p:cNvPr id="5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3316039" y="3638550"/>
            <a:ext cx="926455" cy="542925"/>
          </a:xfrm>
          <a:prstGeom prst="rect">
            <a:avLst/>
          </a:prstGeom>
        </p:spPr>
      </p:pic>
      <p:pic>
        <p:nvPicPr>
          <p:cNvPr id="52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4242495" y="3638550"/>
            <a:ext cx="926455" cy="542925"/>
          </a:xfrm>
          <a:prstGeom prst="rect">
            <a:avLst/>
          </a:prstGeom>
        </p:spPr>
      </p:pic>
      <p:pic>
        <p:nvPicPr>
          <p:cNvPr id="53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168950" y="3638550"/>
            <a:ext cx="3474839" cy="542925"/>
          </a:xfrm>
          <a:prstGeom prst="rect">
            <a:avLst/>
          </a:prstGeom>
        </p:spPr>
      </p:pic>
      <p:pic>
        <p:nvPicPr>
          <p:cNvPr id="54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643789" y="3638550"/>
            <a:ext cx="1621482" cy="542925"/>
          </a:xfrm>
          <a:prstGeom prst="rect">
            <a:avLst/>
          </a:prstGeom>
        </p:spPr>
      </p:pic>
      <p:pic>
        <p:nvPicPr>
          <p:cNvPr id="55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0265271" y="3638550"/>
            <a:ext cx="1621929" cy="542925"/>
          </a:xfrm>
          <a:prstGeom prst="rect">
            <a:avLst/>
          </a:prstGeom>
        </p:spPr>
      </p:pic>
      <p:pic>
        <p:nvPicPr>
          <p:cNvPr id="56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304800" y="4181475"/>
            <a:ext cx="463153" cy="685800"/>
          </a:xfrm>
          <a:prstGeom prst="rect">
            <a:avLst/>
          </a:prstGeom>
        </p:spPr>
      </p:pic>
      <p:pic>
        <p:nvPicPr>
          <p:cNvPr id="57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67953" y="4181475"/>
            <a:ext cx="2548086" cy="685800"/>
          </a:xfrm>
          <a:prstGeom prst="rect">
            <a:avLst/>
          </a:prstGeom>
        </p:spPr>
      </p:pic>
      <p:pic>
        <p:nvPicPr>
          <p:cNvPr id="58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316039" y="4181475"/>
            <a:ext cx="926455" cy="685800"/>
          </a:xfrm>
          <a:prstGeom prst="rect">
            <a:avLst/>
          </a:prstGeom>
        </p:spPr>
      </p:pic>
      <p:pic>
        <p:nvPicPr>
          <p:cNvPr id="59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4242495" y="4181475"/>
            <a:ext cx="926455" cy="685800"/>
          </a:xfrm>
          <a:prstGeom prst="rect">
            <a:avLst/>
          </a:prstGeom>
        </p:spPr>
      </p:pic>
      <p:pic>
        <p:nvPicPr>
          <p:cNvPr id="60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5168950" y="4181475"/>
            <a:ext cx="3474839" cy="685800"/>
          </a:xfrm>
          <a:prstGeom prst="rect">
            <a:avLst/>
          </a:prstGeom>
        </p:spPr>
      </p:pic>
      <p:pic>
        <p:nvPicPr>
          <p:cNvPr id="61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643789" y="4181475"/>
            <a:ext cx="1621482" cy="685800"/>
          </a:xfrm>
          <a:prstGeom prst="rect">
            <a:avLst/>
          </a:prstGeom>
        </p:spPr>
      </p:pic>
      <p:pic>
        <p:nvPicPr>
          <p:cNvPr id="62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0265271" y="4181475"/>
            <a:ext cx="1621929" cy="685800"/>
          </a:xfrm>
          <a:prstGeom prst="rect">
            <a:avLst/>
          </a:prstGeom>
        </p:spPr>
      </p:pic>
      <p:pic>
        <p:nvPicPr>
          <p:cNvPr id="63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304800" y="4867275"/>
            <a:ext cx="463153" cy="542925"/>
          </a:xfrm>
          <a:prstGeom prst="rect">
            <a:avLst/>
          </a:prstGeom>
        </p:spPr>
      </p:pic>
      <p:pic>
        <p:nvPicPr>
          <p:cNvPr id="64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767953" y="4867275"/>
            <a:ext cx="2548086" cy="542925"/>
          </a:xfrm>
          <a:prstGeom prst="rect">
            <a:avLst/>
          </a:prstGeom>
        </p:spPr>
      </p:pic>
      <p:pic>
        <p:nvPicPr>
          <p:cNvPr id="65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3316039" y="4867275"/>
            <a:ext cx="926455" cy="542925"/>
          </a:xfrm>
          <a:prstGeom prst="rect">
            <a:avLst/>
          </a:prstGeom>
        </p:spPr>
      </p:pic>
      <p:pic>
        <p:nvPicPr>
          <p:cNvPr id="66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4242495" y="4867275"/>
            <a:ext cx="926455" cy="542925"/>
          </a:xfrm>
          <a:prstGeom prst="rect">
            <a:avLst/>
          </a:prstGeom>
        </p:spPr>
      </p:pic>
      <p:pic>
        <p:nvPicPr>
          <p:cNvPr id="67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5168950" y="4867275"/>
            <a:ext cx="3474839" cy="542925"/>
          </a:xfrm>
          <a:prstGeom prst="rect">
            <a:avLst/>
          </a:prstGeom>
        </p:spPr>
      </p:pic>
      <p:pic>
        <p:nvPicPr>
          <p:cNvPr id="68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8643789" y="4867275"/>
            <a:ext cx="1621482" cy="542925"/>
          </a:xfrm>
          <a:prstGeom prst="rect">
            <a:avLst/>
          </a:prstGeom>
        </p:spPr>
      </p:pic>
      <p:pic>
        <p:nvPicPr>
          <p:cNvPr id="69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0265271" y="4867275"/>
            <a:ext cx="1621929" cy="542925"/>
          </a:xfrm>
          <a:prstGeom prst="rect">
            <a:avLst/>
          </a:prstGeom>
        </p:spPr>
      </p:pic>
      <p:pic>
        <p:nvPicPr>
          <p:cNvPr id="70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304800" y="5410200"/>
            <a:ext cx="463153" cy="542925"/>
          </a:xfrm>
          <a:prstGeom prst="rect">
            <a:avLst/>
          </a:prstGeom>
        </p:spPr>
      </p:pic>
      <p:pic>
        <p:nvPicPr>
          <p:cNvPr id="71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767953" y="5410200"/>
            <a:ext cx="2548086" cy="542925"/>
          </a:xfrm>
          <a:prstGeom prst="rect">
            <a:avLst/>
          </a:prstGeom>
        </p:spPr>
      </p:pic>
      <p:pic>
        <p:nvPicPr>
          <p:cNvPr id="72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3316039" y="5410200"/>
            <a:ext cx="926455" cy="542925"/>
          </a:xfrm>
          <a:prstGeom prst="rect">
            <a:avLst/>
          </a:prstGeom>
        </p:spPr>
      </p:pic>
      <p:pic>
        <p:nvPicPr>
          <p:cNvPr id="73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4242495" y="5410200"/>
            <a:ext cx="926455" cy="542925"/>
          </a:xfrm>
          <a:prstGeom prst="rect">
            <a:avLst/>
          </a:prstGeom>
        </p:spPr>
      </p:pic>
      <p:pic>
        <p:nvPicPr>
          <p:cNvPr id="74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5168950" y="5410200"/>
            <a:ext cx="3474839" cy="542925"/>
          </a:xfrm>
          <a:prstGeom prst="rect">
            <a:avLst/>
          </a:prstGeom>
        </p:spPr>
      </p:pic>
      <p:pic>
        <p:nvPicPr>
          <p:cNvPr id="7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8643789" y="5410200"/>
            <a:ext cx="1621482" cy="542925"/>
          </a:xfrm>
          <a:prstGeom prst="rect">
            <a:avLst/>
          </a:prstGeom>
        </p:spPr>
      </p:pic>
      <p:pic>
        <p:nvPicPr>
          <p:cNvPr id="7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0265271" y="5410200"/>
            <a:ext cx="1621929" cy="542925"/>
          </a:xfrm>
          <a:prstGeom prst="rect">
            <a:avLst/>
          </a:prstGeom>
        </p:spPr>
      </p:pic>
      <p:pic>
        <p:nvPicPr>
          <p:cNvPr id="7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304800" y="5953125"/>
            <a:ext cx="463153" cy="542925"/>
          </a:xfrm>
          <a:prstGeom prst="rect">
            <a:avLst/>
          </a:prstGeom>
        </p:spPr>
      </p:pic>
      <p:pic>
        <p:nvPicPr>
          <p:cNvPr id="7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767953" y="5953125"/>
            <a:ext cx="2548086" cy="542925"/>
          </a:xfrm>
          <a:prstGeom prst="rect">
            <a:avLst/>
          </a:prstGeom>
        </p:spPr>
      </p:pic>
      <p:pic>
        <p:nvPicPr>
          <p:cNvPr id="7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3316039" y="5953125"/>
            <a:ext cx="926455" cy="542925"/>
          </a:xfrm>
          <a:prstGeom prst="rect">
            <a:avLst/>
          </a:prstGeom>
        </p:spPr>
      </p:pic>
      <p:pic>
        <p:nvPicPr>
          <p:cNvPr id="8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4242495" y="5953125"/>
            <a:ext cx="926455" cy="542925"/>
          </a:xfrm>
          <a:prstGeom prst="rect">
            <a:avLst/>
          </a:prstGeom>
        </p:spPr>
      </p:pic>
      <p:pic>
        <p:nvPicPr>
          <p:cNvPr id="81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5168950" y="5953125"/>
            <a:ext cx="3474839" cy="542925"/>
          </a:xfrm>
          <a:prstGeom prst="rect">
            <a:avLst/>
          </a:prstGeom>
        </p:spPr>
      </p:pic>
      <p:pic>
        <p:nvPicPr>
          <p:cNvPr id="82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8643789" y="5953125"/>
            <a:ext cx="1621482" cy="542925"/>
          </a:xfrm>
          <a:prstGeom prst="rect">
            <a:avLst/>
          </a:prstGeom>
        </p:spPr>
      </p:pic>
      <p:pic>
        <p:nvPicPr>
          <p:cNvPr id="83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0265271" y="5953125"/>
            <a:ext cx="1621929" cy="542925"/>
          </a:xfrm>
          <a:prstGeom prst="rect">
            <a:avLst/>
          </a:prstGeom>
        </p:spPr>
      </p:pic>
      <p:pic>
        <p:nvPicPr>
          <p:cNvPr id="84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304800" y="6591300"/>
            <a:ext cx="11582400" cy="276225"/>
          </a:xfrm>
          <a:prstGeom prst="rect">
            <a:avLst/>
          </a:prstGeom>
        </p:spPr>
      </p:pic>
      <p:pic>
        <p:nvPicPr>
          <p:cNvPr id="85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495300" y="6667500"/>
            <a:ext cx="123825" cy="123825"/>
          </a:xfrm>
          <a:prstGeom prst="rect">
            <a:avLst/>
          </a:prstGeom>
        </p:spPr>
      </p:pic>
      <p:sp>
        <p:nvSpPr>
          <p:cNvPr id="86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87" name="Text 1"/>
          <p:cNvSpPr/>
          <p:nvPr/>
        </p:nvSpPr>
        <p:spPr>
          <a:xfrm>
            <a:off x="10334625" y="190500"/>
            <a:ext cx="24726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5 — THE NUMBERS</a:t>
            </a:r>
            <a:endParaRPr lang="en-US" sz="825" dirty="0"/>
          </a:p>
        </p:txBody>
      </p:sp>
      <p:sp>
        <p:nvSpPr>
          <p:cNvPr id="88" name="Text 2"/>
          <p:cNvSpPr/>
          <p:nvPr/>
        </p:nvSpPr>
        <p:spPr>
          <a:xfrm>
            <a:off x="11563350" y="6567488"/>
            <a:ext cx="12153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 / 22</a:t>
            </a:r>
            <a:endParaRPr lang="en-US" sz="825" dirty="0"/>
          </a:p>
        </p:txBody>
      </p:sp>
      <p:sp>
        <p:nvSpPr>
          <p:cNvPr id="89" name="Text 3"/>
          <p:cNvSpPr/>
          <p:nvPr/>
        </p:nvSpPr>
        <p:spPr>
          <a:xfrm>
            <a:off x="304800" y="552450"/>
            <a:ext cx="779526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75"/>
              </a:lnSpc>
              <a:buNone/>
            </a:pPr>
            <a:r>
              <a:rPr lang="en-US" sz="16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Risk Register &amp; Mitigation Plan</a:t>
            </a:r>
            <a:endParaRPr lang="en-US" sz="1650" dirty="0"/>
          </a:p>
        </p:txBody>
      </p:sp>
      <p:sp>
        <p:nvSpPr>
          <p:cNvPr id="90" name="Text 4"/>
          <p:cNvSpPr/>
          <p:nvPr/>
        </p:nvSpPr>
        <p:spPr>
          <a:xfrm>
            <a:off x="-367665" y="638175"/>
            <a:ext cx="3863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سجل المخاطر وخطة التخفيف</a:t>
            </a:r>
            <a:endParaRPr lang="en-US" sz="975" dirty="0"/>
          </a:p>
        </p:txBody>
      </p:sp>
      <p:sp>
        <p:nvSpPr>
          <p:cNvPr id="91" name="Text 5"/>
          <p:cNvSpPr/>
          <p:nvPr/>
        </p:nvSpPr>
        <p:spPr>
          <a:xfrm>
            <a:off x="9639300" y="571500"/>
            <a:ext cx="468015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risks identified · Pre-mortem methodology</a:t>
            </a:r>
            <a:endParaRPr lang="en-US" sz="750" dirty="0"/>
          </a:p>
        </p:txBody>
      </p:sp>
      <p:sp>
        <p:nvSpPr>
          <p:cNvPr id="92" name="Text 6"/>
          <p:cNvSpPr/>
          <p:nvPr/>
        </p:nvSpPr>
        <p:spPr>
          <a:xfrm>
            <a:off x="400050" y="933450"/>
            <a:ext cx="272653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#</a:t>
            </a:r>
            <a:endParaRPr lang="en-US" sz="750" dirty="0"/>
          </a:p>
        </p:txBody>
      </p:sp>
      <p:sp>
        <p:nvSpPr>
          <p:cNvPr id="93" name="Text 7"/>
          <p:cNvSpPr/>
          <p:nvPr/>
        </p:nvSpPr>
        <p:spPr>
          <a:xfrm>
            <a:off x="863203" y="933450"/>
            <a:ext cx="2357586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Risk</a:t>
            </a:r>
            <a:endParaRPr lang="en-US" sz="750" dirty="0"/>
          </a:p>
        </p:txBody>
      </p:sp>
      <p:sp>
        <p:nvSpPr>
          <p:cNvPr id="94" name="Text 8"/>
          <p:cNvSpPr/>
          <p:nvPr/>
        </p:nvSpPr>
        <p:spPr>
          <a:xfrm>
            <a:off x="3411289" y="933450"/>
            <a:ext cx="73595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Severity</a:t>
            </a:r>
            <a:endParaRPr lang="en-US" sz="750" dirty="0"/>
          </a:p>
        </p:txBody>
      </p:sp>
      <p:sp>
        <p:nvSpPr>
          <p:cNvPr id="95" name="Text 9"/>
          <p:cNvSpPr/>
          <p:nvPr/>
        </p:nvSpPr>
        <p:spPr>
          <a:xfrm>
            <a:off x="4337745" y="933450"/>
            <a:ext cx="99877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Probability</a:t>
            </a:r>
            <a:endParaRPr lang="en-US" sz="750" dirty="0"/>
          </a:p>
        </p:txBody>
      </p:sp>
      <p:sp>
        <p:nvSpPr>
          <p:cNvPr id="96" name="Text 10"/>
          <p:cNvSpPr/>
          <p:nvPr/>
        </p:nvSpPr>
        <p:spPr>
          <a:xfrm>
            <a:off x="5264200" y="933450"/>
            <a:ext cx="328433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Mitigation Strategy</a:t>
            </a:r>
            <a:endParaRPr lang="en-US" sz="750" dirty="0"/>
          </a:p>
        </p:txBody>
      </p:sp>
      <p:sp>
        <p:nvSpPr>
          <p:cNvPr id="97" name="Text 11"/>
          <p:cNvSpPr/>
          <p:nvPr/>
        </p:nvSpPr>
        <p:spPr>
          <a:xfrm>
            <a:off x="8739039" y="933450"/>
            <a:ext cx="1430982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Owner</a:t>
            </a:r>
            <a:endParaRPr lang="en-US" sz="750" dirty="0"/>
          </a:p>
        </p:txBody>
      </p:sp>
      <p:sp>
        <p:nvSpPr>
          <p:cNvPr id="98" name="Text 12"/>
          <p:cNvSpPr/>
          <p:nvPr/>
        </p:nvSpPr>
        <p:spPr>
          <a:xfrm>
            <a:off x="10360521" y="933450"/>
            <a:ext cx="14314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Trigger / KPI</a:t>
            </a:r>
            <a:endParaRPr lang="en-US" sz="750" dirty="0"/>
          </a:p>
        </p:txBody>
      </p:sp>
      <p:sp>
        <p:nvSpPr>
          <p:cNvPr id="99" name="Text 13"/>
          <p:cNvSpPr/>
          <p:nvPr/>
        </p:nvSpPr>
        <p:spPr>
          <a:xfrm>
            <a:off x="400050" y="1209675"/>
            <a:ext cx="27265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R1</a:t>
            </a:r>
            <a:endParaRPr lang="en-US" sz="750" dirty="0"/>
          </a:p>
        </p:txBody>
      </p:sp>
      <p:sp>
        <p:nvSpPr>
          <p:cNvPr id="100" name="Text 14"/>
          <p:cNvSpPr/>
          <p:nvPr/>
        </p:nvSpPr>
        <p:spPr>
          <a:xfrm>
            <a:off x="863203" y="1209675"/>
            <a:ext cx="303163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clients in first 3 months</a:t>
            </a:r>
            <a:endParaRPr lang="en-US" sz="750" dirty="0"/>
          </a:p>
        </p:txBody>
      </p:sp>
      <p:sp>
        <p:nvSpPr>
          <p:cNvPr id="101" name="Text 15"/>
          <p:cNvSpPr/>
          <p:nvPr/>
        </p:nvSpPr>
        <p:spPr>
          <a:xfrm>
            <a:off x="3411289" y="1209675"/>
            <a:ext cx="73595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750" dirty="0"/>
          </a:p>
        </p:txBody>
      </p:sp>
      <p:sp>
        <p:nvSpPr>
          <p:cNvPr id="102" name="Text 16"/>
          <p:cNvSpPr/>
          <p:nvPr/>
        </p:nvSpPr>
        <p:spPr>
          <a:xfrm>
            <a:off x="4337745" y="1209675"/>
            <a:ext cx="73595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MEDIUM</a:t>
            </a:r>
            <a:endParaRPr lang="en-US" sz="750" dirty="0"/>
          </a:p>
        </p:txBody>
      </p:sp>
      <p:sp>
        <p:nvSpPr>
          <p:cNvPr id="103" name="Text 17"/>
          <p:cNvSpPr/>
          <p:nvPr/>
        </p:nvSpPr>
        <p:spPr>
          <a:xfrm>
            <a:off x="5264200" y="1209675"/>
            <a:ext cx="328433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Pre-launch: 5 beta clients at 50% discount. University partnerships. LinkedIn content strategy starts 60 days before launch.</a:t>
            </a:r>
            <a:endParaRPr lang="en-US" sz="750" dirty="0"/>
          </a:p>
        </p:txBody>
      </p:sp>
      <p:sp>
        <p:nvSpPr>
          <p:cNvPr id="104" name="Text 18"/>
          <p:cNvSpPr/>
          <p:nvPr/>
        </p:nvSpPr>
        <p:spPr>
          <a:xfrm>
            <a:off x="8739039" y="1209675"/>
            <a:ext cx="1430982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CMO (Sherif)</a:t>
            </a:r>
            <a:endParaRPr lang="en-US" sz="750" dirty="0"/>
          </a:p>
        </p:txBody>
      </p:sp>
      <p:sp>
        <p:nvSpPr>
          <p:cNvPr id="105" name="Text 19"/>
          <p:cNvSpPr/>
          <p:nvPr/>
        </p:nvSpPr>
        <p:spPr>
          <a:xfrm>
            <a:off x="10360521" y="1209675"/>
            <a:ext cx="143142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 clients by Month 2 → activate referral program</a:t>
            </a:r>
            <a:endParaRPr lang="en-US" sz="750" dirty="0"/>
          </a:p>
        </p:txBody>
      </p:sp>
      <p:sp>
        <p:nvSpPr>
          <p:cNvPr id="106" name="Text 20"/>
          <p:cNvSpPr/>
          <p:nvPr/>
        </p:nvSpPr>
        <p:spPr>
          <a:xfrm>
            <a:off x="400050" y="1609725"/>
            <a:ext cx="272653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R2</a:t>
            </a:r>
            <a:endParaRPr lang="en-US" sz="750" dirty="0"/>
          </a:p>
        </p:txBody>
      </p:sp>
      <p:sp>
        <p:nvSpPr>
          <p:cNvPr id="107" name="Text 21"/>
          <p:cNvSpPr/>
          <p:nvPr/>
        </p:nvSpPr>
        <p:spPr>
          <a:xfrm>
            <a:off x="863203" y="1609725"/>
            <a:ext cx="3384151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tools commoditize our service</a:t>
            </a:r>
            <a:endParaRPr lang="en-US" sz="750" dirty="0"/>
          </a:p>
        </p:txBody>
      </p:sp>
      <p:sp>
        <p:nvSpPr>
          <p:cNvPr id="108" name="Text 22"/>
          <p:cNvSpPr/>
          <p:nvPr/>
        </p:nvSpPr>
        <p:spPr>
          <a:xfrm>
            <a:off x="3411289" y="1609725"/>
            <a:ext cx="73595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750" dirty="0"/>
          </a:p>
        </p:txBody>
      </p:sp>
      <p:sp>
        <p:nvSpPr>
          <p:cNvPr id="109" name="Text 23"/>
          <p:cNvSpPr/>
          <p:nvPr/>
        </p:nvSpPr>
        <p:spPr>
          <a:xfrm>
            <a:off x="4337745" y="1609725"/>
            <a:ext cx="73595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750" dirty="0"/>
          </a:p>
        </p:txBody>
      </p:sp>
      <p:sp>
        <p:nvSpPr>
          <p:cNvPr id="110" name="Text 24"/>
          <p:cNvSpPr/>
          <p:nvPr/>
        </p:nvSpPr>
        <p:spPr>
          <a:xfrm>
            <a:off x="5264200" y="1609725"/>
            <a:ext cx="328433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Differentiate on human judgment, Egyptian market context, legal/prototype execution. AI cannot deliver NO-GO verdict with accountability. Emphasize what AI cannot do.</a:t>
            </a:r>
            <a:endParaRPr lang="en-US" sz="750" dirty="0"/>
          </a:p>
        </p:txBody>
      </p:sp>
      <p:sp>
        <p:nvSpPr>
          <p:cNvPr id="111" name="Text 25"/>
          <p:cNvSpPr/>
          <p:nvPr/>
        </p:nvSpPr>
        <p:spPr>
          <a:xfrm>
            <a:off x="8739039" y="1609725"/>
            <a:ext cx="143098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CEO (Hamdy)</a:t>
            </a:r>
            <a:endParaRPr lang="en-US" sz="750" dirty="0"/>
          </a:p>
        </p:txBody>
      </p:sp>
      <p:sp>
        <p:nvSpPr>
          <p:cNvPr id="112" name="Text 26"/>
          <p:cNvSpPr/>
          <p:nvPr/>
        </p:nvSpPr>
        <p:spPr>
          <a:xfrm>
            <a:off x="10360521" y="1609725"/>
            <a:ext cx="143142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If 3+ clients cite AI as reason for not buying → reposition messaging</a:t>
            </a:r>
            <a:endParaRPr lang="en-US" sz="750" dirty="0"/>
          </a:p>
        </p:txBody>
      </p:sp>
      <p:sp>
        <p:nvSpPr>
          <p:cNvPr id="113" name="Text 27"/>
          <p:cNvSpPr/>
          <p:nvPr/>
        </p:nvSpPr>
        <p:spPr>
          <a:xfrm>
            <a:off x="400050" y="2152650"/>
            <a:ext cx="272653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R3</a:t>
            </a:r>
            <a:endParaRPr lang="en-US" sz="750" dirty="0"/>
          </a:p>
        </p:txBody>
      </p:sp>
      <p:sp>
        <p:nvSpPr>
          <p:cNvPr id="114" name="Text 28"/>
          <p:cNvSpPr/>
          <p:nvPr/>
        </p:nvSpPr>
        <p:spPr>
          <a:xfrm>
            <a:off x="863203" y="2152650"/>
            <a:ext cx="2357586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Key team member leaves</a:t>
            </a:r>
            <a:endParaRPr lang="en-US" sz="750" dirty="0"/>
          </a:p>
        </p:txBody>
      </p:sp>
      <p:sp>
        <p:nvSpPr>
          <p:cNvPr id="115" name="Text 29"/>
          <p:cNvSpPr/>
          <p:nvPr/>
        </p:nvSpPr>
        <p:spPr>
          <a:xfrm>
            <a:off x="3411289" y="2152650"/>
            <a:ext cx="73595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750" dirty="0"/>
          </a:p>
        </p:txBody>
      </p:sp>
      <p:sp>
        <p:nvSpPr>
          <p:cNvPr id="116" name="Text 30"/>
          <p:cNvSpPr/>
          <p:nvPr/>
        </p:nvSpPr>
        <p:spPr>
          <a:xfrm>
            <a:off x="4337745" y="2152650"/>
            <a:ext cx="73595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MEDIUM</a:t>
            </a:r>
            <a:endParaRPr lang="en-US" sz="750" dirty="0"/>
          </a:p>
        </p:txBody>
      </p:sp>
      <p:sp>
        <p:nvSpPr>
          <p:cNvPr id="117" name="Text 31"/>
          <p:cNvSpPr/>
          <p:nvPr/>
        </p:nvSpPr>
        <p:spPr>
          <a:xfrm>
            <a:off x="5264200" y="2152650"/>
            <a:ext cx="328433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Document all processes in SOP library. Cross-train team members. Equity vesting schedule (4-year cliff). Competitive salaries reviewed quarterly.</a:t>
            </a:r>
            <a:endParaRPr lang="en-US" sz="750" dirty="0"/>
          </a:p>
        </p:txBody>
      </p:sp>
      <p:sp>
        <p:nvSpPr>
          <p:cNvPr id="118" name="Text 32"/>
          <p:cNvSpPr/>
          <p:nvPr/>
        </p:nvSpPr>
        <p:spPr>
          <a:xfrm>
            <a:off x="8739039" y="2152650"/>
            <a:ext cx="143098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COO (Khaled)</a:t>
            </a:r>
            <a:endParaRPr lang="en-US" sz="750" dirty="0"/>
          </a:p>
        </p:txBody>
      </p:sp>
      <p:sp>
        <p:nvSpPr>
          <p:cNvPr id="119" name="Text 33"/>
          <p:cNvSpPr/>
          <p:nvPr/>
        </p:nvSpPr>
        <p:spPr>
          <a:xfrm>
            <a:off x="10360521" y="2152650"/>
            <a:ext cx="143142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Any resignation → 30-day knowledge transfer protocol</a:t>
            </a:r>
            <a:endParaRPr lang="en-US" sz="750" dirty="0"/>
          </a:p>
        </p:txBody>
      </p:sp>
      <p:sp>
        <p:nvSpPr>
          <p:cNvPr id="120" name="Text 34"/>
          <p:cNvSpPr/>
          <p:nvPr/>
        </p:nvSpPr>
        <p:spPr>
          <a:xfrm>
            <a:off x="400050" y="2695575"/>
            <a:ext cx="27265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R4</a:t>
            </a:r>
            <a:endParaRPr lang="en-US" sz="750" dirty="0"/>
          </a:p>
        </p:txBody>
      </p:sp>
      <p:sp>
        <p:nvSpPr>
          <p:cNvPr id="121" name="Text 35"/>
          <p:cNvSpPr/>
          <p:nvPr/>
        </p:nvSpPr>
        <p:spPr>
          <a:xfrm>
            <a:off x="863203" y="2695575"/>
            <a:ext cx="423018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EGP devaluation reduces purchasing power</a:t>
            </a:r>
            <a:endParaRPr lang="en-US" sz="750" dirty="0"/>
          </a:p>
        </p:txBody>
      </p:sp>
      <p:sp>
        <p:nvSpPr>
          <p:cNvPr id="122" name="Text 36"/>
          <p:cNvSpPr/>
          <p:nvPr/>
        </p:nvSpPr>
        <p:spPr>
          <a:xfrm>
            <a:off x="3411289" y="2695575"/>
            <a:ext cx="73595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MEDIUM</a:t>
            </a:r>
            <a:endParaRPr lang="en-US" sz="750" dirty="0"/>
          </a:p>
        </p:txBody>
      </p:sp>
      <p:sp>
        <p:nvSpPr>
          <p:cNvPr id="123" name="Text 37"/>
          <p:cNvSpPr/>
          <p:nvPr/>
        </p:nvSpPr>
        <p:spPr>
          <a:xfrm>
            <a:off x="4337745" y="2695575"/>
            <a:ext cx="73595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750" dirty="0"/>
          </a:p>
        </p:txBody>
      </p:sp>
      <p:sp>
        <p:nvSpPr>
          <p:cNvPr id="124" name="Text 38"/>
          <p:cNvSpPr/>
          <p:nvPr/>
        </p:nvSpPr>
        <p:spPr>
          <a:xfrm>
            <a:off x="5264200" y="2695575"/>
            <a:ext cx="328433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Dual pricing: EGP for Egypt, USD for Gulf clients. Gulf expansion accelerated if EGP drops &gt;20%. Digital products priced in USD.</a:t>
            </a:r>
            <a:endParaRPr lang="en-US" sz="750" dirty="0"/>
          </a:p>
        </p:txBody>
      </p:sp>
      <p:sp>
        <p:nvSpPr>
          <p:cNvPr id="125" name="Text 39"/>
          <p:cNvSpPr/>
          <p:nvPr/>
        </p:nvSpPr>
        <p:spPr>
          <a:xfrm>
            <a:off x="8739039" y="2695575"/>
            <a:ext cx="1430982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CFO (Ziad)</a:t>
            </a:r>
            <a:endParaRPr lang="en-US" sz="750" dirty="0"/>
          </a:p>
        </p:txBody>
      </p:sp>
      <p:sp>
        <p:nvSpPr>
          <p:cNvPr id="126" name="Text 40"/>
          <p:cNvSpPr/>
          <p:nvPr/>
        </p:nvSpPr>
        <p:spPr>
          <a:xfrm>
            <a:off x="10360521" y="2695575"/>
            <a:ext cx="143142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EGP/USD &gt;50 → activate Gulf pricing strategy</a:t>
            </a:r>
            <a:endParaRPr lang="en-US" sz="750" dirty="0"/>
          </a:p>
        </p:txBody>
      </p:sp>
      <p:sp>
        <p:nvSpPr>
          <p:cNvPr id="127" name="Text 41"/>
          <p:cNvSpPr/>
          <p:nvPr/>
        </p:nvSpPr>
        <p:spPr>
          <a:xfrm>
            <a:off x="400050" y="3095625"/>
            <a:ext cx="272653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R5</a:t>
            </a:r>
            <a:endParaRPr lang="en-US" sz="750" dirty="0"/>
          </a:p>
        </p:txBody>
      </p:sp>
      <p:sp>
        <p:nvSpPr>
          <p:cNvPr id="128" name="Text 42"/>
          <p:cNvSpPr/>
          <p:nvPr/>
        </p:nvSpPr>
        <p:spPr>
          <a:xfrm>
            <a:off x="863203" y="3095625"/>
            <a:ext cx="3384151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Methodology copied by competitor</a:t>
            </a:r>
            <a:endParaRPr lang="en-US" sz="750" dirty="0"/>
          </a:p>
        </p:txBody>
      </p:sp>
      <p:sp>
        <p:nvSpPr>
          <p:cNvPr id="129" name="Text 43"/>
          <p:cNvSpPr/>
          <p:nvPr/>
        </p:nvSpPr>
        <p:spPr>
          <a:xfrm>
            <a:off x="3411289" y="3095625"/>
            <a:ext cx="73595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MEDIUM</a:t>
            </a:r>
            <a:endParaRPr lang="en-US" sz="750" dirty="0"/>
          </a:p>
        </p:txBody>
      </p:sp>
      <p:sp>
        <p:nvSpPr>
          <p:cNvPr id="130" name="Text 44"/>
          <p:cNvSpPr/>
          <p:nvPr/>
        </p:nvSpPr>
        <p:spPr>
          <a:xfrm>
            <a:off x="4337745" y="3095625"/>
            <a:ext cx="73595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MEDIUM</a:t>
            </a:r>
            <a:endParaRPr lang="en-US" sz="750" dirty="0"/>
          </a:p>
        </p:txBody>
      </p:sp>
      <p:sp>
        <p:nvSpPr>
          <p:cNvPr id="131" name="Text 45"/>
          <p:cNvSpPr/>
          <p:nvPr/>
        </p:nvSpPr>
        <p:spPr>
          <a:xfrm>
            <a:off x="5264200" y="3095625"/>
            <a:ext cx="328433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File trademark for "UPVIA Method" and "IRR" brand. Publish thought leadership to establish first-mover credibility. Build brand moat before methodology is widely known.</a:t>
            </a:r>
            <a:endParaRPr lang="en-US" sz="750" dirty="0"/>
          </a:p>
        </p:txBody>
      </p:sp>
      <p:sp>
        <p:nvSpPr>
          <p:cNvPr id="132" name="Text 46"/>
          <p:cNvSpPr/>
          <p:nvPr/>
        </p:nvSpPr>
        <p:spPr>
          <a:xfrm>
            <a:off x="8739039" y="3095625"/>
            <a:ext cx="143098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CEO (Hamdy)</a:t>
            </a:r>
            <a:endParaRPr lang="en-US" sz="750" dirty="0"/>
          </a:p>
        </p:txBody>
      </p:sp>
      <p:sp>
        <p:nvSpPr>
          <p:cNvPr id="133" name="Text 47"/>
          <p:cNvSpPr/>
          <p:nvPr/>
        </p:nvSpPr>
        <p:spPr>
          <a:xfrm>
            <a:off x="10360521" y="3095625"/>
            <a:ext cx="143142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Competitor uses similar framework → accelerate brand building</a:t>
            </a:r>
            <a:endParaRPr lang="en-US" sz="750" dirty="0"/>
          </a:p>
        </p:txBody>
      </p:sp>
      <p:sp>
        <p:nvSpPr>
          <p:cNvPr id="134" name="Text 48"/>
          <p:cNvSpPr/>
          <p:nvPr/>
        </p:nvSpPr>
        <p:spPr>
          <a:xfrm>
            <a:off x="400050" y="3638550"/>
            <a:ext cx="272653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R6</a:t>
            </a:r>
            <a:endParaRPr lang="en-US" sz="750" dirty="0"/>
          </a:p>
        </p:txBody>
      </p:sp>
      <p:sp>
        <p:nvSpPr>
          <p:cNvPr id="135" name="Text 49"/>
          <p:cNvSpPr/>
          <p:nvPr/>
        </p:nvSpPr>
        <p:spPr>
          <a:xfrm>
            <a:off x="863203" y="3638550"/>
            <a:ext cx="4124433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Cash flow crisis (costs exceed revenue)</a:t>
            </a:r>
            <a:endParaRPr lang="en-US" sz="750" dirty="0"/>
          </a:p>
        </p:txBody>
      </p:sp>
      <p:sp>
        <p:nvSpPr>
          <p:cNvPr id="136" name="Text 50"/>
          <p:cNvSpPr/>
          <p:nvPr/>
        </p:nvSpPr>
        <p:spPr>
          <a:xfrm>
            <a:off x="3411289" y="3638550"/>
            <a:ext cx="73595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750" dirty="0"/>
          </a:p>
        </p:txBody>
      </p:sp>
      <p:sp>
        <p:nvSpPr>
          <p:cNvPr id="137" name="Text 51"/>
          <p:cNvSpPr/>
          <p:nvPr/>
        </p:nvSpPr>
        <p:spPr>
          <a:xfrm>
            <a:off x="4337745" y="3638550"/>
            <a:ext cx="73595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LOW</a:t>
            </a:r>
            <a:endParaRPr lang="en-US" sz="750" dirty="0"/>
          </a:p>
        </p:txBody>
      </p:sp>
      <p:sp>
        <p:nvSpPr>
          <p:cNvPr id="138" name="Text 52"/>
          <p:cNvSpPr/>
          <p:nvPr/>
        </p:nvSpPr>
        <p:spPr>
          <a:xfrm>
            <a:off x="5264200" y="3638550"/>
            <a:ext cx="328433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3-month operating reserve maintained. Salary deferral agreement with founding team (first 3 months). Quick Scan product generates immediate cash from day 1.</a:t>
            </a:r>
            <a:endParaRPr lang="en-US" sz="750" dirty="0"/>
          </a:p>
        </p:txBody>
      </p:sp>
      <p:sp>
        <p:nvSpPr>
          <p:cNvPr id="139" name="Text 53"/>
          <p:cNvSpPr/>
          <p:nvPr/>
        </p:nvSpPr>
        <p:spPr>
          <a:xfrm>
            <a:off x="8739039" y="3638550"/>
            <a:ext cx="143098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CFO (Ziad)</a:t>
            </a:r>
            <a:endParaRPr lang="en-US" sz="750" dirty="0"/>
          </a:p>
        </p:txBody>
      </p:sp>
      <p:sp>
        <p:nvSpPr>
          <p:cNvPr id="140" name="Text 54"/>
          <p:cNvSpPr/>
          <p:nvPr/>
        </p:nvSpPr>
        <p:spPr>
          <a:xfrm>
            <a:off x="10360521" y="3638550"/>
            <a:ext cx="143142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Cash runway &lt;45 days → emergency cost reduction protocol</a:t>
            </a:r>
            <a:endParaRPr lang="en-US" sz="750" dirty="0"/>
          </a:p>
        </p:txBody>
      </p:sp>
      <p:sp>
        <p:nvSpPr>
          <p:cNvPr id="141" name="Text 55"/>
          <p:cNvSpPr/>
          <p:nvPr/>
        </p:nvSpPr>
        <p:spPr>
          <a:xfrm>
            <a:off x="400050" y="4181475"/>
            <a:ext cx="27265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R7</a:t>
            </a:r>
            <a:endParaRPr lang="en-US" sz="750" dirty="0"/>
          </a:p>
        </p:txBody>
      </p:sp>
      <p:sp>
        <p:nvSpPr>
          <p:cNvPr id="142" name="Text 56"/>
          <p:cNvSpPr/>
          <p:nvPr/>
        </p:nvSpPr>
        <p:spPr>
          <a:xfrm>
            <a:off x="863203" y="4181475"/>
            <a:ext cx="401867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 dissatisfied with NO-GO verdict</a:t>
            </a:r>
            <a:endParaRPr lang="en-US" sz="750" dirty="0"/>
          </a:p>
        </p:txBody>
      </p:sp>
      <p:sp>
        <p:nvSpPr>
          <p:cNvPr id="143" name="Text 57"/>
          <p:cNvSpPr/>
          <p:nvPr/>
        </p:nvSpPr>
        <p:spPr>
          <a:xfrm>
            <a:off x="3411289" y="4181475"/>
            <a:ext cx="73595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MEDIUM</a:t>
            </a:r>
            <a:endParaRPr lang="en-US" sz="750" dirty="0"/>
          </a:p>
        </p:txBody>
      </p:sp>
      <p:sp>
        <p:nvSpPr>
          <p:cNvPr id="144" name="Text 58"/>
          <p:cNvSpPr/>
          <p:nvPr/>
        </p:nvSpPr>
        <p:spPr>
          <a:xfrm>
            <a:off x="4337745" y="4181475"/>
            <a:ext cx="73595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MEDIUM</a:t>
            </a:r>
            <a:endParaRPr lang="en-US" sz="750" dirty="0"/>
          </a:p>
        </p:txBody>
      </p:sp>
      <p:sp>
        <p:nvSpPr>
          <p:cNvPr id="145" name="Text 59"/>
          <p:cNvSpPr/>
          <p:nvPr/>
        </p:nvSpPr>
        <p:spPr>
          <a:xfrm>
            <a:off x="5264200" y="4181475"/>
            <a:ext cx="328433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Pre-engagement contract explicitly states UPVIA delivers honest assessment. Refund policy: if client can prove our analysis was factually wrong. Testimonials from clients who received NO-GO and appreciated it.</a:t>
            </a:r>
            <a:endParaRPr lang="en-US" sz="750" dirty="0"/>
          </a:p>
        </p:txBody>
      </p:sp>
      <p:sp>
        <p:nvSpPr>
          <p:cNvPr id="146" name="Text 60"/>
          <p:cNvSpPr/>
          <p:nvPr/>
        </p:nvSpPr>
        <p:spPr>
          <a:xfrm>
            <a:off x="8739039" y="4181475"/>
            <a:ext cx="143098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CEO (Hamdy)</a:t>
            </a:r>
            <a:endParaRPr lang="en-US" sz="750" dirty="0"/>
          </a:p>
        </p:txBody>
      </p:sp>
      <p:sp>
        <p:nvSpPr>
          <p:cNvPr id="147" name="Text 61"/>
          <p:cNvSpPr/>
          <p:nvPr/>
        </p:nvSpPr>
        <p:spPr>
          <a:xfrm>
            <a:off x="10360521" y="4181475"/>
            <a:ext cx="143142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NPS &lt;7 → immediate client recovery call</a:t>
            </a:r>
            <a:endParaRPr lang="en-US" sz="750" dirty="0"/>
          </a:p>
        </p:txBody>
      </p:sp>
      <p:sp>
        <p:nvSpPr>
          <p:cNvPr id="148" name="Text 62"/>
          <p:cNvSpPr/>
          <p:nvPr/>
        </p:nvSpPr>
        <p:spPr>
          <a:xfrm>
            <a:off x="400050" y="4867275"/>
            <a:ext cx="272653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R8</a:t>
            </a:r>
            <a:endParaRPr lang="en-US" sz="750" dirty="0"/>
          </a:p>
        </p:txBody>
      </p:sp>
      <p:sp>
        <p:nvSpPr>
          <p:cNvPr id="149" name="Text 63"/>
          <p:cNvSpPr/>
          <p:nvPr/>
        </p:nvSpPr>
        <p:spPr>
          <a:xfrm>
            <a:off x="863203" y="4867275"/>
            <a:ext cx="2432358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Scope creep on projects</a:t>
            </a:r>
            <a:endParaRPr lang="en-US" sz="750" dirty="0"/>
          </a:p>
        </p:txBody>
      </p:sp>
      <p:sp>
        <p:nvSpPr>
          <p:cNvPr id="150" name="Text 64"/>
          <p:cNvSpPr/>
          <p:nvPr/>
        </p:nvSpPr>
        <p:spPr>
          <a:xfrm>
            <a:off x="3411289" y="4867275"/>
            <a:ext cx="73595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MEDIUM</a:t>
            </a:r>
            <a:endParaRPr lang="en-US" sz="750" dirty="0"/>
          </a:p>
        </p:txBody>
      </p:sp>
      <p:sp>
        <p:nvSpPr>
          <p:cNvPr id="151" name="Text 65"/>
          <p:cNvSpPr/>
          <p:nvPr/>
        </p:nvSpPr>
        <p:spPr>
          <a:xfrm>
            <a:off x="4337745" y="4867275"/>
            <a:ext cx="73595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750" dirty="0"/>
          </a:p>
        </p:txBody>
      </p:sp>
      <p:sp>
        <p:nvSpPr>
          <p:cNvPr id="152" name="Text 66"/>
          <p:cNvSpPr/>
          <p:nvPr/>
        </p:nvSpPr>
        <p:spPr>
          <a:xfrm>
            <a:off x="5264200" y="4867275"/>
            <a:ext cx="328433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Formal SOW signed before every project. Change order process with 48-hour approval. Pod leads empowered to say no to out-of-scope requests.</a:t>
            </a:r>
            <a:endParaRPr lang="en-US" sz="750" dirty="0"/>
          </a:p>
        </p:txBody>
      </p:sp>
      <p:sp>
        <p:nvSpPr>
          <p:cNvPr id="153" name="Text 67"/>
          <p:cNvSpPr/>
          <p:nvPr/>
        </p:nvSpPr>
        <p:spPr>
          <a:xfrm>
            <a:off x="8739039" y="4867275"/>
            <a:ext cx="143098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COO (Khaled)</a:t>
            </a:r>
            <a:endParaRPr lang="en-US" sz="750" dirty="0"/>
          </a:p>
        </p:txBody>
      </p:sp>
      <p:sp>
        <p:nvSpPr>
          <p:cNvPr id="154" name="Text 68"/>
          <p:cNvSpPr/>
          <p:nvPr/>
        </p:nvSpPr>
        <p:spPr>
          <a:xfrm>
            <a:off x="10360521" y="4867275"/>
            <a:ext cx="143142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Any out-of-scope request → change order within 24h</a:t>
            </a:r>
            <a:endParaRPr lang="en-US" sz="750" dirty="0"/>
          </a:p>
        </p:txBody>
      </p:sp>
      <p:sp>
        <p:nvSpPr>
          <p:cNvPr id="155" name="Text 69"/>
          <p:cNvSpPr/>
          <p:nvPr/>
        </p:nvSpPr>
        <p:spPr>
          <a:xfrm>
            <a:off x="400050" y="5410200"/>
            <a:ext cx="272653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R9</a:t>
            </a:r>
            <a:endParaRPr lang="en-US" sz="750" dirty="0"/>
          </a:p>
        </p:txBody>
      </p:sp>
      <p:sp>
        <p:nvSpPr>
          <p:cNvPr id="156" name="Text 70"/>
          <p:cNvSpPr/>
          <p:nvPr/>
        </p:nvSpPr>
        <p:spPr>
          <a:xfrm>
            <a:off x="863203" y="5410200"/>
            <a:ext cx="2855377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Regulatory changes in Egypt</a:t>
            </a:r>
            <a:endParaRPr lang="en-US" sz="750" dirty="0"/>
          </a:p>
        </p:txBody>
      </p:sp>
      <p:sp>
        <p:nvSpPr>
          <p:cNvPr id="157" name="Text 71"/>
          <p:cNvSpPr/>
          <p:nvPr/>
        </p:nvSpPr>
        <p:spPr>
          <a:xfrm>
            <a:off x="3411289" y="5410200"/>
            <a:ext cx="73595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LOW</a:t>
            </a:r>
            <a:endParaRPr lang="en-US" sz="750" dirty="0"/>
          </a:p>
        </p:txBody>
      </p:sp>
      <p:sp>
        <p:nvSpPr>
          <p:cNvPr id="158" name="Text 72"/>
          <p:cNvSpPr/>
          <p:nvPr/>
        </p:nvSpPr>
        <p:spPr>
          <a:xfrm>
            <a:off x="4337745" y="5410200"/>
            <a:ext cx="73595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LOW</a:t>
            </a:r>
            <a:endParaRPr lang="en-US" sz="750" dirty="0"/>
          </a:p>
        </p:txBody>
      </p:sp>
      <p:sp>
        <p:nvSpPr>
          <p:cNvPr id="159" name="Text 73"/>
          <p:cNvSpPr/>
          <p:nvPr/>
        </p:nvSpPr>
        <p:spPr>
          <a:xfrm>
            <a:off x="5264200" y="5410200"/>
            <a:ext cx="328433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Legal counsel on retainer. Monitor GAFI and startup ecosystem regulations monthly. Diversify to Gulf market to reduce Egypt-only dependency.</a:t>
            </a:r>
            <a:endParaRPr lang="en-US" sz="750" dirty="0"/>
          </a:p>
        </p:txBody>
      </p:sp>
      <p:sp>
        <p:nvSpPr>
          <p:cNvPr id="160" name="Text 74"/>
          <p:cNvSpPr/>
          <p:nvPr/>
        </p:nvSpPr>
        <p:spPr>
          <a:xfrm>
            <a:off x="8739039" y="5410200"/>
            <a:ext cx="143098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CFO (Ziad)</a:t>
            </a:r>
            <a:endParaRPr lang="en-US" sz="750" dirty="0"/>
          </a:p>
        </p:txBody>
      </p:sp>
      <p:sp>
        <p:nvSpPr>
          <p:cNvPr id="161" name="Text 75"/>
          <p:cNvSpPr/>
          <p:nvPr/>
        </p:nvSpPr>
        <p:spPr>
          <a:xfrm>
            <a:off x="10360521" y="5410200"/>
            <a:ext cx="143142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Any new regulation → legal review within 7 days</a:t>
            </a:r>
            <a:endParaRPr lang="en-US" sz="750" dirty="0"/>
          </a:p>
        </p:txBody>
      </p:sp>
      <p:sp>
        <p:nvSpPr>
          <p:cNvPr id="162" name="Text 76"/>
          <p:cNvSpPr/>
          <p:nvPr/>
        </p:nvSpPr>
        <p:spPr>
          <a:xfrm>
            <a:off x="400050" y="5953125"/>
            <a:ext cx="291578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R10</a:t>
            </a:r>
            <a:endParaRPr lang="en-US" sz="750" dirty="0"/>
          </a:p>
        </p:txBody>
      </p:sp>
      <p:sp>
        <p:nvSpPr>
          <p:cNvPr id="163" name="Text 77"/>
          <p:cNvSpPr/>
          <p:nvPr/>
        </p:nvSpPr>
        <p:spPr>
          <a:xfrm>
            <a:off x="863203" y="5953125"/>
            <a:ext cx="348990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Quality inconsistency across pods</a:t>
            </a:r>
            <a:endParaRPr lang="en-US" sz="750" dirty="0"/>
          </a:p>
        </p:txBody>
      </p:sp>
      <p:sp>
        <p:nvSpPr>
          <p:cNvPr id="164" name="Text 78"/>
          <p:cNvSpPr/>
          <p:nvPr/>
        </p:nvSpPr>
        <p:spPr>
          <a:xfrm>
            <a:off x="3411289" y="5953125"/>
            <a:ext cx="73595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C6282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750" dirty="0"/>
          </a:p>
        </p:txBody>
      </p:sp>
      <p:sp>
        <p:nvSpPr>
          <p:cNvPr id="165" name="Text 79"/>
          <p:cNvSpPr/>
          <p:nvPr/>
        </p:nvSpPr>
        <p:spPr>
          <a:xfrm>
            <a:off x="4337745" y="5953125"/>
            <a:ext cx="73595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MEDIUM</a:t>
            </a:r>
            <a:endParaRPr lang="en-US" sz="750" dirty="0"/>
          </a:p>
        </p:txBody>
      </p:sp>
      <p:sp>
        <p:nvSpPr>
          <p:cNvPr id="166" name="Text 80"/>
          <p:cNvSpPr/>
          <p:nvPr/>
        </p:nvSpPr>
        <p:spPr>
          <a:xfrm>
            <a:off x="5264200" y="5953125"/>
            <a:ext cx="328433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248-item checklist mandatory for every project. Monthly pod quality review. CEO reviews all final deliverables in Year 1. NPS tracking per pod.</a:t>
            </a:r>
            <a:endParaRPr lang="en-US" sz="750" dirty="0"/>
          </a:p>
        </p:txBody>
      </p:sp>
      <p:sp>
        <p:nvSpPr>
          <p:cNvPr id="167" name="Text 81"/>
          <p:cNvSpPr/>
          <p:nvPr/>
        </p:nvSpPr>
        <p:spPr>
          <a:xfrm>
            <a:off x="8739039" y="5953125"/>
            <a:ext cx="143098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COO (Khaled)</a:t>
            </a:r>
            <a:endParaRPr lang="en-US" sz="750" dirty="0"/>
          </a:p>
        </p:txBody>
      </p:sp>
      <p:sp>
        <p:nvSpPr>
          <p:cNvPr id="168" name="Text 82"/>
          <p:cNvSpPr/>
          <p:nvPr/>
        </p:nvSpPr>
        <p:spPr>
          <a:xfrm>
            <a:off x="10360521" y="5953125"/>
            <a:ext cx="1431429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NPS &lt;8 for any pod → mandatory quality audit</a:t>
            </a:r>
            <a:endParaRPr lang="en-US" sz="750" dirty="0"/>
          </a:p>
        </p:txBody>
      </p:sp>
      <p:sp>
        <p:nvSpPr>
          <p:cNvPr id="169" name="Text 83"/>
          <p:cNvSpPr/>
          <p:nvPr/>
        </p:nvSpPr>
        <p:spPr>
          <a:xfrm>
            <a:off x="733425" y="6657975"/>
            <a:ext cx="221742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Pre-mortem methodology: we identified these risks BEFORE launch, not after. Each risk has a named owner, a measurable trigger, and a pre-approved response. This is institutional risk management.</a:t>
            </a:r>
            <a:endParaRPr lang="en-US" sz="7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300" y="571500"/>
            <a:ext cx="2247900" cy="2190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33450"/>
            <a:ext cx="2316510" cy="4524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1310" y="933450"/>
            <a:ext cx="2316510" cy="4524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7820" y="933450"/>
            <a:ext cx="2316510" cy="45243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4329" y="933450"/>
            <a:ext cx="2316510" cy="45243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0839" y="933450"/>
            <a:ext cx="2316510" cy="452438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1481138"/>
            <a:ext cx="2255490" cy="4719638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050" y="1804988"/>
            <a:ext cx="47625" cy="4762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050" y="1954411"/>
            <a:ext cx="47625" cy="47625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050" y="2103834"/>
            <a:ext cx="47625" cy="47625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050" y="2253258"/>
            <a:ext cx="47625" cy="47625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050" y="2402681"/>
            <a:ext cx="47625" cy="47625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050" y="2552105"/>
            <a:ext cx="47625" cy="47625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0050" y="2711053"/>
            <a:ext cx="2064990" cy="1905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36490" y="1481138"/>
            <a:ext cx="2255490" cy="4719638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31740" y="1804988"/>
            <a:ext cx="47625" cy="47625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1740" y="1954411"/>
            <a:ext cx="47625" cy="47625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1740" y="2103834"/>
            <a:ext cx="47625" cy="47625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31740" y="2253258"/>
            <a:ext cx="47625" cy="47625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31740" y="2402681"/>
            <a:ext cx="47625" cy="47625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31740" y="2552105"/>
            <a:ext cx="47625" cy="47625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31740" y="2711053"/>
            <a:ext cx="2064990" cy="19050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68180" y="1481138"/>
            <a:ext cx="2255490" cy="4719638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63430" y="1804988"/>
            <a:ext cx="47625" cy="47625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063430" y="1954411"/>
            <a:ext cx="47625" cy="47625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063430" y="2103834"/>
            <a:ext cx="47625" cy="47625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063430" y="2253258"/>
            <a:ext cx="47625" cy="47625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063430" y="2402681"/>
            <a:ext cx="47625" cy="47625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063430" y="2552105"/>
            <a:ext cx="47625" cy="47625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063430" y="2711053"/>
            <a:ext cx="2064990" cy="190500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299871" y="1481138"/>
            <a:ext cx="2255490" cy="4719638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395121" y="1804988"/>
            <a:ext cx="47625" cy="47625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395121" y="1954411"/>
            <a:ext cx="47625" cy="47625"/>
          </a:xfrm>
          <a:prstGeom prst="rect">
            <a:avLst/>
          </a:prstGeom>
        </p:spPr>
      </p:pic>
      <p:pic>
        <p:nvPicPr>
          <p:cNvPr id="3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395121" y="2103834"/>
            <a:ext cx="47625" cy="47625"/>
          </a:xfrm>
          <a:prstGeom prst="rect">
            <a:avLst/>
          </a:prstGeom>
        </p:spPr>
      </p:pic>
      <p:pic>
        <p:nvPicPr>
          <p:cNvPr id="40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395121" y="2253258"/>
            <a:ext cx="47625" cy="47625"/>
          </a:xfrm>
          <a:prstGeom prst="rect">
            <a:avLst/>
          </a:prstGeom>
        </p:spPr>
      </p:pic>
      <p:pic>
        <p:nvPicPr>
          <p:cNvPr id="41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395121" y="2402681"/>
            <a:ext cx="47625" cy="47625"/>
          </a:xfrm>
          <a:prstGeom prst="rect">
            <a:avLst/>
          </a:prstGeom>
        </p:spPr>
      </p:pic>
      <p:pic>
        <p:nvPicPr>
          <p:cNvPr id="42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395121" y="2552105"/>
            <a:ext cx="47625" cy="47625"/>
          </a:xfrm>
          <a:prstGeom prst="rect">
            <a:avLst/>
          </a:prstGeom>
        </p:spPr>
      </p:pic>
      <p:pic>
        <p:nvPicPr>
          <p:cNvPr id="43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395121" y="2711053"/>
            <a:ext cx="2064990" cy="190500"/>
          </a:xfrm>
          <a:prstGeom prst="rect">
            <a:avLst/>
          </a:prstGeom>
        </p:spPr>
      </p:pic>
      <p:pic>
        <p:nvPicPr>
          <p:cNvPr id="44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31561" y="1481138"/>
            <a:ext cx="2255490" cy="4719638"/>
          </a:xfrm>
          <a:prstGeom prst="rect">
            <a:avLst/>
          </a:prstGeom>
        </p:spPr>
      </p:pic>
      <p:pic>
        <p:nvPicPr>
          <p:cNvPr id="45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726811" y="1804988"/>
            <a:ext cx="47625" cy="47625"/>
          </a:xfrm>
          <a:prstGeom prst="rect">
            <a:avLst/>
          </a:prstGeom>
        </p:spPr>
      </p:pic>
      <p:pic>
        <p:nvPicPr>
          <p:cNvPr id="4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726811" y="1954411"/>
            <a:ext cx="47625" cy="47625"/>
          </a:xfrm>
          <a:prstGeom prst="rect">
            <a:avLst/>
          </a:prstGeom>
        </p:spPr>
      </p:pic>
      <p:pic>
        <p:nvPicPr>
          <p:cNvPr id="4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726811" y="2103834"/>
            <a:ext cx="47625" cy="47625"/>
          </a:xfrm>
          <a:prstGeom prst="rect">
            <a:avLst/>
          </a:prstGeom>
        </p:spPr>
      </p:pic>
      <p:pic>
        <p:nvPicPr>
          <p:cNvPr id="4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726811" y="2253258"/>
            <a:ext cx="47625" cy="47625"/>
          </a:xfrm>
          <a:prstGeom prst="rect">
            <a:avLst/>
          </a:prstGeom>
        </p:spPr>
      </p:pic>
      <p:pic>
        <p:nvPicPr>
          <p:cNvPr id="4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726811" y="2402681"/>
            <a:ext cx="47625" cy="47625"/>
          </a:xfrm>
          <a:prstGeom prst="rect">
            <a:avLst/>
          </a:prstGeom>
        </p:spPr>
      </p:pic>
      <p:pic>
        <p:nvPicPr>
          <p:cNvPr id="5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726811" y="2552105"/>
            <a:ext cx="47625" cy="47625"/>
          </a:xfrm>
          <a:prstGeom prst="rect">
            <a:avLst/>
          </a:prstGeom>
        </p:spPr>
      </p:pic>
      <p:pic>
        <p:nvPicPr>
          <p:cNvPr id="5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726811" y="2711053"/>
            <a:ext cx="2064990" cy="190500"/>
          </a:xfrm>
          <a:prstGeom prst="rect">
            <a:avLst/>
          </a:prstGeom>
        </p:spPr>
      </p:pic>
      <p:pic>
        <p:nvPicPr>
          <p:cNvPr id="52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04800" y="6296025"/>
            <a:ext cx="11582400" cy="276225"/>
          </a:xfrm>
          <a:prstGeom prst="rect">
            <a:avLst/>
          </a:prstGeom>
        </p:spPr>
      </p:pic>
      <p:pic>
        <p:nvPicPr>
          <p:cNvPr id="53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95300" y="6372225"/>
            <a:ext cx="142875" cy="123825"/>
          </a:xfrm>
          <a:prstGeom prst="rect">
            <a:avLst/>
          </a:prstGeom>
        </p:spPr>
      </p:pic>
      <p:sp>
        <p:nvSpPr>
          <p:cNvPr id="54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55" name="Text 1"/>
          <p:cNvSpPr/>
          <p:nvPr/>
        </p:nvSpPr>
        <p:spPr>
          <a:xfrm>
            <a:off x="10315575" y="190500"/>
            <a:ext cx="24726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5 — THE ROADMAP</a:t>
            </a:r>
            <a:endParaRPr lang="en-US" sz="825" dirty="0"/>
          </a:p>
        </p:txBody>
      </p:sp>
      <p:sp>
        <p:nvSpPr>
          <p:cNvPr id="56" name="Text 2"/>
          <p:cNvSpPr/>
          <p:nvPr/>
        </p:nvSpPr>
        <p:spPr>
          <a:xfrm>
            <a:off x="11582400" y="6567488"/>
            <a:ext cx="12153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21 / 22</a:t>
            </a:r>
            <a:endParaRPr lang="en-US" sz="825" dirty="0"/>
          </a:p>
        </p:txBody>
      </p:sp>
      <p:sp>
        <p:nvSpPr>
          <p:cNvPr id="57" name="Text 3"/>
          <p:cNvSpPr/>
          <p:nvPr/>
        </p:nvSpPr>
        <p:spPr>
          <a:xfrm>
            <a:off x="304800" y="552450"/>
            <a:ext cx="687324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75"/>
              </a:lnSpc>
              <a:buNone/>
            </a:pPr>
            <a:r>
              <a:rPr lang="en-US" sz="16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18-Month Execution Roadmap</a:t>
            </a:r>
            <a:endParaRPr lang="en-US" sz="1650" dirty="0"/>
          </a:p>
        </p:txBody>
      </p:sp>
      <p:sp>
        <p:nvSpPr>
          <p:cNvPr id="58" name="Text 4"/>
          <p:cNvSpPr/>
          <p:nvPr/>
        </p:nvSpPr>
        <p:spPr>
          <a:xfrm>
            <a:off x="495300" y="638175"/>
            <a:ext cx="29718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خارطة طريق التنفيذ</a:t>
            </a:r>
            <a:endParaRPr lang="en-US" sz="975" dirty="0"/>
          </a:p>
        </p:txBody>
      </p:sp>
      <p:sp>
        <p:nvSpPr>
          <p:cNvPr id="59" name="Text 5"/>
          <p:cNvSpPr/>
          <p:nvPr/>
        </p:nvSpPr>
        <p:spPr>
          <a:xfrm>
            <a:off x="9753600" y="571500"/>
            <a:ext cx="451775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 phases · 18 months · Specific milestones</a:t>
            </a:r>
            <a:endParaRPr lang="en-US" sz="750" dirty="0"/>
          </a:p>
        </p:txBody>
      </p:sp>
      <p:sp>
        <p:nvSpPr>
          <p:cNvPr id="60" name="Text 6"/>
          <p:cNvSpPr/>
          <p:nvPr/>
        </p:nvSpPr>
        <p:spPr>
          <a:xfrm>
            <a:off x="400050" y="981075"/>
            <a:ext cx="212601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PHASE 1</a:t>
            </a:r>
            <a:endParaRPr lang="en-US" sz="675" dirty="0"/>
          </a:p>
        </p:txBody>
      </p:sp>
      <p:sp>
        <p:nvSpPr>
          <p:cNvPr id="61" name="Text 7"/>
          <p:cNvSpPr/>
          <p:nvPr/>
        </p:nvSpPr>
        <p:spPr>
          <a:xfrm>
            <a:off x="400050" y="1109663"/>
            <a:ext cx="212601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Months 1-2</a:t>
            </a:r>
            <a:endParaRPr lang="en-US" sz="600" dirty="0"/>
          </a:p>
        </p:txBody>
      </p:sp>
      <p:sp>
        <p:nvSpPr>
          <p:cNvPr id="62" name="Text 8"/>
          <p:cNvSpPr/>
          <p:nvPr/>
        </p:nvSpPr>
        <p:spPr>
          <a:xfrm>
            <a:off x="400050" y="1223963"/>
            <a:ext cx="212601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>
                    <a:alpha val="7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Foundation</a:t>
            </a:r>
            <a:endParaRPr lang="en-US" sz="600" dirty="0"/>
          </a:p>
        </p:txBody>
      </p:sp>
      <p:sp>
        <p:nvSpPr>
          <p:cNvPr id="63" name="Text 9"/>
          <p:cNvSpPr/>
          <p:nvPr/>
        </p:nvSpPr>
        <p:spPr>
          <a:xfrm>
            <a:off x="2716560" y="981075"/>
            <a:ext cx="212601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PHASE 2</a:t>
            </a:r>
            <a:endParaRPr lang="en-US" sz="675" dirty="0"/>
          </a:p>
        </p:txBody>
      </p:sp>
      <p:sp>
        <p:nvSpPr>
          <p:cNvPr id="64" name="Text 10"/>
          <p:cNvSpPr/>
          <p:nvPr/>
        </p:nvSpPr>
        <p:spPr>
          <a:xfrm>
            <a:off x="2716560" y="1109663"/>
            <a:ext cx="212601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Months 3-5</a:t>
            </a:r>
            <a:endParaRPr lang="en-US" sz="600" dirty="0"/>
          </a:p>
        </p:txBody>
      </p:sp>
      <p:sp>
        <p:nvSpPr>
          <p:cNvPr id="65" name="Text 11"/>
          <p:cNvSpPr/>
          <p:nvPr/>
        </p:nvSpPr>
        <p:spPr>
          <a:xfrm>
            <a:off x="2716560" y="1223963"/>
            <a:ext cx="212601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>
                    <a:alpha val="7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Launch</a:t>
            </a:r>
            <a:endParaRPr lang="en-US" sz="600" dirty="0"/>
          </a:p>
        </p:txBody>
      </p:sp>
      <p:sp>
        <p:nvSpPr>
          <p:cNvPr id="66" name="Text 12"/>
          <p:cNvSpPr/>
          <p:nvPr/>
        </p:nvSpPr>
        <p:spPr>
          <a:xfrm>
            <a:off x="5033070" y="981075"/>
            <a:ext cx="212601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PHASE 3</a:t>
            </a:r>
            <a:endParaRPr lang="en-US" sz="675" dirty="0"/>
          </a:p>
        </p:txBody>
      </p:sp>
      <p:sp>
        <p:nvSpPr>
          <p:cNvPr id="67" name="Text 13"/>
          <p:cNvSpPr/>
          <p:nvPr/>
        </p:nvSpPr>
        <p:spPr>
          <a:xfrm>
            <a:off x="5033070" y="1109663"/>
            <a:ext cx="212601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Months 6-9</a:t>
            </a:r>
            <a:endParaRPr lang="en-US" sz="600" dirty="0"/>
          </a:p>
        </p:txBody>
      </p:sp>
      <p:sp>
        <p:nvSpPr>
          <p:cNvPr id="68" name="Text 14"/>
          <p:cNvSpPr/>
          <p:nvPr/>
        </p:nvSpPr>
        <p:spPr>
          <a:xfrm>
            <a:off x="5033070" y="1223963"/>
            <a:ext cx="212601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>
                    <a:alpha val="7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Growth</a:t>
            </a:r>
            <a:endParaRPr lang="en-US" sz="600" dirty="0"/>
          </a:p>
        </p:txBody>
      </p:sp>
      <p:sp>
        <p:nvSpPr>
          <p:cNvPr id="69" name="Text 15"/>
          <p:cNvSpPr/>
          <p:nvPr/>
        </p:nvSpPr>
        <p:spPr>
          <a:xfrm>
            <a:off x="7349579" y="981075"/>
            <a:ext cx="212601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PHASE 4</a:t>
            </a:r>
            <a:endParaRPr lang="en-US" sz="675" dirty="0"/>
          </a:p>
        </p:txBody>
      </p:sp>
      <p:sp>
        <p:nvSpPr>
          <p:cNvPr id="70" name="Text 16"/>
          <p:cNvSpPr/>
          <p:nvPr/>
        </p:nvSpPr>
        <p:spPr>
          <a:xfrm>
            <a:off x="7349579" y="1109663"/>
            <a:ext cx="212601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Months 10-14</a:t>
            </a:r>
            <a:endParaRPr lang="en-US" sz="600" dirty="0"/>
          </a:p>
        </p:txBody>
      </p:sp>
      <p:sp>
        <p:nvSpPr>
          <p:cNvPr id="71" name="Text 17"/>
          <p:cNvSpPr/>
          <p:nvPr/>
        </p:nvSpPr>
        <p:spPr>
          <a:xfrm>
            <a:off x="7349579" y="1223963"/>
            <a:ext cx="212601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>
                    <a:alpha val="7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Scale</a:t>
            </a:r>
            <a:endParaRPr lang="en-US" sz="600" dirty="0"/>
          </a:p>
        </p:txBody>
      </p:sp>
      <p:sp>
        <p:nvSpPr>
          <p:cNvPr id="72" name="Text 18"/>
          <p:cNvSpPr/>
          <p:nvPr/>
        </p:nvSpPr>
        <p:spPr>
          <a:xfrm>
            <a:off x="9666089" y="981075"/>
            <a:ext cx="212601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PHASE 5</a:t>
            </a:r>
            <a:endParaRPr lang="en-US" sz="675" dirty="0"/>
          </a:p>
        </p:txBody>
      </p:sp>
      <p:sp>
        <p:nvSpPr>
          <p:cNvPr id="73" name="Text 19"/>
          <p:cNvSpPr/>
          <p:nvPr/>
        </p:nvSpPr>
        <p:spPr>
          <a:xfrm>
            <a:off x="9666089" y="1109663"/>
            <a:ext cx="212601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Months 15-18</a:t>
            </a:r>
            <a:endParaRPr lang="en-US" sz="600" dirty="0"/>
          </a:p>
        </p:txBody>
      </p:sp>
      <p:sp>
        <p:nvSpPr>
          <p:cNvPr id="74" name="Text 20"/>
          <p:cNvSpPr/>
          <p:nvPr/>
        </p:nvSpPr>
        <p:spPr>
          <a:xfrm>
            <a:off x="9666089" y="1223963"/>
            <a:ext cx="212601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>
                    <a:alpha val="7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Expansion</a:t>
            </a:r>
            <a:endParaRPr lang="en-US" sz="600" dirty="0"/>
          </a:p>
        </p:txBody>
      </p:sp>
      <p:sp>
        <p:nvSpPr>
          <p:cNvPr id="75" name="Text 21"/>
          <p:cNvSpPr/>
          <p:nvPr/>
        </p:nvSpPr>
        <p:spPr>
          <a:xfrm>
            <a:off x="400050" y="1557338"/>
            <a:ext cx="20649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spc="6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FOUNDATION</a:t>
            </a:r>
            <a:endParaRPr lang="en-US" sz="750" dirty="0"/>
          </a:p>
        </p:txBody>
      </p:sp>
      <p:sp>
        <p:nvSpPr>
          <p:cNvPr id="76" name="Text 22"/>
          <p:cNvSpPr/>
          <p:nvPr/>
        </p:nvSpPr>
        <p:spPr>
          <a:xfrm>
            <a:off x="495300" y="1776413"/>
            <a:ext cx="349758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Legal registration of UPVIA as LLC</a:t>
            </a:r>
            <a:endParaRPr lang="en-US" sz="675" dirty="0"/>
          </a:p>
        </p:txBody>
      </p:sp>
      <p:sp>
        <p:nvSpPr>
          <p:cNvPr id="77" name="Text 23"/>
          <p:cNvSpPr/>
          <p:nvPr/>
        </p:nvSpPr>
        <p:spPr>
          <a:xfrm>
            <a:off x="495300" y="1925836"/>
            <a:ext cx="411480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Trademark filing: "UPVIA Method" + "IRR"</a:t>
            </a:r>
            <a:endParaRPr lang="en-US" sz="675" dirty="0"/>
          </a:p>
        </p:txBody>
      </p:sp>
      <p:sp>
        <p:nvSpPr>
          <p:cNvPr id="78" name="Text 24"/>
          <p:cNvSpPr/>
          <p:nvPr/>
        </p:nvSpPr>
        <p:spPr>
          <a:xfrm>
            <a:off x="495300" y="2075259"/>
            <a:ext cx="401193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Website launch with transparent pricing</a:t>
            </a:r>
            <a:endParaRPr lang="en-US" sz="675" dirty="0"/>
          </a:p>
        </p:txBody>
      </p:sp>
      <p:sp>
        <p:nvSpPr>
          <p:cNvPr id="79" name="Text 25"/>
          <p:cNvSpPr/>
          <p:nvPr/>
        </p:nvSpPr>
        <p:spPr>
          <a:xfrm>
            <a:off x="495300" y="2224683"/>
            <a:ext cx="442341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SOP library: 248-item checklist finalized</a:t>
            </a:r>
            <a:endParaRPr lang="en-US" sz="675" dirty="0"/>
          </a:p>
        </p:txBody>
      </p:sp>
      <p:sp>
        <p:nvSpPr>
          <p:cNvPr id="80" name="Text 26"/>
          <p:cNvSpPr/>
          <p:nvPr/>
        </p:nvSpPr>
        <p:spPr>
          <a:xfrm>
            <a:off x="495300" y="2374106"/>
            <a:ext cx="380619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Team onboarding + pod structure setup</a:t>
            </a:r>
            <a:endParaRPr lang="en-US" sz="675" dirty="0"/>
          </a:p>
        </p:txBody>
      </p:sp>
      <p:sp>
        <p:nvSpPr>
          <p:cNvPr id="81" name="Text 27"/>
          <p:cNvSpPr/>
          <p:nvPr/>
        </p:nvSpPr>
        <p:spPr>
          <a:xfrm>
            <a:off x="495300" y="2523530"/>
            <a:ext cx="421767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 beta clients recruited (50% discount)</a:t>
            </a:r>
            <a:endParaRPr lang="en-US" sz="675" dirty="0"/>
          </a:p>
        </p:txBody>
      </p:sp>
      <p:sp>
        <p:nvSpPr>
          <p:cNvPr id="82" name="Text 28"/>
          <p:cNvSpPr/>
          <p:nvPr/>
        </p:nvSpPr>
        <p:spPr>
          <a:xfrm>
            <a:off x="457200" y="2749153"/>
            <a:ext cx="24384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0"/>
              </a:lnSpc>
              <a:buNone/>
            </a:pPr>
            <a:r>
              <a:rPr lang="en-US" sz="6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KPI: 5 beta clients signed</a:t>
            </a:r>
            <a:endParaRPr lang="en-US" sz="600" dirty="0"/>
          </a:p>
        </p:txBody>
      </p:sp>
      <p:sp>
        <p:nvSpPr>
          <p:cNvPr id="83" name="Text 29"/>
          <p:cNvSpPr/>
          <p:nvPr/>
        </p:nvSpPr>
        <p:spPr>
          <a:xfrm>
            <a:off x="2731740" y="1557338"/>
            <a:ext cx="20649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spc="6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LAUNCH</a:t>
            </a:r>
            <a:endParaRPr lang="en-US" sz="750" dirty="0"/>
          </a:p>
        </p:txBody>
      </p:sp>
      <p:sp>
        <p:nvSpPr>
          <p:cNvPr id="84" name="Text 30"/>
          <p:cNvSpPr/>
          <p:nvPr/>
        </p:nvSpPr>
        <p:spPr>
          <a:xfrm>
            <a:off x="2826990" y="1776413"/>
            <a:ext cx="325755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First 5 beta projects delivered</a:t>
            </a:r>
            <a:endParaRPr lang="en-US" sz="675" dirty="0"/>
          </a:p>
        </p:txBody>
      </p:sp>
      <p:sp>
        <p:nvSpPr>
          <p:cNvPr id="85" name="Text 31"/>
          <p:cNvSpPr/>
          <p:nvPr/>
        </p:nvSpPr>
        <p:spPr>
          <a:xfrm>
            <a:off x="2826990" y="1925836"/>
            <a:ext cx="411480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Case studies published (with permission)</a:t>
            </a:r>
            <a:endParaRPr lang="en-US" sz="675" dirty="0"/>
          </a:p>
        </p:txBody>
      </p:sp>
      <p:sp>
        <p:nvSpPr>
          <p:cNvPr id="86" name="Text 32"/>
          <p:cNvSpPr/>
          <p:nvPr/>
        </p:nvSpPr>
        <p:spPr>
          <a:xfrm>
            <a:off x="2826990" y="2075259"/>
            <a:ext cx="408051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LinkedIn content strategy: 3 posts/week</a:t>
            </a:r>
            <a:endParaRPr lang="en-US" sz="675" dirty="0"/>
          </a:p>
        </p:txBody>
      </p:sp>
      <p:sp>
        <p:nvSpPr>
          <p:cNvPr id="87" name="Text 33"/>
          <p:cNvSpPr/>
          <p:nvPr/>
        </p:nvSpPr>
        <p:spPr>
          <a:xfrm>
            <a:off x="2826990" y="2224683"/>
            <a:ext cx="401193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University partnership: AUC / GUC / BUE</a:t>
            </a:r>
            <a:endParaRPr lang="en-US" sz="675" dirty="0"/>
          </a:p>
        </p:txBody>
      </p:sp>
      <p:sp>
        <p:nvSpPr>
          <p:cNvPr id="88" name="Text 34"/>
          <p:cNvSpPr/>
          <p:nvPr/>
        </p:nvSpPr>
        <p:spPr>
          <a:xfrm>
            <a:off x="2826990" y="2374106"/>
            <a:ext cx="360045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Quick Scan product live and selling</a:t>
            </a:r>
            <a:endParaRPr lang="en-US" sz="675" dirty="0"/>
          </a:p>
        </p:txBody>
      </p:sp>
      <p:sp>
        <p:nvSpPr>
          <p:cNvPr id="89" name="Text 35"/>
          <p:cNvSpPr/>
          <p:nvPr/>
        </p:nvSpPr>
        <p:spPr>
          <a:xfrm>
            <a:off x="2826990" y="2523530"/>
            <a:ext cx="339471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First paying client at full price</a:t>
            </a:r>
            <a:endParaRPr lang="en-US" sz="675" dirty="0"/>
          </a:p>
        </p:txBody>
      </p:sp>
      <p:sp>
        <p:nvSpPr>
          <p:cNvPr id="90" name="Text 36"/>
          <p:cNvSpPr/>
          <p:nvPr/>
        </p:nvSpPr>
        <p:spPr>
          <a:xfrm>
            <a:off x="2788890" y="2749153"/>
            <a:ext cx="301752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0"/>
              </a:lnSpc>
              <a:buNone/>
            </a:pPr>
            <a:r>
              <a:rPr lang="en-US" sz="600" b="1" dirty="0">
                <a:solidFill>
                  <a:srgbClr val="00695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KPI: 10 paying clients · NPS ≥8</a:t>
            </a:r>
            <a:endParaRPr lang="en-US" sz="600" dirty="0"/>
          </a:p>
        </p:txBody>
      </p:sp>
      <p:sp>
        <p:nvSpPr>
          <p:cNvPr id="91" name="Text 37"/>
          <p:cNvSpPr/>
          <p:nvPr/>
        </p:nvSpPr>
        <p:spPr>
          <a:xfrm>
            <a:off x="5063430" y="1557338"/>
            <a:ext cx="20649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spc="60" kern="0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GROWTH</a:t>
            </a:r>
            <a:endParaRPr lang="en-US" sz="750" dirty="0"/>
          </a:p>
        </p:txBody>
      </p:sp>
      <p:sp>
        <p:nvSpPr>
          <p:cNvPr id="92" name="Text 38"/>
          <p:cNvSpPr/>
          <p:nvPr/>
        </p:nvSpPr>
        <p:spPr>
          <a:xfrm>
            <a:off x="5158680" y="1776413"/>
            <a:ext cx="377190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Break-even achieved (Month 4 target)</a:t>
            </a:r>
            <a:endParaRPr lang="en-US" sz="675" dirty="0"/>
          </a:p>
        </p:txBody>
      </p:sp>
      <p:sp>
        <p:nvSpPr>
          <p:cNvPr id="93" name="Text 39"/>
          <p:cNvSpPr/>
          <p:nvPr/>
        </p:nvSpPr>
        <p:spPr>
          <a:xfrm>
            <a:off x="5158680" y="1925836"/>
            <a:ext cx="356616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Advisory retainer: first 3 clients</a:t>
            </a:r>
            <a:endParaRPr lang="en-US" sz="675" dirty="0"/>
          </a:p>
        </p:txBody>
      </p:sp>
      <p:sp>
        <p:nvSpPr>
          <p:cNvPr id="94" name="Text 40"/>
          <p:cNvSpPr/>
          <p:nvPr/>
        </p:nvSpPr>
        <p:spPr>
          <a:xfrm>
            <a:off x="5158680" y="2075259"/>
            <a:ext cx="421767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Online course launched on Udemy/Teachable</a:t>
            </a:r>
            <a:endParaRPr lang="en-US" sz="675" dirty="0"/>
          </a:p>
        </p:txBody>
      </p:sp>
      <p:sp>
        <p:nvSpPr>
          <p:cNvPr id="95" name="Text 41"/>
          <p:cNvSpPr/>
          <p:nvPr/>
        </p:nvSpPr>
        <p:spPr>
          <a:xfrm>
            <a:off x="5158680" y="2224683"/>
            <a:ext cx="452628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248-item checklist sold as digital product</a:t>
            </a:r>
            <a:endParaRPr lang="en-US" sz="675" dirty="0"/>
          </a:p>
        </p:txBody>
      </p:sp>
      <p:sp>
        <p:nvSpPr>
          <p:cNvPr id="96" name="Text 42"/>
          <p:cNvSpPr/>
          <p:nvPr/>
        </p:nvSpPr>
        <p:spPr>
          <a:xfrm>
            <a:off x="5158680" y="2374106"/>
            <a:ext cx="360045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First Launch-Ready bundle delivered</a:t>
            </a:r>
            <a:endParaRPr lang="en-US" sz="675" dirty="0"/>
          </a:p>
        </p:txBody>
      </p:sp>
      <p:sp>
        <p:nvSpPr>
          <p:cNvPr id="97" name="Text 43"/>
          <p:cNvSpPr/>
          <p:nvPr/>
        </p:nvSpPr>
        <p:spPr>
          <a:xfrm>
            <a:off x="5158680" y="2523530"/>
            <a:ext cx="267462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Referral program activated</a:t>
            </a:r>
            <a:endParaRPr lang="en-US" sz="675" dirty="0"/>
          </a:p>
        </p:txBody>
      </p:sp>
      <p:sp>
        <p:nvSpPr>
          <p:cNvPr id="98" name="Text 44"/>
          <p:cNvSpPr/>
          <p:nvPr/>
        </p:nvSpPr>
        <p:spPr>
          <a:xfrm>
            <a:off x="5120580" y="2749153"/>
            <a:ext cx="2895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0"/>
              </a:lnSpc>
              <a:buNone/>
            </a:pPr>
            <a:r>
              <a:rPr lang="en-US" sz="600" b="1" dirty="0">
                <a:solidFill>
                  <a:srgbClr val="E651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KPI: 25 clients · MRR 30K EGP</a:t>
            </a:r>
            <a:endParaRPr lang="en-US" sz="600" dirty="0"/>
          </a:p>
        </p:txBody>
      </p:sp>
      <p:sp>
        <p:nvSpPr>
          <p:cNvPr id="99" name="Text 45"/>
          <p:cNvSpPr/>
          <p:nvPr/>
        </p:nvSpPr>
        <p:spPr>
          <a:xfrm>
            <a:off x="7395121" y="1557338"/>
            <a:ext cx="20649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spc="60" kern="0" dirty="0">
                <a:solidFill>
                  <a:srgbClr val="4A90D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SCALE</a:t>
            </a:r>
            <a:endParaRPr lang="en-US" sz="750" dirty="0"/>
          </a:p>
        </p:txBody>
      </p:sp>
      <p:sp>
        <p:nvSpPr>
          <p:cNvPr id="100" name="Text 46"/>
          <p:cNvSpPr/>
          <p:nvPr/>
        </p:nvSpPr>
        <p:spPr>
          <a:xfrm>
            <a:off x="7490371" y="1776413"/>
            <a:ext cx="363474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2nd pod hired (3 new team members)</a:t>
            </a:r>
            <a:endParaRPr lang="en-US" sz="675" dirty="0"/>
          </a:p>
        </p:txBody>
      </p:sp>
      <p:sp>
        <p:nvSpPr>
          <p:cNvPr id="101" name="Text 47"/>
          <p:cNvSpPr/>
          <p:nvPr/>
        </p:nvSpPr>
        <p:spPr>
          <a:xfrm>
            <a:off x="7490371" y="1925836"/>
            <a:ext cx="387477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 dashboard platform built (v1)</a:t>
            </a:r>
            <a:endParaRPr lang="en-US" sz="675" dirty="0"/>
          </a:p>
        </p:txBody>
      </p:sp>
      <p:sp>
        <p:nvSpPr>
          <p:cNvPr id="102" name="Text 48"/>
          <p:cNvSpPr/>
          <p:nvPr/>
        </p:nvSpPr>
        <p:spPr>
          <a:xfrm>
            <a:off x="7490371" y="2075259"/>
            <a:ext cx="339471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Gulf market: first UAE/KSA client</a:t>
            </a:r>
            <a:endParaRPr lang="en-US" sz="675" dirty="0"/>
          </a:p>
        </p:txBody>
      </p:sp>
      <p:sp>
        <p:nvSpPr>
          <p:cNvPr id="103" name="Text 49"/>
          <p:cNvSpPr/>
          <p:nvPr/>
        </p:nvSpPr>
        <p:spPr>
          <a:xfrm>
            <a:off x="7490371" y="2224683"/>
            <a:ext cx="442341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Corporate clients: SME new product division</a:t>
            </a:r>
            <a:endParaRPr lang="en-US" sz="675" dirty="0"/>
          </a:p>
        </p:txBody>
      </p:sp>
      <p:sp>
        <p:nvSpPr>
          <p:cNvPr id="104" name="Text 50"/>
          <p:cNvSpPr/>
          <p:nvPr/>
        </p:nvSpPr>
        <p:spPr>
          <a:xfrm>
            <a:off x="7490371" y="2374106"/>
            <a:ext cx="370332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PR: media feature in Wamda / Magnitt</a:t>
            </a:r>
            <a:endParaRPr lang="en-US" sz="675" dirty="0"/>
          </a:p>
        </p:txBody>
      </p:sp>
      <p:sp>
        <p:nvSpPr>
          <p:cNvPr id="105" name="Text 51"/>
          <p:cNvSpPr/>
          <p:nvPr/>
        </p:nvSpPr>
        <p:spPr>
          <a:xfrm>
            <a:off x="7490371" y="2523530"/>
            <a:ext cx="336042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Year 1 financial audit completed</a:t>
            </a:r>
            <a:endParaRPr lang="en-US" sz="675" dirty="0"/>
          </a:p>
        </p:txBody>
      </p:sp>
      <p:sp>
        <p:nvSpPr>
          <p:cNvPr id="106" name="Text 52"/>
          <p:cNvSpPr/>
          <p:nvPr/>
        </p:nvSpPr>
        <p:spPr>
          <a:xfrm>
            <a:off x="7452271" y="2749153"/>
            <a:ext cx="341376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0"/>
              </a:lnSpc>
              <a:buNone/>
            </a:pPr>
            <a:r>
              <a:rPr lang="en-US" sz="600" b="1" dirty="0">
                <a:solidFill>
                  <a:srgbClr val="1565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KPI: 50 clients · Revenue 810K EGP</a:t>
            </a:r>
            <a:endParaRPr lang="en-US" sz="600" dirty="0"/>
          </a:p>
        </p:txBody>
      </p:sp>
      <p:sp>
        <p:nvSpPr>
          <p:cNvPr id="107" name="Text 53"/>
          <p:cNvSpPr/>
          <p:nvPr/>
        </p:nvSpPr>
        <p:spPr>
          <a:xfrm>
            <a:off x="9726811" y="1557338"/>
            <a:ext cx="20649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spc="60" kern="0" dirty="0">
                <a:solidFill>
                  <a:srgbClr val="7B1FA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EXPANSION</a:t>
            </a:r>
            <a:endParaRPr lang="en-US" sz="750" dirty="0"/>
          </a:p>
        </p:txBody>
      </p:sp>
      <p:sp>
        <p:nvSpPr>
          <p:cNvPr id="108" name="Text 54"/>
          <p:cNvSpPr/>
          <p:nvPr/>
        </p:nvSpPr>
        <p:spPr>
          <a:xfrm>
            <a:off x="9822061" y="1776413"/>
            <a:ext cx="390906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Gulf office or remote team established</a:t>
            </a:r>
            <a:endParaRPr lang="en-US" sz="675" dirty="0"/>
          </a:p>
        </p:txBody>
      </p:sp>
      <p:sp>
        <p:nvSpPr>
          <p:cNvPr id="109" name="Text 55"/>
          <p:cNvSpPr/>
          <p:nvPr/>
        </p:nvSpPr>
        <p:spPr>
          <a:xfrm>
            <a:off x="9822061" y="1925836"/>
            <a:ext cx="329184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Series A fundraising preparation</a:t>
            </a:r>
            <a:endParaRPr lang="en-US" sz="675" dirty="0"/>
          </a:p>
        </p:txBody>
      </p:sp>
      <p:sp>
        <p:nvSpPr>
          <p:cNvPr id="110" name="Text 56"/>
          <p:cNvSpPr/>
          <p:nvPr/>
        </p:nvSpPr>
        <p:spPr>
          <a:xfrm>
            <a:off x="9822061" y="2075259"/>
            <a:ext cx="360045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 Academy: full curriculum live</a:t>
            </a:r>
            <a:endParaRPr lang="en-US" sz="675" dirty="0"/>
          </a:p>
        </p:txBody>
      </p:sp>
      <p:sp>
        <p:nvSpPr>
          <p:cNvPr id="111" name="Text 57"/>
          <p:cNvSpPr/>
          <p:nvPr/>
        </p:nvSpPr>
        <p:spPr>
          <a:xfrm>
            <a:off x="9822061" y="2224683"/>
            <a:ext cx="390906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White-label methodology for corporates</a:t>
            </a:r>
            <a:endParaRPr lang="en-US" sz="675" dirty="0"/>
          </a:p>
        </p:txBody>
      </p:sp>
      <p:sp>
        <p:nvSpPr>
          <p:cNvPr id="112" name="Text 58"/>
          <p:cNvSpPr/>
          <p:nvPr/>
        </p:nvSpPr>
        <p:spPr>
          <a:xfrm>
            <a:off x="9822061" y="2374106"/>
            <a:ext cx="370332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Government partnership: GAFI / ITIDA</a:t>
            </a:r>
            <a:endParaRPr lang="en-US" sz="675" dirty="0"/>
          </a:p>
        </p:txBody>
      </p:sp>
      <p:sp>
        <p:nvSpPr>
          <p:cNvPr id="113" name="Text 59"/>
          <p:cNvSpPr/>
          <p:nvPr/>
        </p:nvSpPr>
        <p:spPr>
          <a:xfrm>
            <a:off x="9822061" y="2523530"/>
            <a:ext cx="3120390" cy="11132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877"/>
              </a:lnSpc>
              <a:buNone/>
            </a:pPr>
            <a:r>
              <a:rPr lang="en-US" sz="67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Year 2 target: 2M EGP revenue</a:t>
            </a:r>
            <a:endParaRPr lang="en-US" sz="675" dirty="0"/>
          </a:p>
        </p:txBody>
      </p:sp>
      <p:sp>
        <p:nvSpPr>
          <p:cNvPr id="114" name="Text 60"/>
          <p:cNvSpPr/>
          <p:nvPr/>
        </p:nvSpPr>
        <p:spPr>
          <a:xfrm>
            <a:off x="9783961" y="2749153"/>
            <a:ext cx="30480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0"/>
              </a:lnSpc>
              <a:buNone/>
            </a:pPr>
            <a:r>
              <a:rPr lang="en-US" sz="600" b="1" dirty="0">
                <a:solidFill>
                  <a:srgbClr val="6A1B9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KPI: Gulf client · 2M EGP Year 2</a:t>
            </a:r>
            <a:endParaRPr lang="en-US" sz="600" dirty="0"/>
          </a:p>
        </p:txBody>
      </p:sp>
      <p:sp>
        <p:nvSpPr>
          <p:cNvPr id="115" name="Text 61"/>
          <p:cNvSpPr/>
          <p:nvPr/>
        </p:nvSpPr>
        <p:spPr>
          <a:xfrm>
            <a:off x="752475" y="6362700"/>
            <a:ext cx="208026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Every milestone has a named owner, a measurable KPI, and a specific deadline. This is not a vision — it is an execution plan. The difference between a dream and a goal is a deadline.</a:t>
            </a:r>
            <a:endParaRPr lang="en-US" sz="7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1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300038"/>
            <a:ext cx="76200" cy="7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013" y="3387923"/>
            <a:ext cx="1038225" cy="604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538" y="3387923"/>
            <a:ext cx="1381125" cy="6048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963" y="3387923"/>
            <a:ext cx="1504950" cy="604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3213" y="3387923"/>
            <a:ext cx="1695450" cy="6048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2963" y="3387923"/>
            <a:ext cx="1343025" cy="60483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1375" y="4221361"/>
            <a:ext cx="5429250" cy="838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738" y="5250061"/>
            <a:ext cx="9525" cy="381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5263" y="5250061"/>
            <a:ext cx="9525" cy="381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819900"/>
            <a:ext cx="12192000" cy="381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342900" y="209550"/>
            <a:ext cx="10287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25"/>
              </a:lnSpc>
              <a:buNone/>
            </a:pPr>
            <a:r>
              <a:rPr lang="en-US" sz="1350" b="1" spc="240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350" dirty="0"/>
          </a:p>
        </p:txBody>
      </p:sp>
      <p:sp>
        <p:nvSpPr>
          <p:cNvPr id="15" name="Text 1"/>
          <p:cNvSpPr/>
          <p:nvPr/>
        </p:nvSpPr>
        <p:spPr>
          <a:xfrm>
            <a:off x="9772650" y="228600"/>
            <a:ext cx="33528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FFFFFF">
                    <a:alpha val="5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5 — THE CALL TO ACTION</a:t>
            </a:r>
            <a:endParaRPr lang="en-US" sz="825" dirty="0"/>
          </a:p>
        </p:txBody>
      </p:sp>
      <p:sp>
        <p:nvSpPr>
          <p:cNvPr id="16" name="Text 2"/>
          <p:cNvSpPr/>
          <p:nvPr/>
        </p:nvSpPr>
        <p:spPr>
          <a:xfrm>
            <a:off x="11487150" y="6529388"/>
            <a:ext cx="12153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4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22 / 22</a:t>
            </a:r>
            <a:endParaRPr lang="en-US" sz="825" dirty="0"/>
          </a:p>
        </p:txBody>
      </p:sp>
      <p:sp>
        <p:nvSpPr>
          <p:cNvPr id="17" name="Text 3"/>
          <p:cNvSpPr/>
          <p:nvPr/>
        </p:nvSpPr>
        <p:spPr>
          <a:xfrm>
            <a:off x="2709863" y="1512689"/>
            <a:ext cx="6772275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463"/>
              </a:lnSpc>
              <a:buNone/>
            </a:pPr>
            <a:r>
              <a:rPr lang="en-US" sz="975" b="1" spc="180" kern="0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VERDICT</a:t>
            </a:r>
            <a:endParaRPr lang="en-US" sz="975" dirty="0"/>
          </a:p>
        </p:txBody>
      </p:sp>
      <p:sp>
        <p:nvSpPr>
          <p:cNvPr id="18" name="Text 4"/>
          <p:cNvSpPr/>
          <p:nvPr/>
        </p:nvSpPr>
        <p:spPr>
          <a:xfrm>
            <a:off x="-1344930" y="1774627"/>
            <a:ext cx="14881860" cy="4399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465"/>
              </a:lnSpc>
              <a:buNone/>
            </a:pPr>
            <a:r>
              <a:rPr lang="en-US" sz="31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 is not a consulting firm.</a:t>
            </a:r>
            <a:endParaRPr lang="en-US" sz="3150" dirty="0"/>
          </a:p>
        </p:txBody>
      </p:sp>
      <p:sp>
        <p:nvSpPr>
          <p:cNvPr id="19" name="Text 5"/>
          <p:cNvSpPr/>
          <p:nvPr/>
        </p:nvSpPr>
        <p:spPr>
          <a:xfrm>
            <a:off x="-2545080" y="2271713"/>
            <a:ext cx="17282160" cy="4399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465"/>
              </a:lnSpc>
              <a:buNone/>
            </a:pPr>
            <a:r>
              <a:rPr lang="en-US" sz="31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is an idea stress-testing engine.</a:t>
            </a:r>
            <a:endParaRPr lang="en-US" sz="3150" dirty="0"/>
          </a:p>
        </p:txBody>
      </p:sp>
      <p:sp>
        <p:nvSpPr>
          <p:cNvPr id="20" name="Text 6"/>
          <p:cNvSpPr/>
          <p:nvPr/>
        </p:nvSpPr>
        <p:spPr>
          <a:xfrm>
            <a:off x="849630" y="2902148"/>
            <a:ext cx="1049274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ctr"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>
                    <a:alpha val="7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 ليست شركة استشارات — إنها محرك اختبار الأفكار</a:t>
            </a:r>
            <a:endParaRPr lang="en-US" sz="1350" dirty="0"/>
          </a:p>
        </p:txBody>
      </p:sp>
      <p:sp>
        <p:nvSpPr>
          <p:cNvPr id="21" name="Text 7"/>
          <p:cNvSpPr/>
          <p:nvPr/>
        </p:nvSpPr>
        <p:spPr>
          <a:xfrm>
            <a:off x="2538413" y="3483173"/>
            <a:ext cx="733425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spc="60" kern="0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1</a:t>
            </a:r>
            <a:endParaRPr lang="en-US" sz="675" dirty="0"/>
          </a:p>
        </p:txBody>
      </p:sp>
      <p:sp>
        <p:nvSpPr>
          <p:cNvPr id="22" name="Text 8"/>
          <p:cNvSpPr/>
          <p:nvPr/>
        </p:nvSpPr>
        <p:spPr>
          <a:xfrm>
            <a:off x="2213610" y="3611761"/>
            <a:ext cx="138303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PROBLEM</a:t>
            </a:r>
            <a:endParaRPr lang="en-US" sz="825" dirty="0"/>
          </a:p>
        </p:txBody>
      </p:sp>
      <p:sp>
        <p:nvSpPr>
          <p:cNvPr id="23" name="Text 9"/>
          <p:cNvSpPr/>
          <p:nvPr/>
        </p:nvSpPr>
        <p:spPr>
          <a:xfrm>
            <a:off x="1962150" y="3768923"/>
            <a:ext cx="18859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FFFFFF">
                    <a:alpha val="6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90% of ideas fail</a:t>
            </a:r>
            <a:endParaRPr lang="en-US" sz="675" dirty="0"/>
          </a:p>
        </p:txBody>
      </p:sp>
      <p:sp>
        <p:nvSpPr>
          <p:cNvPr id="24" name="Text 10"/>
          <p:cNvSpPr/>
          <p:nvPr/>
        </p:nvSpPr>
        <p:spPr>
          <a:xfrm>
            <a:off x="3690937" y="3483173"/>
            <a:ext cx="1076325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spc="6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2</a:t>
            </a:r>
            <a:endParaRPr lang="en-US" sz="675" dirty="0"/>
          </a:p>
        </p:txBody>
      </p:sp>
      <p:sp>
        <p:nvSpPr>
          <p:cNvPr id="25" name="Text 11"/>
          <p:cNvSpPr/>
          <p:nvPr/>
        </p:nvSpPr>
        <p:spPr>
          <a:xfrm>
            <a:off x="3600450" y="3611761"/>
            <a:ext cx="12573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METHOD</a:t>
            </a:r>
            <a:endParaRPr lang="en-US" sz="825" dirty="0"/>
          </a:p>
        </p:txBody>
      </p:sp>
      <p:sp>
        <p:nvSpPr>
          <p:cNvPr id="26" name="Text 12"/>
          <p:cNvSpPr/>
          <p:nvPr/>
        </p:nvSpPr>
        <p:spPr>
          <a:xfrm>
            <a:off x="2908935" y="3768923"/>
            <a:ext cx="264033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FFFFFF">
                    <a:alpha val="6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POVs + 10 Frameworks</a:t>
            </a:r>
            <a:endParaRPr lang="en-US" sz="675" dirty="0"/>
          </a:p>
        </p:txBody>
      </p:sp>
      <p:sp>
        <p:nvSpPr>
          <p:cNvPr id="27" name="Text 13"/>
          <p:cNvSpPr/>
          <p:nvPr/>
        </p:nvSpPr>
        <p:spPr>
          <a:xfrm>
            <a:off x="5186363" y="3483173"/>
            <a:ext cx="12001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spc="60" kern="0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3</a:t>
            </a:r>
            <a:endParaRPr lang="en-US" sz="675" dirty="0"/>
          </a:p>
        </p:txBody>
      </p:sp>
      <p:sp>
        <p:nvSpPr>
          <p:cNvPr id="28" name="Text 14"/>
          <p:cNvSpPr/>
          <p:nvPr/>
        </p:nvSpPr>
        <p:spPr>
          <a:xfrm>
            <a:off x="4654868" y="3611761"/>
            <a:ext cx="226314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TRANSFORMATION</a:t>
            </a:r>
            <a:endParaRPr lang="en-US" sz="825" dirty="0"/>
          </a:p>
        </p:txBody>
      </p:sp>
      <p:sp>
        <p:nvSpPr>
          <p:cNvPr id="29" name="Text 15"/>
          <p:cNvSpPr/>
          <p:nvPr/>
        </p:nvSpPr>
        <p:spPr>
          <a:xfrm>
            <a:off x="4414837" y="3768923"/>
            <a:ext cx="274320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FFFFFF">
                    <a:alpha val="6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SCAMPER: 7 letters applied</a:t>
            </a:r>
            <a:endParaRPr lang="en-US" sz="675" dirty="0"/>
          </a:p>
        </p:txBody>
      </p:sp>
      <p:sp>
        <p:nvSpPr>
          <p:cNvPr id="30" name="Text 16"/>
          <p:cNvSpPr/>
          <p:nvPr/>
        </p:nvSpPr>
        <p:spPr>
          <a:xfrm>
            <a:off x="6805613" y="3483173"/>
            <a:ext cx="13906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spc="6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4</a:t>
            </a:r>
            <a:endParaRPr lang="en-US" sz="675" dirty="0"/>
          </a:p>
        </p:txBody>
      </p:sp>
      <p:sp>
        <p:nvSpPr>
          <p:cNvPr id="31" name="Text 17"/>
          <p:cNvSpPr/>
          <p:nvPr/>
        </p:nvSpPr>
        <p:spPr>
          <a:xfrm>
            <a:off x="6805613" y="3611761"/>
            <a:ext cx="139065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MAP</a:t>
            </a:r>
            <a:endParaRPr lang="en-US" sz="825" dirty="0"/>
          </a:p>
        </p:txBody>
      </p:sp>
      <p:sp>
        <p:nvSpPr>
          <p:cNvPr id="32" name="Text 18"/>
          <p:cNvSpPr/>
          <p:nvPr/>
        </p:nvSpPr>
        <p:spPr>
          <a:xfrm>
            <a:off x="6009322" y="3768923"/>
            <a:ext cx="298323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FFFFFF">
                    <a:alpha val="6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Mind Map + SWOT + Competitive</a:t>
            </a:r>
            <a:endParaRPr lang="en-US" sz="675" dirty="0"/>
          </a:p>
        </p:txBody>
      </p:sp>
      <p:sp>
        <p:nvSpPr>
          <p:cNvPr id="33" name="Text 19"/>
          <p:cNvSpPr/>
          <p:nvPr/>
        </p:nvSpPr>
        <p:spPr>
          <a:xfrm>
            <a:off x="8615363" y="3483173"/>
            <a:ext cx="1038225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spc="60" kern="0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5</a:t>
            </a:r>
            <a:endParaRPr lang="en-US" sz="675" dirty="0"/>
          </a:p>
        </p:txBody>
      </p:sp>
      <p:sp>
        <p:nvSpPr>
          <p:cNvPr id="34" name="Text 20"/>
          <p:cNvSpPr/>
          <p:nvPr/>
        </p:nvSpPr>
        <p:spPr>
          <a:xfrm>
            <a:off x="8442960" y="3611761"/>
            <a:ext cx="138303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NUMBERS</a:t>
            </a:r>
            <a:endParaRPr lang="en-US" sz="825" dirty="0"/>
          </a:p>
        </p:txBody>
      </p:sp>
      <p:sp>
        <p:nvSpPr>
          <p:cNvPr id="35" name="Text 21"/>
          <p:cNvSpPr/>
          <p:nvPr/>
        </p:nvSpPr>
        <p:spPr>
          <a:xfrm>
            <a:off x="7745730" y="3768923"/>
            <a:ext cx="277749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FFFFFF">
                    <a:alpha val="6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810K EGP · LTV:CAC 15:1</a:t>
            </a:r>
            <a:endParaRPr lang="en-US" sz="675" dirty="0"/>
          </a:p>
        </p:txBody>
      </p:sp>
      <p:sp>
        <p:nvSpPr>
          <p:cNvPr id="36" name="Text 22"/>
          <p:cNvSpPr/>
          <p:nvPr/>
        </p:nvSpPr>
        <p:spPr>
          <a:xfrm>
            <a:off x="1672590" y="4373761"/>
            <a:ext cx="884682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question is not: "Is this a good idea?"</a:t>
            </a:r>
            <a:endParaRPr lang="en-US" sz="1350" dirty="0"/>
          </a:p>
        </p:txBody>
      </p:sp>
      <p:sp>
        <p:nvSpPr>
          <p:cNvPr id="37" name="Text 23"/>
          <p:cNvSpPr/>
          <p:nvPr/>
        </p:nvSpPr>
        <p:spPr>
          <a:xfrm>
            <a:off x="438150" y="4649986"/>
            <a:ext cx="113157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question is: "Are you ready to find out the truth?"</a:t>
            </a:r>
            <a:endParaRPr lang="en-US" sz="1350" dirty="0"/>
          </a:p>
        </p:txBody>
      </p:sp>
      <p:sp>
        <p:nvSpPr>
          <p:cNvPr id="38" name="Text 24"/>
          <p:cNvSpPr/>
          <p:nvPr/>
        </p:nvSpPr>
        <p:spPr>
          <a:xfrm>
            <a:off x="2795588" y="5281017"/>
            <a:ext cx="23431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spc="120" kern="0" dirty="0">
                <a:solidFill>
                  <a:srgbClr val="FFFFFF">
                    <a:alpha val="5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T.R.I.A.D. FRAMEWORK</a:t>
            </a:r>
            <a:endParaRPr lang="en-US" sz="750" dirty="0"/>
          </a:p>
        </p:txBody>
      </p:sp>
      <p:sp>
        <p:nvSpPr>
          <p:cNvPr id="39" name="Text 25"/>
          <p:cNvSpPr/>
          <p:nvPr/>
        </p:nvSpPr>
        <p:spPr>
          <a:xfrm>
            <a:off x="886777" y="5442942"/>
            <a:ext cx="616077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</a:t>
            </a:r>
            <a:pPr algn="ctr"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rust · </a:t>
            </a:r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</a:t>
            </a:r>
            <a:pPr algn="ctr"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esearch · </a:t>
            </a:r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</a:t>
            </a:r>
            <a:pPr algn="ctr"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nnovation · </a:t>
            </a:r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</a:t>
            </a:r>
            <a:pPr algn="ctr"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ction · </a:t>
            </a:r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</a:t>
            </a:r>
            <a:pPr algn="ctr"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elivery</a:t>
            </a:r>
            <a:endParaRPr lang="en-US" sz="825" dirty="0"/>
          </a:p>
        </p:txBody>
      </p:sp>
      <p:sp>
        <p:nvSpPr>
          <p:cNvPr id="40" name="Text 26"/>
          <p:cNvSpPr/>
          <p:nvPr/>
        </p:nvSpPr>
        <p:spPr>
          <a:xfrm>
            <a:off x="5910263" y="5273873"/>
            <a:ext cx="15240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spc="120" kern="0" dirty="0">
                <a:solidFill>
                  <a:srgbClr val="FFFFFF">
                    <a:alpha val="5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CONTACT</a:t>
            </a:r>
            <a:endParaRPr lang="en-US" sz="750" dirty="0"/>
          </a:p>
        </p:txBody>
      </p:sp>
      <p:sp>
        <p:nvSpPr>
          <p:cNvPr id="41" name="Text 27"/>
          <p:cNvSpPr/>
          <p:nvPr/>
        </p:nvSpPr>
        <p:spPr>
          <a:xfrm>
            <a:off x="4889183" y="5435798"/>
            <a:ext cx="356616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info@upvia.com · upvia.com</a:t>
            </a:r>
            <a:endParaRPr lang="en-US" sz="900" dirty="0"/>
          </a:p>
        </p:txBody>
      </p:sp>
      <p:sp>
        <p:nvSpPr>
          <p:cNvPr id="42" name="Text 28"/>
          <p:cNvSpPr/>
          <p:nvPr/>
        </p:nvSpPr>
        <p:spPr>
          <a:xfrm>
            <a:off x="8115300" y="5273873"/>
            <a:ext cx="13716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spc="120" kern="0" dirty="0">
                <a:solidFill>
                  <a:srgbClr val="FFFFFF">
                    <a:alpha val="5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PRESENTED BY</a:t>
            </a:r>
            <a:endParaRPr lang="en-US" sz="750" dirty="0"/>
          </a:p>
        </p:txBody>
      </p:sp>
      <p:sp>
        <p:nvSpPr>
          <p:cNvPr id="43" name="Text 29"/>
          <p:cNvSpPr/>
          <p:nvPr/>
        </p:nvSpPr>
        <p:spPr>
          <a:xfrm>
            <a:off x="7566660" y="5435798"/>
            <a:ext cx="246888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Hamdy — CEO, UPVIA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88131"/>
            <a:ext cx="57150" cy="571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3350419"/>
            <a:ext cx="3365450" cy="16811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200" y="3350419"/>
            <a:ext cx="3365450" cy="16811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151" y="3350419"/>
            <a:ext cx="3365450" cy="168116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829425"/>
            <a:ext cx="12192000" cy="2857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266700" y="209550"/>
            <a:ext cx="857250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88"/>
              </a:lnSpc>
              <a:buNone/>
            </a:pPr>
            <a:r>
              <a:rPr lang="en-US" sz="1125" b="1" spc="180" kern="0" dirty="0">
                <a:solidFill>
                  <a:srgbClr val="FFFFFF">
                    <a:alpha val="7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125" dirty="0"/>
          </a:p>
        </p:txBody>
      </p:sp>
      <p:sp>
        <p:nvSpPr>
          <p:cNvPr id="10" name="Text 1"/>
          <p:cNvSpPr/>
          <p:nvPr/>
        </p:nvSpPr>
        <p:spPr>
          <a:xfrm>
            <a:off x="10496550" y="209550"/>
            <a:ext cx="222123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1 — THE WOUND</a:t>
            </a:r>
            <a:endParaRPr lang="en-US" sz="825" dirty="0"/>
          </a:p>
        </p:txBody>
      </p:sp>
      <p:sp>
        <p:nvSpPr>
          <p:cNvPr id="11" name="Text 2"/>
          <p:cNvSpPr/>
          <p:nvPr/>
        </p:nvSpPr>
        <p:spPr>
          <a:xfrm>
            <a:off x="11630025" y="6567488"/>
            <a:ext cx="100584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3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 / 22</a:t>
            </a:r>
            <a:endParaRPr lang="en-US" sz="825" dirty="0"/>
          </a:p>
        </p:txBody>
      </p:sp>
      <p:sp>
        <p:nvSpPr>
          <p:cNvPr id="12" name="Text 3"/>
          <p:cNvSpPr/>
          <p:nvPr/>
        </p:nvSpPr>
        <p:spPr>
          <a:xfrm>
            <a:off x="4710113" y="1402556"/>
            <a:ext cx="59436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9000"/>
              </a:lnSpc>
              <a:buNone/>
            </a:pPr>
            <a:r>
              <a:rPr lang="en-US" sz="900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90%</a:t>
            </a:r>
            <a:endParaRPr lang="en-US" sz="9000" dirty="0"/>
          </a:p>
        </p:txBody>
      </p:sp>
      <p:sp>
        <p:nvSpPr>
          <p:cNvPr id="13" name="Text 4"/>
          <p:cNvSpPr/>
          <p:nvPr/>
        </p:nvSpPr>
        <p:spPr>
          <a:xfrm>
            <a:off x="1219200" y="2583656"/>
            <a:ext cx="97536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 startups fail within the first 5 years.</a:t>
            </a:r>
            <a:endParaRPr lang="en-US" sz="1500" dirty="0"/>
          </a:p>
        </p:txBody>
      </p:sp>
      <p:sp>
        <p:nvSpPr>
          <p:cNvPr id="14" name="Text 5"/>
          <p:cNvSpPr/>
          <p:nvPr/>
        </p:nvSpPr>
        <p:spPr>
          <a:xfrm>
            <a:off x="4462463" y="2926556"/>
            <a:ext cx="884301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i="1" dirty="0">
                <a:solidFill>
                  <a:srgbClr val="FFFFFF">
                    <a:alpha val="4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CB Insights, 2023; Statista Global Startup Failure Report, 2024</a:t>
            </a:r>
            <a:endParaRPr lang="en-US" sz="825" dirty="0"/>
          </a:p>
        </p:txBody>
      </p:sp>
      <p:sp>
        <p:nvSpPr>
          <p:cNvPr id="15" name="Text 6"/>
          <p:cNvSpPr/>
          <p:nvPr/>
        </p:nvSpPr>
        <p:spPr>
          <a:xfrm>
            <a:off x="1047750" y="3521869"/>
            <a:ext cx="29844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42%</a:t>
            </a:r>
            <a:endParaRPr lang="en-US" sz="2700" dirty="0"/>
          </a:p>
        </p:txBody>
      </p:sp>
      <p:sp>
        <p:nvSpPr>
          <p:cNvPr id="16" name="Text 7"/>
          <p:cNvSpPr/>
          <p:nvPr/>
        </p:nvSpPr>
        <p:spPr>
          <a:xfrm>
            <a:off x="1047750" y="3921919"/>
            <a:ext cx="29844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Market Need</a:t>
            </a:r>
            <a:endParaRPr lang="en-US" sz="1050" dirty="0"/>
          </a:p>
        </p:txBody>
      </p:sp>
      <p:sp>
        <p:nvSpPr>
          <p:cNvPr id="17" name="Text 8"/>
          <p:cNvSpPr/>
          <p:nvPr/>
        </p:nvSpPr>
        <p:spPr>
          <a:xfrm>
            <a:off x="1047750" y="4160044"/>
            <a:ext cx="29844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6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idea was never validated against actual demand before launch.</a:t>
            </a:r>
            <a:endParaRPr lang="en-US" sz="825" dirty="0"/>
          </a:p>
        </p:txBody>
      </p:sp>
      <p:sp>
        <p:nvSpPr>
          <p:cNvPr id="18" name="Text 9"/>
          <p:cNvSpPr/>
          <p:nvPr/>
        </p:nvSpPr>
        <p:spPr>
          <a:xfrm>
            <a:off x="1019026" y="4531519"/>
            <a:ext cx="29844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4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لا يوجد طلب حقيقي في السوق</a:t>
            </a:r>
            <a:endParaRPr lang="en-US" sz="750" dirty="0"/>
          </a:p>
        </p:txBody>
      </p:sp>
      <p:sp>
        <p:nvSpPr>
          <p:cNvPr id="19" name="Text 10"/>
          <p:cNvSpPr/>
          <p:nvPr/>
        </p:nvSpPr>
        <p:spPr>
          <a:xfrm>
            <a:off x="1047750" y="4731544"/>
            <a:ext cx="29844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i="1" dirty="0">
                <a:solidFill>
                  <a:srgbClr val="FFFFFF">
                    <a:alpha val="3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CB Insights</a:t>
            </a:r>
            <a:endParaRPr lang="en-US" sz="675" dirty="0"/>
          </a:p>
        </p:txBody>
      </p:sp>
      <p:sp>
        <p:nvSpPr>
          <p:cNvPr id="20" name="Text 11"/>
          <p:cNvSpPr/>
          <p:nvPr/>
        </p:nvSpPr>
        <p:spPr>
          <a:xfrm>
            <a:off x="4603700" y="3521869"/>
            <a:ext cx="29844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29%</a:t>
            </a:r>
            <a:endParaRPr lang="en-US" sz="2700" dirty="0"/>
          </a:p>
        </p:txBody>
      </p:sp>
      <p:sp>
        <p:nvSpPr>
          <p:cNvPr id="21" name="Text 12"/>
          <p:cNvSpPr/>
          <p:nvPr/>
        </p:nvSpPr>
        <p:spPr>
          <a:xfrm>
            <a:off x="4603700" y="3921919"/>
            <a:ext cx="29844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Ran Out of Cash</a:t>
            </a:r>
            <a:endParaRPr lang="en-US" sz="1050" dirty="0"/>
          </a:p>
        </p:txBody>
      </p:sp>
      <p:sp>
        <p:nvSpPr>
          <p:cNvPr id="22" name="Text 13"/>
          <p:cNvSpPr/>
          <p:nvPr/>
        </p:nvSpPr>
        <p:spPr>
          <a:xfrm>
            <a:off x="4603700" y="4160044"/>
            <a:ext cx="29844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6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financial model was wrong, or never existed in the first place.</a:t>
            </a:r>
            <a:endParaRPr lang="en-US" sz="825" dirty="0"/>
          </a:p>
        </p:txBody>
      </p:sp>
      <p:sp>
        <p:nvSpPr>
          <p:cNvPr id="23" name="Text 14"/>
          <p:cNvSpPr/>
          <p:nvPr/>
        </p:nvSpPr>
        <p:spPr>
          <a:xfrm>
            <a:off x="3558927" y="4531519"/>
            <a:ext cx="40005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4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نفاد رأس المال بسبب نموذج مالي خاطئ</a:t>
            </a:r>
            <a:endParaRPr lang="en-US" sz="750" dirty="0"/>
          </a:p>
        </p:txBody>
      </p:sp>
      <p:sp>
        <p:nvSpPr>
          <p:cNvPr id="24" name="Text 15"/>
          <p:cNvSpPr/>
          <p:nvPr/>
        </p:nvSpPr>
        <p:spPr>
          <a:xfrm>
            <a:off x="4603700" y="4731544"/>
            <a:ext cx="29844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i="1" dirty="0">
                <a:solidFill>
                  <a:srgbClr val="FFFFFF">
                    <a:alpha val="3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CB Insights</a:t>
            </a:r>
            <a:endParaRPr lang="en-US" sz="675" dirty="0"/>
          </a:p>
        </p:txBody>
      </p:sp>
      <p:sp>
        <p:nvSpPr>
          <p:cNvPr id="25" name="Text 16"/>
          <p:cNvSpPr/>
          <p:nvPr/>
        </p:nvSpPr>
        <p:spPr>
          <a:xfrm>
            <a:off x="8159651" y="3521869"/>
            <a:ext cx="29844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23%</a:t>
            </a:r>
            <a:endParaRPr lang="en-US" sz="2700" dirty="0"/>
          </a:p>
        </p:txBody>
      </p:sp>
      <p:sp>
        <p:nvSpPr>
          <p:cNvPr id="26" name="Text 17"/>
          <p:cNvSpPr/>
          <p:nvPr/>
        </p:nvSpPr>
        <p:spPr>
          <a:xfrm>
            <a:off x="8159651" y="3921919"/>
            <a:ext cx="29844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Wrong Team</a:t>
            </a:r>
            <a:endParaRPr lang="en-US" sz="1050" dirty="0"/>
          </a:p>
        </p:txBody>
      </p:sp>
      <p:sp>
        <p:nvSpPr>
          <p:cNvPr id="27" name="Text 18"/>
          <p:cNvSpPr/>
          <p:nvPr/>
        </p:nvSpPr>
        <p:spPr>
          <a:xfrm>
            <a:off x="8159651" y="4160044"/>
            <a:ext cx="29844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6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team lacked the skills or structure required to execute the idea.</a:t>
            </a:r>
            <a:endParaRPr lang="en-US" sz="825" dirty="0"/>
          </a:p>
        </p:txBody>
      </p:sp>
      <p:sp>
        <p:nvSpPr>
          <p:cNvPr id="28" name="Text 19"/>
          <p:cNvSpPr/>
          <p:nvPr/>
        </p:nvSpPr>
        <p:spPr>
          <a:xfrm>
            <a:off x="8010227" y="4531519"/>
            <a:ext cx="30861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4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فريق غير مؤهل لتنفيذ الفكرة</a:t>
            </a:r>
            <a:endParaRPr lang="en-US" sz="750" dirty="0"/>
          </a:p>
        </p:txBody>
      </p:sp>
      <p:sp>
        <p:nvSpPr>
          <p:cNvPr id="29" name="Text 20"/>
          <p:cNvSpPr/>
          <p:nvPr/>
        </p:nvSpPr>
        <p:spPr>
          <a:xfrm>
            <a:off x="8159651" y="4731544"/>
            <a:ext cx="29844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i="1" dirty="0">
                <a:solidFill>
                  <a:srgbClr val="FFFFFF">
                    <a:alpha val="3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CB Insights</a:t>
            </a:r>
            <a:endParaRPr lang="en-US" sz="675" dirty="0"/>
          </a:p>
        </p:txBody>
      </p:sp>
      <p:sp>
        <p:nvSpPr>
          <p:cNvPr id="30" name="Text 21"/>
          <p:cNvSpPr/>
          <p:nvPr/>
        </p:nvSpPr>
        <p:spPr>
          <a:xfrm>
            <a:off x="-2476500" y="5241131"/>
            <a:ext cx="17145000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88"/>
              </a:lnSpc>
              <a:buNone/>
            </a:pPr>
            <a:r>
              <a:rPr lang="en-US" sz="1125" b="1" i="1" dirty="0">
                <a:solidFill>
                  <a:srgbClr val="FFFFFF">
                    <a:alpha val="7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"What if there was a systematic way to catch these three killers </a:t>
            </a:r>
            <a:pPr algn="ctr" indent="0" marL="0">
              <a:lnSpc>
                <a:spcPts val="1688"/>
              </a:lnSpc>
              <a:buNone/>
            </a:pPr>
            <a:r>
              <a:rPr lang="en-US" sz="1125" b="1" i="1" dirty="0">
                <a:solidFill>
                  <a:srgbClr val="FF6D00">
                    <a:alpha val="7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BEFORE</a:t>
            </a:r>
            <a:pPr algn="ctr" indent="0" marL="0">
              <a:lnSpc>
                <a:spcPts val="1688"/>
              </a:lnSpc>
              <a:buNone/>
            </a:pPr>
            <a:r>
              <a:rPr lang="en-US" sz="1125" b="1" i="1" dirty="0">
                <a:solidFill>
                  <a:srgbClr val="FFFFFF">
                    <a:alpha val="7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single pound is invested?"</a:t>
            </a:r>
            <a:endParaRPr lang="en-US" sz="11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308920"/>
            <a:ext cx="9144000" cy="156373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0" y="4139357"/>
            <a:ext cx="2000250" cy="11287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5575" y="4291757"/>
            <a:ext cx="228600" cy="22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500" y="4139357"/>
            <a:ext cx="2000250" cy="112871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6325" y="4291757"/>
            <a:ext cx="228600" cy="228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1250" y="4139357"/>
            <a:ext cx="2000250" cy="112871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7075" y="4291757"/>
            <a:ext cx="228600" cy="2286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0" y="4139357"/>
            <a:ext cx="2000250" cy="112871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7825" y="4291757"/>
            <a:ext cx="228600" cy="2286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16" name="Text 1"/>
          <p:cNvSpPr/>
          <p:nvPr/>
        </p:nvSpPr>
        <p:spPr>
          <a:xfrm>
            <a:off x="9677400" y="190500"/>
            <a:ext cx="360426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1 — THE DISCOVERY BEGINS</a:t>
            </a:r>
            <a:endParaRPr lang="en-US" sz="825" dirty="0"/>
          </a:p>
        </p:txBody>
      </p:sp>
      <p:sp>
        <p:nvSpPr>
          <p:cNvPr id="17" name="Text 2"/>
          <p:cNvSpPr/>
          <p:nvPr/>
        </p:nvSpPr>
        <p:spPr>
          <a:xfrm>
            <a:off x="11630025" y="6567488"/>
            <a:ext cx="100584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 / 22</a:t>
            </a:r>
            <a:endParaRPr lang="en-US" sz="825" dirty="0"/>
          </a:p>
        </p:txBody>
      </p:sp>
      <p:sp>
        <p:nvSpPr>
          <p:cNvPr id="18" name="Text 3"/>
          <p:cNvSpPr/>
          <p:nvPr/>
        </p:nvSpPr>
        <p:spPr>
          <a:xfrm>
            <a:off x="3375660" y="1375470"/>
            <a:ext cx="544068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150"/>
              </a:lnSpc>
              <a:buNone/>
            </a:pPr>
            <a:r>
              <a:rPr lang="en-US" sz="21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UPVIA: The System</a:t>
            </a:r>
            <a:endParaRPr lang="en-US" sz="2100" dirty="0"/>
          </a:p>
        </p:txBody>
      </p:sp>
      <p:sp>
        <p:nvSpPr>
          <p:cNvPr id="19" name="Text 4"/>
          <p:cNvSpPr/>
          <p:nvPr/>
        </p:nvSpPr>
        <p:spPr>
          <a:xfrm>
            <a:off x="4805363" y="1813620"/>
            <a:ext cx="2581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المنظومة</a:t>
            </a:r>
            <a:endParaRPr lang="en-US" sz="1200" dirty="0"/>
          </a:p>
        </p:txBody>
      </p:sp>
      <p:sp>
        <p:nvSpPr>
          <p:cNvPr id="20" name="Text 5"/>
          <p:cNvSpPr/>
          <p:nvPr/>
        </p:nvSpPr>
        <p:spPr>
          <a:xfrm>
            <a:off x="1905000" y="2537520"/>
            <a:ext cx="8382000" cy="825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167"/>
              </a:lnSpc>
              <a:buNone/>
            </a:pPr>
            <a:r>
              <a:rPr lang="en-US" sz="12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"We take a client's raw idea and put it through a rigorous, multi-dimensional analytical engine — producing a comprehensive, evidence-based blueprint that transforms that idea into an </a:t>
            </a:r>
            <a:pPr algn="ctr" indent="0" marL="0">
              <a:lnSpc>
                <a:spcPts val="2167"/>
              </a:lnSpc>
              <a:buNone/>
            </a:pPr>
            <a:r>
              <a:rPr lang="en-US" sz="127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actionable, validated, and investment-ready plan.</a:t>
            </a:r>
            <a:pPr algn="ctr" indent="0" marL="0">
              <a:lnSpc>
                <a:spcPts val="2167"/>
              </a:lnSpc>
              <a:buNone/>
            </a:pPr>
            <a:r>
              <a:rPr lang="en-US" sz="12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</a:t>
            </a:r>
            <a:endParaRPr lang="en-US" sz="1275" dirty="0"/>
          </a:p>
        </p:txBody>
      </p:sp>
      <p:sp>
        <p:nvSpPr>
          <p:cNvPr id="21" name="Text 6"/>
          <p:cNvSpPr/>
          <p:nvPr/>
        </p:nvSpPr>
        <p:spPr>
          <a:xfrm>
            <a:off x="-367665" y="3458319"/>
            <a:ext cx="1292733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ctr" indent="0" marL="0">
              <a:lnSpc>
                <a:spcPts val="1463"/>
              </a:lnSpc>
              <a:buNone/>
            </a:pPr>
            <a:r>
              <a:rPr lang="en-US" sz="975" dirty="0">
                <a:solidFill>
                  <a:srgbClr val="FFFFFF">
                    <a:alpha val="6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نأخذ فكرتك الخام ونضعها في محرك تحليلي متعدد الأبعاد — لننتج خطة شاملة قائمة على الأدلة</a:t>
            </a:r>
            <a:endParaRPr lang="en-US" sz="975" dirty="0"/>
          </a:p>
        </p:txBody>
      </p:sp>
      <p:sp>
        <p:nvSpPr>
          <p:cNvPr id="22" name="Text 7"/>
          <p:cNvSpPr/>
          <p:nvPr/>
        </p:nvSpPr>
        <p:spPr>
          <a:xfrm>
            <a:off x="1924050" y="4625132"/>
            <a:ext cx="17716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Quick Scan</a:t>
            </a:r>
            <a:endParaRPr lang="en-US" sz="900" dirty="0"/>
          </a:p>
        </p:txBody>
      </p:sp>
      <p:sp>
        <p:nvSpPr>
          <p:cNvPr id="23" name="Text 8"/>
          <p:cNvSpPr/>
          <p:nvPr/>
        </p:nvSpPr>
        <p:spPr>
          <a:xfrm>
            <a:off x="1924050" y="4825157"/>
            <a:ext cx="17716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48 hours</a:t>
            </a:r>
            <a:endParaRPr lang="en-US" sz="750" dirty="0"/>
          </a:p>
        </p:txBody>
      </p:sp>
      <p:sp>
        <p:nvSpPr>
          <p:cNvPr id="24" name="Text 9"/>
          <p:cNvSpPr/>
          <p:nvPr/>
        </p:nvSpPr>
        <p:spPr>
          <a:xfrm>
            <a:off x="1924050" y="4987082"/>
            <a:ext cx="17716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فحص سريع</a:t>
            </a:r>
            <a:endParaRPr lang="en-US" sz="675" dirty="0"/>
          </a:p>
        </p:txBody>
      </p:sp>
      <p:sp>
        <p:nvSpPr>
          <p:cNvPr id="25" name="Text 10"/>
          <p:cNvSpPr/>
          <p:nvPr/>
        </p:nvSpPr>
        <p:spPr>
          <a:xfrm>
            <a:off x="4109085" y="4625132"/>
            <a:ext cx="178308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Full Analysis</a:t>
            </a:r>
            <a:endParaRPr lang="en-US" sz="900" dirty="0"/>
          </a:p>
        </p:txBody>
      </p:sp>
      <p:sp>
        <p:nvSpPr>
          <p:cNvPr id="26" name="Text 11"/>
          <p:cNvSpPr/>
          <p:nvPr/>
        </p:nvSpPr>
        <p:spPr>
          <a:xfrm>
            <a:off x="4114800" y="4825157"/>
            <a:ext cx="17716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 weeks</a:t>
            </a:r>
            <a:endParaRPr lang="en-US" sz="750" dirty="0"/>
          </a:p>
        </p:txBody>
      </p:sp>
      <p:sp>
        <p:nvSpPr>
          <p:cNvPr id="27" name="Text 12"/>
          <p:cNvSpPr/>
          <p:nvPr/>
        </p:nvSpPr>
        <p:spPr>
          <a:xfrm>
            <a:off x="4114800" y="4987082"/>
            <a:ext cx="17716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تحليل شامل</a:t>
            </a:r>
            <a:endParaRPr lang="en-US" sz="675" dirty="0"/>
          </a:p>
        </p:txBody>
      </p:sp>
      <p:sp>
        <p:nvSpPr>
          <p:cNvPr id="28" name="Text 13"/>
          <p:cNvSpPr/>
          <p:nvPr/>
        </p:nvSpPr>
        <p:spPr>
          <a:xfrm>
            <a:off x="6305550" y="4625132"/>
            <a:ext cx="17716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Launch-Ready</a:t>
            </a:r>
            <a:endParaRPr lang="en-US" sz="900" dirty="0"/>
          </a:p>
        </p:txBody>
      </p:sp>
      <p:sp>
        <p:nvSpPr>
          <p:cNvPr id="29" name="Text 14"/>
          <p:cNvSpPr/>
          <p:nvPr/>
        </p:nvSpPr>
        <p:spPr>
          <a:xfrm>
            <a:off x="6305550" y="4825157"/>
            <a:ext cx="17716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 weeks</a:t>
            </a:r>
            <a:endParaRPr lang="en-US" sz="750" dirty="0"/>
          </a:p>
        </p:txBody>
      </p:sp>
      <p:sp>
        <p:nvSpPr>
          <p:cNvPr id="30" name="Text 15"/>
          <p:cNvSpPr/>
          <p:nvPr/>
        </p:nvSpPr>
        <p:spPr>
          <a:xfrm>
            <a:off x="6305550" y="4987082"/>
            <a:ext cx="17716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جاهز للإطلاق</a:t>
            </a:r>
            <a:endParaRPr lang="en-US" sz="675" dirty="0"/>
          </a:p>
        </p:txBody>
      </p:sp>
      <p:sp>
        <p:nvSpPr>
          <p:cNvPr id="31" name="Text 16"/>
          <p:cNvSpPr/>
          <p:nvPr/>
        </p:nvSpPr>
        <p:spPr>
          <a:xfrm>
            <a:off x="8284845" y="4625132"/>
            <a:ext cx="219456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Ongoing Advisory</a:t>
            </a:r>
            <a:endParaRPr lang="en-US" sz="900" dirty="0"/>
          </a:p>
        </p:txBody>
      </p:sp>
      <p:sp>
        <p:nvSpPr>
          <p:cNvPr id="32" name="Text 17"/>
          <p:cNvSpPr/>
          <p:nvPr/>
        </p:nvSpPr>
        <p:spPr>
          <a:xfrm>
            <a:off x="8496300" y="4825157"/>
            <a:ext cx="17716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Monthly</a:t>
            </a:r>
            <a:endParaRPr lang="en-US" sz="750" dirty="0"/>
          </a:p>
        </p:txBody>
      </p:sp>
      <p:sp>
        <p:nvSpPr>
          <p:cNvPr id="33" name="Text 18"/>
          <p:cNvSpPr/>
          <p:nvPr/>
        </p:nvSpPr>
        <p:spPr>
          <a:xfrm>
            <a:off x="8496300" y="4987082"/>
            <a:ext cx="17716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ctr" indent="0" marL="0">
              <a:lnSpc>
                <a:spcPts val="1013"/>
              </a:lnSpc>
              <a:buNone/>
            </a:pPr>
            <a:r>
              <a:rPr lang="en-US" sz="67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استشارة مستمرة</a:t>
            </a:r>
            <a:endParaRPr lang="en-US" sz="675" dirty="0"/>
          </a:p>
        </p:txBody>
      </p:sp>
      <p:sp>
        <p:nvSpPr>
          <p:cNvPr id="34" name="Text 19"/>
          <p:cNvSpPr/>
          <p:nvPr/>
        </p:nvSpPr>
        <p:spPr>
          <a:xfrm>
            <a:off x="-4825365" y="5534769"/>
            <a:ext cx="2184273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463"/>
              </a:lnSpc>
              <a:buNone/>
            </a:pPr>
            <a:r>
              <a:rPr lang="en-US" sz="975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"We do not build the idea. We do not invest in it. We </a:t>
            </a:r>
            <a:pPr algn="ctr" indent="0" marL="0">
              <a:lnSpc>
                <a:spcPts val="1463"/>
              </a:lnSpc>
              <a:buNone/>
            </a:pPr>
            <a:r>
              <a:rPr lang="en-US" sz="975" b="1" i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VALIDATE</a:t>
            </a:r>
            <a:pPr algn="ctr" indent="0" marL="0">
              <a:lnSpc>
                <a:spcPts val="1463"/>
              </a:lnSpc>
              <a:buNone/>
            </a:pPr>
            <a:r>
              <a:rPr lang="en-US" sz="975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it — and if our analysis concludes it will fail, we say so. Clearly. With evidence."</a:t>
            </a:r>
            <a:endParaRPr lang="en-US" sz="9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000125"/>
            <a:ext cx="2781300" cy="52816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50" y="1171575"/>
            <a:ext cx="523875" cy="1809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1300" y="1176338"/>
            <a:ext cx="171450" cy="1714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150" y="2033588"/>
            <a:ext cx="2514600" cy="952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150" y="2188369"/>
            <a:ext cx="95250" cy="952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150" y="2421731"/>
            <a:ext cx="76200" cy="952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150" y="2669381"/>
            <a:ext cx="85725" cy="952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150" y="2952750"/>
            <a:ext cx="85725" cy="8572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8500" y="1000125"/>
            <a:ext cx="2781300" cy="5281613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0038" y="885825"/>
            <a:ext cx="1038225" cy="166688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71850" y="1171575"/>
            <a:ext cx="542925" cy="180975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5000" y="1176338"/>
            <a:ext cx="171450" cy="17145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71850" y="2033588"/>
            <a:ext cx="2514600" cy="9525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71850" y="2188369"/>
            <a:ext cx="95250" cy="9525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71850" y="2421731"/>
            <a:ext cx="76200" cy="9525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71850" y="2888456"/>
            <a:ext cx="85725" cy="9525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72200" y="1000125"/>
            <a:ext cx="2781300" cy="5281613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05550" y="1171575"/>
            <a:ext cx="542925" cy="180975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48700" y="1176338"/>
            <a:ext cx="171450" cy="17145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05550" y="2033588"/>
            <a:ext cx="2514600" cy="9525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05550" y="2188369"/>
            <a:ext cx="95250" cy="9525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05550" y="2421731"/>
            <a:ext cx="76200" cy="9525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05550" y="2669381"/>
            <a:ext cx="85725" cy="9525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05900" y="1000125"/>
            <a:ext cx="2781300" cy="5281613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39250" y="1171575"/>
            <a:ext cx="552450" cy="180975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582400" y="1176338"/>
            <a:ext cx="171450" cy="171450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239250" y="2033588"/>
            <a:ext cx="2514600" cy="9525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239250" y="2188369"/>
            <a:ext cx="95250" cy="95250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39250" y="2500313"/>
            <a:ext cx="76200" cy="95250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39250" y="2826544"/>
            <a:ext cx="85725" cy="95250"/>
          </a:xfrm>
          <a:prstGeom prst="rect">
            <a:avLst/>
          </a:prstGeom>
        </p:spPr>
      </p:pic>
      <p:sp>
        <p:nvSpPr>
          <p:cNvPr id="36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37" name="Text 1"/>
          <p:cNvSpPr/>
          <p:nvPr/>
        </p:nvSpPr>
        <p:spPr>
          <a:xfrm>
            <a:off x="9953625" y="190500"/>
            <a:ext cx="297561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2 — THE METHODOLOGY</a:t>
            </a:r>
            <a:endParaRPr lang="en-US" sz="825" dirty="0"/>
          </a:p>
        </p:txBody>
      </p:sp>
      <p:sp>
        <p:nvSpPr>
          <p:cNvPr id="38" name="Text 2"/>
          <p:cNvSpPr/>
          <p:nvPr/>
        </p:nvSpPr>
        <p:spPr>
          <a:xfrm>
            <a:off x="11630025" y="6567488"/>
            <a:ext cx="100584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 / 22</a:t>
            </a:r>
            <a:endParaRPr lang="en-US" sz="825" dirty="0"/>
          </a:p>
        </p:txBody>
      </p:sp>
      <p:sp>
        <p:nvSpPr>
          <p:cNvPr id="39" name="Text 3"/>
          <p:cNvSpPr/>
          <p:nvPr/>
        </p:nvSpPr>
        <p:spPr>
          <a:xfrm>
            <a:off x="304800" y="552450"/>
            <a:ext cx="54864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Service Architecture</a:t>
            </a:r>
            <a:endParaRPr lang="en-US" sz="1800" dirty="0"/>
          </a:p>
        </p:txBody>
      </p:sp>
      <p:sp>
        <p:nvSpPr>
          <p:cNvPr id="40" name="Text 4"/>
          <p:cNvSpPr/>
          <p:nvPr/>
        </p:nvSpPr>
        <p:spPr>
          <a:xfrm>
            <a:off x="257175" y="647700"/>
            <a:ext cx="240030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688"/>
              </a:lnSpc>
              <a:buNone/>
            </a:pPr>
            <a:r>
              <a:rPr lang="en-US" sz="112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هيكل الخدمات</a:t>
            </a:r>
            <a:endParaRPr lang="en-US" sz="1125" dirty="0"/>
          </a:p>
        </p:txBody>
      </p:sp>
      <p:sp>
        <p:nvSpPr>
          <p:cNvPr id="41" name="Text 5"/>
          <p:cNvSpPr/>
          <p:nvPr/>
        </p:nvSpPr>
        <p:spPr>
          <a:xfrm>
            <a:off x="533400" y="1171575"/>
            <a:ext cx="484909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spc="60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TIER 1</a:t>
            </a:r>
            <a:endParaRPr lang="en-US" sz="750" dirty="0"/>
          </a:p>
        </p:txBody>
      </p:sp>
      <p:sp>
        <p:nvSpPr>
          <p:cNvPr id="42" name="Text 6"/>
          <p:cNvSpPr/>
          <p:nvPr/>
        </p:nvSpPr>
        <p:spPr>
          <a:xfrm>
            <a:off x="438150" y="1428750"/>
            <a:ext cx="25146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Quick Scan</a:t>
            </a:r>
            <a:endParaRPr lang="en-US" sz="1350" dirty="0"/>
          </a:p>
        </p:txBody>
      </p:sp>
      <p:sp>
        <p:nvSpPr>
          <p:cNvPr id="43" name="Text 7"/>
          <p:cNvSpPr/>
          <p:nvPr/>
        </p:nvSpPr>
        <p:spPr>
          <a:xfrm>
            <a:off x="390376" y="1762125"/>
            <a:ext cx="25146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فحص سريع</a:t>
            </a:r>
            <a:endParaRPr lang="en-US" sz="825" dirty="0"/>
          </a:p>
        </p:txBody>
      </p:sp>
      <p:sp>
        <p:nvSpPr>
          <p:cNvPr id="44" name="Text 8"/>
          <p:cNvSpPr/>
          <p:nvPr/>
        </p:nvSpPr>
        <p:spPr>
          <a:xfrm>
            <a:off x="590550" y="2157413"/>
            <a:ext cx="117348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48 hours</a:t>
            </a:r>
            <a:endParaRPr lang="en-US" sz="825" dirty="0"/>
          </a:p>
        </p:txBody>
      </p:sp>
      <p:sp>
        <p:nvSpPr>
          <p:cNvPr id="45" name="Text 9"/>
          <p:cNvSpPr/>
          <p:nvPr/>
        </p:nvSpPr>
        <p:spPr>
          <a:xfrm>
            <a:off x="571500" y="2390775"/>
            <a:ext cx="45681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10-page GO / CAUTION / NO-GO report</a:t>
            </a:r>
            <a:endParaRPr lang="en-US" sz="825" dirty="0"/>
          </a:p>
        </p:txBody>
      </p:sp>
      <p:sp>
        <p:nvSpPr>
          <p:cNvPr id="46" name="Text 10"/>
          <p:cNvSpPr/>
          <p:nvPr/>
        </p:nvSpPr>
        <p:spPr>
          <a:xfrm>
            <a:off x="581025" y="2624138"/>
            <a:ext cx="188214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~5,000 EGP</a:t>
            </a:r>
            <a:endParaRPr lang="en-US" sz="975" dirty="0"/>
          </a:p>
        </p:txBody>
      </p:sp>
      <p:sp>
        <p:nvSpPr>
          <p:cNvPr id="47" name="Text 11"/>
          <p:cNvSpPr/>
          <p:nvPr/>
        </p:nvSpPr>
        <p:spPr>
          <a:xfrm>
            <a:off x="523875" y="2924175"/>
            <a:ext cx="31623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Limited to 5 clients/month</a:t>
            </a:r>
            <a:endParaRPr lang="en-US" sz="750" dirty="0"/>
          </a:p>
        </p:txBody>
      </p:sp>
      <p:sp>
        <p:nvSpPr>
          <p:cNvPr id="48" name="Text 12"/>
          <p:cNvSpPr/>
          <p:nvPr/>
        </p:nvSpPr>
        <p:spPr>
          <a:xfrm>
            <a:off x="438150" y="3162300"/>
            <a:ext cx="50292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Entry point — medical check-up for your idea</a:t>
            </a:r>
            <a:endParaRPr lang="en-US" sz="750" dirty="0"/>
          </a:p>
        </p:txBody>
      </p:sp>
      <p:sp>
        <p:nvSpPr>
          <p:cNvPr id="49" name="Text 13"/>
          <p:cNvSpPr/>
          <p:nvPr/>
        </p:nvSpPr>
        <p:spPr>
          <a:xfrm>
            <a:off x="4224338" y="885825"/>
            <a:ext cx="962637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spc="60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MOST POPULAR</a:t>
            </a:r>
            <a:endParaRPr lang="en-US" sz="675" dirty="0"/>
          </a:p>
        </p:txBody>
      </p:sp>
      <p:sp>
        <p:nvSpPr>
          <p:cNvPr id="50" name="Text 14"/>
          <p:cNvSpPr/>
          <p:nvPr/>
        </p:nvSpPr>
        <p:spPr>
          <a:xfrm>
            <a:off x="3467100" y="1171575"/>
            <a:ext cx="494632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spc="60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TIER 2</a:t>
            </a:r>
            <a:endParaRPr lang="en-US" sz="750" dirty="0"/>
          </a:p>
        </p:txBody>
      </p:sp>
      <p:sp>
        <p:nvSpPr>
          <p:cNvPr id="51" name="Text 15"/>
          <p:cNvSpPr/>
          <p:nvPr/>
        </p:nvSpPr>
        <p:spPr>
          <a:xfrm>
            <a:off x="3371850" y="1428750"/>
            <a:ext cx="267462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Full Analysis</a:t>
            </a:r>
            <a:endParaRPr lang="en-US" sz="1350" dirty="0"/>
          </a:p>
        </p:txBody>
      </p:sp>
      <p:sp>
        <p:nvSpPr>
          <p:cNvPr id="52" name="Text 16"/>
          <p:cNvSpPr/>
          <p:nvPr/>
        </p:nvSpPr>
        <p:spPr>
          <a:xfrm>
            <a:off x="3343126" y="1762125"/>
            <a:ext cx="25146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تحليل شامل</a:t>
            </a:r>
            <a:endParaRPr lang="en-US" sz="825" dirty="0"/>
          </a:p>
        </p:txBody>
      </p:sp>
      <p:sp>
        <p:nvSpPr>
          <p:cNvPr id="53" name="Text 17"/>
          <p:cNvSpPr/>
          <p:nvPr/>
        </p:nvSpPr>
        <p:spPr>
          <a:xfrm>
            <a:off x="3524250" y="2157413"/>
            <a:ext cx="96393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 weeks</a:t>
            </a:r>
            <a:endParaRPr lang="en-US" sz="825" dirty="0"/>
          </a:p>
        </p:txBody>
      </p:sp>
      <p:sp>
        <p:nvSpPr>
          <p:cNvPr id="54" name="Text 18"/>
          <p:cNvSpPr/>
          <p:nvPr/>
        </p:nvSpPr>
        <p:spPr>
          <a:xfrm>
            <a:off x="3505200" y="2390775"/>
            <a:ext cx="431673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50-page Idea Reality Report (IRR)</a:t>
            </a:r>
            <a:endParaRPr lang="en-US" sz="825" dirty="0"/>
          </a:p>
        </p:txBody>
      </p:sp>
      <p:sp>
        <p:nvSpPr>
          <p:cNvPr id="55" name="Text 19"/>
          <p:cNvSpPr/>
          <p:nvPr/>
        </p:nvSpPr>
        <p:spPr>
          <a:xfrm>
            <a:off x="3524250" y="2624138"/>
            <a:ext cx="49911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POVs + 10 Frameworks + Financial Model</a:t>
            </a:r>
            <a:endParaRPr lang="en-US" sz="750" dirty="0"/>
          </a:p>
        </p:txBody>
      </p:sp>
      <p:sp>
        <p:nvSpPr>
          <p:cNvPr id="56" name="Text 20"/>
          <p:cNvSpPr/>
          <p:nvPr/>
        </p:nvSpPr>
        <p:spPr>
          <a:xfrm>
            <a:off x="3514725" y="2843213"/>
            <a:ext cx="212979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~25,000 EGP</a:t>
            </a:r>
            <a:endParaRPr lang="en-US" sz="975" dirty="0"/>
          </a:p>
        </p:txBody>
      </p:sp>
      <p:sp>
        <p:nvSpPr>
          <p:cNvPr id="57" name="Text 21"/>
          <p:cNvSpPr/>
          <p:nvPr/>
        </p:nvSpPr>
        <p:spPr>
          <a:xfrm>
            <a:off x="3371850" y="3124200"/>
            <a:ext cx="29718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Complete validation engine</a:t>
            </a:r>
            <a:endParaRPr lang="en-US" sz="750" dirty="0"/>
          </a:p>
        </p:txBody>
      </p:sp>
      <p:sp>
        <p:nvSpPr>
          <p:cNvPr id="58" name="Text 22"/>
          <p:cNvSpPr/>
          <p:nvPr/>
        </p:nvSpPr>
        <p:spPr>
          <a:xfrm>
            <a:off x="6400800" y="1171575"/>
            <a:ext cx="494632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spc="60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TIER 3</a:t>
            </a:r>
            <a:endParaRPr lang="en-US" sz="750" dirty="0"/>
          </a:p>
        </p:txBody>
      </p:sp>
      <p:sp>
        <p:nvSpPr>
          <p:cNvPr id="59" name="Text 23"/>
          <p:cNvSpPr/>
          <p:nvPr/>
        </p:nvSpPr>
        <p:spPr>
          <a:xfrm>
            <a:off x="6305550" y="1428750"/>
            <a:ext cx="25146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Launch-Ready</a:t>
            </a:r>
            <a:endParaRPr lang="en-US" sz="1350" dirty="0"/>
          </a:p>
        </p:txBody>
      </p:sp>
      <p:sp>
        <p:nvSpPr>
          <p:cNvPr id="60" name="Text 24"/>
          <p:cNvSpPr/>
          <p:nvPr/>
        </p:nvSpPr>
        <p:spPr>
          <a:xfrm>
            <a:off x="6238726" y="1762125"/>
            <a:ext cx="25146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جاهز للإطلاق</a:t>
            </a:r>
            <a:endParaRPr lang="en-US" sz="825" dirty="0"/>
          </a:p>
        </p:txBody>
      </p:sp>
      <p:sp>
        <p:nvSpPr>
          <p:cNvPr id="61" name="Text 25"/>
          <p:cNvSpPr/>
          <p:nvPr/>
        </p:nvSpPr>
        <p:spPr>
          <a:xfrm>
            <a:off x="6457950" y="2157413"/>
            <a:ext cx="96393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 weeks</a:t>
            </a:r>
            <a:endParaRPr lang="en-US" sz="825" dirty="0"/>
          </a:p>
        </p:txBody>
      </p:sp>
      <p:sp>
        <p:nvSpPr>
          <p:cNvPr id="62" name="Text 26"/>
          <p:cNvSpPr/>
          <p:nvPr/>
        </p:nvSpPr>
        <p:spPr>
          <a:xfrm>
            <a:off x="6438900" y="2390775"/>
            <a:ext cx="528066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100+ page IRR + MVP + Legal Registration</a:t>
            </a:r>
            <a:endParaRPr lang="en-US" sz="825" dirty="0"/>
          </a:p>
        </p:txBody>
      </p:sp>
      <p:sp>
        <p:nvSpPr>
          <p:cNvPr id="63" name="Text 27"/>
          <p:cNvSpPr/>
          <p:nvPr/>
        </p:nvSpPr>
        <p:spPr>
          <a:xfrm>
            <a:off x="6448425" y="2624138"/>
            <a:ext cx="212979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~75,000 EGP</a:t>
            </a:r>
            <a:endParaRPr lang="en-US" sz="975" dirty="0"/>
          </a:p>
        </p:txBody>
      </p:sp>
      <p:sp>
        <p:nvSpPr>
          <p:cNvPr id="64" name="Text 28"/>
          <p:cNvSpPr/>
          <p:nvPr/>
        </p:nvSpPr>
        <p:spPr>
          <a:xfrm>
            <a:off x="6305550" y="2905125"/>
            <a:ext cx="37719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End-to-end: plan to incorporation</a:t>
            </a:r>
            <a:endParaRPr lang="en-US" sz="750" dirty="0"/>
          </a:p>
        </p:txBody>
      </p:sp>
      <p:sp>
        <p:nvSpPr>
          <p:cNvPr id="65" name="Text 29"/>
          <p:cNvSpPr/>
          <p:nvPr/>
        </p:nvSpPr>
        <p:spPr>
          <a:xfrm>
            <a:off x="9334500" y="1171575"/>
            <a:ext cx="499241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spc="60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TIER 4</a:t>
            </a:r>
            <a:endParaRPr lang="en-US" sz="750" dirty="0"/>
          </a:p>
        </p:txBody>
      </p:sp>
      <p:sp>
        <p:nvSpPr>
          <p:cNvPr id="66" name="Text 30"/>
          <p:cNvSpPr/>
          <p:nvPr/>
        </p:nvSpPr>
        <p:spPr>
          <a:xfrm>
            <a:off x="9239250" y="1428750"/>
            <a:ext cx="25146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Advisory</a:t>
            </a:r>
            <a:endParaRPr lang="en-US" sz="1350" dirty="0"/>
          </a:p>
        </p:txBody>
      </p:sp>
      <p:sp>
        <p:nvSpPr>
          <p:cNvPr id="67" name="Text 31"/>
          <p:cNvSpPr/>
          <p:nvPr/>
        </p:nvSpPr>
        <p:spPr>
          <a:xfrm>
            <a:off x="9210526" y="1762125"/>
            <a:ext cx="25146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استشارة مستمرة</a:t>
            </a:r>
            <a:endParaRPr lang="en-US" sz="825" dirty="0"/>
          </a:p>
        </p:txBody>
      </p:sp>
      <p:sp>
        <p:nvSpPr>
          <p:cNvPr id="68" name="Text 32"/>
          <p:cNvSpPr/>
          <p:nvPr/>
        </p:nvSpPr>
        <p:spPr>
          <a:xfrm>
            <a:off x="9391650" y="2157413"/>
            <a:ext cx="201168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Monthly retainer</a:t>
            </a:r>
            <a:endParaRPr lang="en-US" sz="825" dirty="0"/>
          </a:p>
        </p:txBody>
      </p:sp>
      <p:sp>
        <p:nvSpPr>
          <p:cNvPr id="69" name="Text 33"/>
          <p:cNvSpPr/>
          <p:nvPr/>
        </p:nvSpPr>
        <p:spPr>
          <a:xfrm>
            <a:off x="9372600" y="2390775"/>
            <a:ext cx="23812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Ongoing strategic support + market monitoring</a:t>
            </a:r>
            <a:endParaRPr lang="en-US" sz="825" dirty="0"/>
          </a:p>
        </p:txBody>
      </p:sp>
      <p:sp>
        <p:nvSpPr>
          <p:cNvPr id="70" name="Text 34"/>
          <p:cNvSpPr/>
          <p:nvPr/>
        </p:nvSpPr>
        <p:spPr>
          <a:xfrm>
            <a:off x="9382125" y="2781300"/>
            <a:ext cx="371475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5,000–15,000 EGP/mo</a:t>
            </a:r>
            <a:endParaRPr lang="en-US" sz="975" dirty="0"/>
          </a:p>
        </p:txBody>
      </p:sp>
      <p:sp>
        <p:nvSpPr>
          <p:cNvPr id="71" name="Text 35"/>
          <p:cNvSpPr/>
          <p:nvPr/>
        </p:nvSpPr>
        <p:spPr>
          <a:xfrm>
            <a:off x="9239250" y="3081338"/>
            <a:ext cx="34290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Recurring Revenue Stream (MRR)</a:t>
            </a:r>
            <a:endParaRPr lang="en-US" sz="750" dirty="0"/>
          </a:p>
        </p:txBody>
      </p:sp>
      <p:sp>
        <p:nvSpPr>
          <p:cNvPr id="72" name="Text 36"/>
          <p:cNvSpPr/>
          <p:nvPr/>
        </p:nvSpPr>
        <p:spPr>
          <a:xfrm>
            <a:off x="-4842510" y="6415088"/>
            <a:ext cx="2187702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Quick Scan is the low-barrier entry point. Conversion to Tier 2 is our primary growth mechanism.  |  </a:t>
            </a:r>
            <a:pPr algn="ctr" indent="0" marL="0">
              <a:lnSpc>
                <a:spcPts val="1238"/>
              </a:lnSpc>
              <a:buNone/>
            </a:pPr>
            <a:r>
              <a:rPr lang="en-US" sz="825" b="1" i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Anchoring: 75,000 EGP shown first — everything else feels accessible.</a:t>
            </a:r>
            <a:endParaRPr lang="en-US" sz="8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39" y="1057275"/>
            <a:ext cx="495300" cy="49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579" y="1228725"/>
            <a:ext cx="104775" cy="171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093" y="1057275"/>
            <a:ext cx="495300" cy="49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9133" y="1228725"/>
            <a:ext cx="104775" cy="171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8647" y="1057275"/>
            <a:ext cx="495300" cy="49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8687" y="1228725"/>
            <a:ext cx="104775" cy="1714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8201" y="1057275"/>
            <a:ext cx="495300" cy="4953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8241" y="1228725"/>
            <a:ext cx="104775" cy="17145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7755" y="1057275"/>
            <a:ext cx="495300" cy="4953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7795" y="1228725"/>
            <a:ext cx="104775" cy="17145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87309" y="1057275"/>
            <a:ext cx="495300" cy="4953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17348" y="1228725"/>
            <a:ext cx="104775" cy="17145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56863" y="1057275"/>
            <a:ext cx="495300" cy="4953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800" y="5886450"/>
            <a:ext cx="11582400" cy="6858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59397" y="6057900"/>
            <a:ext cx="9525" cy="3429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86276" y="6057900"/>
            <a:ext cx="9525" cy="3429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5505" y="6057900"/>
            <a:ext cx="9525" cy="3429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24" name="Text 1"/>
          <p:cNvSpPr/>
          <p:nvPr/>
        </p:nvSpPr>
        <p:spPr>
          <a:xfrm>
            <a:off x="9953625" y="190500"/>
            <a:ext cx="297561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2 — THE METHODOLOGY</a:t>
            </a:r>
            <a:endParaRPr lang="en-US" sz="825" dirty="0"/>
          </a:p>
        </p:txBody>
      </p:sp>
      <p:sp>
        <p:nvSpPr>
          <p:cNvPr id="25" name="Text 2"/>
          <p:cNvSpPr/>
          <p:nvPr/>
        </p:nvSpPr>
        <p:spPr>
          <a:xfrm>
            <a:off x="11630025" y="6567488"/>
            <a:ext cx="100584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 / 22</a:t>
            </a:r>
            <a:endParaRPr lang="en-US" sz="825" dirty="0"/>
          </a:p>
        </p:txBody>
      </p:sp>
      <p:sp>
        <p:nvSpPr>
          <p:cNvPr id="26" name="Text 3"/>
          <p:cNvSpPr/>
          <p:nvPr/>
        </p:nvSpPr>
        <p:spPr>
          <a:xfrm>
            <a:off x="304800" y="552450"/>
            <a:ext cx="100584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Transformation Engine — 7 Stages</a:t>
            </a:r>
            <a:endParaRPr lang="en-US" sz="1800" dirty="0"/>
          </a:p>
        </p:txBody>
      </p:sp>
      <p:sp>
        <p:nvSpPr>
          <p:cNvPr id="27" name="Text 4"/>
          <p:cNvSpPr/>
          <p:nvPr/>
        </p:nvSpPr>
        <p:spPr>
          <a:xfrm>
            <a:off x="466725" y="647700"/>
            <a:ext cx="422910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688"/>
              </a:lnSpc>
              <a:buNone/>
            </a:pPr>
            <a:r>
              <a:rPr lang="en-US" sz="112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محرك التحويل — 7 مراحل</a:t>
            </a:r>
            <a:endParaRPr lang="en-US" sz="1125" dirty="0"/>
          </a:p>
        </p:txBody>
      </p:sp>
      <p:sp>
        <p:nvSpPr>
          <p:cNvPr id="28" name="Text 5"/>
          <p:cNvSpPr/>
          <p:nvPr/>
        </p:nvSpPr>
        <p:spPr>
          <a:xfrm>
            <a:off x="1044327" y="1162050"/>
            <a:ext cx="3810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500" dirty="0"/>
          </a:p>
        </p:txBody>
      </p:sp>
      <p:sp>
        <p:nvSpPr>
          <p:cNvPr id="29" name="Text 6"/>
          <p:cNvSpPr/>
          <p:nvPr/>
        </p:nvSpPr>
        <p:spPr>
          <a:xfrm>
            <a:off x="304800" y="1628775"/>
            <a:ext cx="156477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Intake &amp;</a:t>
            </a:r>
            <a:endParaRPr lang="en-US" sz="825" dirty="0"/>
          </a:p>
        </p:txBody>
      </p:sp>
      <p:sp>
        <p:nvSpPr>
          <p:cNvPr id="30" name="Text 7"/>
          <p:cNvSpPr/>
          <p:nvPr/>
        </p:nvSpPr>
        <p:spPr>
          <a:xfrm>
            <a:off x="304800" y="1785938"/>
            <a:ext cx="156477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Discovery</a:t>
            </a:r>
            <a:endParaRPr lang="en-US" sz="825" dirty="0"/>
          </a:p>
        </p:txBody>
      </p:sp>
      <p:sp>
        <p:nvSpPr>
          <p:cNvPr id="31" name="Text 8"/>
          <p:cNvSpPr/>
          <p:nvPr/>
        </p:nvSpPr>
        <p:spPr>
          <a:xfrm>
            <a:off x="304800" y="1981200"/>
            <a:ext cx="1564779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45"/>
              </a:lnSpc>
              <a:buNone/>
            </a:pPr>
            <a:r>
              <a:rPr lang="en-US" sz="67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Structured intake form, NDA, discovery interview</a:t>
            </a:r>
            <a:endParaRPr lang="en-US" sz="675" dirty="0"/>
          </a:p>
        </p:txBody>
      </p:sp>
      <p:sp>
        <p:nvSpPr>
          <p:cNvPr id="32" name="Text 9"/>
          <p:cNvSpPr/>
          <p:nvPr/>
        </p:nvSpPr>
        <p:spPr>
          <a:xfrm>
            <a:off x="2694831" y="1162050"/>
            <a:ext cx="3810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500" dirty="0"/>
          </a:p>
        </p:txBody>
      </p:sp>
      <p:sp>
        <p:nvSpPr>
          <p:cNvPr id="33" name="Text 10"/>
          <p:cNvSpPr/>
          <p:nvPr/>
        </p:nvSpPr>
        <p:spPr>
          <a:xfrm>
            <a:off x="1974354" y="1628775"/>
            <a:ext cx="156477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Idea</a:t>
            </a:r>
            <a:endParaRPr lang="en-US" sz="825" dirty="0"/>
          </a:p>
        </p:txBody>
      </p:sp>
      <p:sp>
        <p:nvSpPr>
          <p:cNvPr id="34" name="Text 11"/>
          <p:cNvSpPr/>
          <p:nvPr/>
        </p:nvSpPr>
        <p:spPr>
          <a:xfrm>
            <a:off x="1813768" y="1785938"/>
            <a:ext cx="188595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Crystallization</a:t>
            </a:r>
            <a:endParaRPr lang="en-US" sz="825" dirty="0"/>
          </a:p>
        </p:txBody>
      </p:sp>
      <p:sp>
        <p:nvSpPr>
          <p:cNvPr id="35" name="Text 12"/>
          <p:cNvSpPr/>
          <p:nvPr/>
        </p:nvSpPr>
        <p:spPr>
          <a:xfrm>
            <a:off x="1974354" y="1981200"/>
            <a:ext cx="1564779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45"/>
              </a:lnSpc>
              <a:buNone/>
            </a:pPr>
            <a:r>
              <a:rPr lang="en-US" sz="67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Rewrite in precise language, core value prop, top 3 risk assumptions</a:t>
            </a:r>
            <a:endParaRPr lang="en-US" sz="675" dirty="0"/>
          </a:p>
        </p:txBody>
      </p:sp>
      <p:sp>
        <p:nvSpPr>
          <p:cNvPr id="36" name="Text 13"/>
          <p:cNvSpPr/>
          <p:nvPr/>
        </p:nvSpPr>
        <p:spPr>
          <a:xfrm>
            <a:off x="4364385" y="1162050"/>
            <a:ext cx="3810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500" dirty="0"/>
          </a:p>
        </p:txBody>
      </p:sp>
      <p:sp>
        <p:nvSpPr>
          <p:cNvPr id="37" name="Text 14"/>
          <p:cNvSpPr/>
          <p:nvPr/>
        </p:nvSpPr>
        <p:spPr>
          <a:xfrm>
            <a:off x="3609052" y="1628775"/>
            <a:ext cx="163449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Deep Research</a:t>
            </a:r>
            <a:endParaRPr lang="en-US" sz="825" dirty="0"/>
          </a:p>
        </p:txBody>
      </p:sp>
      <p:sp>
        <p:nvSpPr>
          <p:cNvPr id="38" name="Text 15"/>
          <p:cNvSpPr/>
          <p:nvPr/>
        </p:nvSpPr>
        <p:spPr>
          <a:xfrm>
            <a:off x="3357592" y="1785938"/>
            <a:ext cx="213741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&amp; Market Analysis</a:t>
            </a:r>
            <a:endParaRPr lang="en-US" sz="825" dirty="0"/>
          </a:p>
        </p:txBody>
      </p:sp>
      <p:sp>
        <p:nvSpPr>
          <p:cNvPr id="39" name="Text 16"/>
          <p:cNvSpPr/>
          <p:nvPr/>
        </p:nvSpPr>
        <p:spPr>
          <a:xfrm>
            <a:off x="3643908" y="1981200"/>
            <a:ext cx="1564779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45"/>
              </a:lnSpc>
              <a:buNone/>
            </a:pPr>
            <a:r>
              <a:rPr lang="en-US" sz="67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TAM/SAM/SOM, Porter's Five Forces, WTP analysis</a:t>
            </a:r>
            <a:endParaRPr lang="en-US" sz="675" dirty="0"/>
          </a:p>
        </p:txBody>
      </p:sp>
      <p:sp>
        <p:nvSpPr>
          <p:cNvPr id="40" name="Text 17"/>
          <p:cNvSpPr/>
          <p:nvPr/>
        </p:nvSpPr>
        <p:spPr>
          <a:xfrm>
            <a:off x="6029176" y="1162050"/>
            <a:ext cx="3810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1500" dirty="0"/>
          </a:p>
        </p:txBody>
      </p:sp>
      <p:sp>
        <p:nvSpPr>
          <p:cNvPr id="41" name="Text 18"/>
          <p:cNvSpPr/>
          <p:nvPr/>
        </p:nvSpPr>
        <p:spPr>
          <a:xfrm>
            <a:off x="5313462" y="1628775"/>
            <a:ext cx="156477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10-POV</a:t>
            </a:r>
            <a:endParaRPr lang="en-US" sz="825" dirty="0"/>
          </a:p>
        </p:txBody>
      </p:sp>
      <p:sp>
        <p:nvSpPr>
          <p:cNvPr id="42" name="Text 19"/>
          <p:cNvSpPr/>
          <p:nvPr/>
        </p:nvSpPr>
        <p:spPr>
          <a:xfrm>
            <a:off x="5313462" y="1785938"/>
            <a:ext cx="156477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Stress Test</a:t>
            </a:r>
            <a:endParaRPr lang="en-US" sz="825" dirty="0"/>
          </a:p>
        </p:txBody>
      </p:sp>
      <p:sp>
        <p:nvSpPr>
          <p:cNvPr id="43" name="Text 20"/>
          <p:cNvSpPr/>
          <p:nvPr/>
        </p:nvSpPr>
        <p:spPr>
          <a:xfrm>
            <a:off x="5313462" y="1981200"/>
            <a:ext cx="1564779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45"/>
              </a:lnSpc>
              <a:buNone/>
            </a:pPr>
            <a:r>
              <a:rPr lang="en-US" sz="67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ruthless perspectives — Devil's Advocate to Historian</a:t>
            </a:r>
            <a:endParaRPr lang="en-US" sz="675" dirty="0"/>
          </a:p>
        </p:txBody>
      </p:sp>
      <p:sp>
        <p:nvSpPr>
          <p:cNvPr id="44" name="Text 21"/>
          <p:cNvSpPr/>
          <p:nvPr/>
        </p:nvSpPr>
        <p:spPr>
          <a:xfrm>
            <a:off x="7703493" y="1162050"/>
            <a:ext cx="3810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1500" dirty="0"/>
          </a:p>
        </p:txBody>
      </p:sp>
      <p:sp>
        <p:nvSpPr>
          <p:cNvPr id="45" name="Text 22"/>
          <p:cNvSpPr/>
          <p:nvPr/>
        </p:nvSpPr>
        <p:spPr>
          <a:xfrm>
            <a:off x="6864340" y="1628775"/>
            <a:ext cx="180213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Scientific</a:t>
            </a:r>
            <a:endParaRPr lang="en-US" sz="825" dirty="0"/>
          </a:p>
        </p:txBody>
      </p:sp>
      <p:sp>
        <p:nvSpPr>
          <p:cNvPr id="46" name="Text 23"/>
          <p:cNvSpPr/>
          <p:nvPr/>
        </p:nvSpPr>
        <p:spPr>
          <a:xfrm>
            <a:off x="6983016" y="1785938"/>
            <a:ext cx="156477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Approaches</a:t>
            </a:r>
            <a:endParaRPr lang="en-US" sz="825" dirty="0"/>
          </a:p>
        </p:txBody>
      </p:sp>
      <p:sp>
        <p:nvSpPr>
          <p:cNvPr id="47" name="Text 24"/>
          <p:cNvSpPr/>
          <p:nvPr/>
        </p:nvSpPr>
        <p:spPr>
          <a:xfrm>
            <a:off x="6983016" y="1981200"/>
            <a:ext cx="1564779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45"/>
              </a:lnSpc>
              <a:buNone/>
            </a:pPr>
            <a:r>
              <a:rPr lang="en-US" sz="67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Lean Startup, Design Thinking, Blue Ocean, JTBD, etc.</a:t>
            </a:r>
            <a:endParaRPr lang="en-US" sz="675" dirty="0"/>
          </a:p>
        </p:txBody>
      </p:sp>
      <p:sp>
        <p:nvSpPr>
          <p:cNvPr id="48" name="Text 25"/>
          <p:cNvSpPr/>
          <p:nvPr/>
        </p:nvSpPr>
        <p:spPr>
          <a:xfrm>
            <a:off x="9368284" y="1162050"/>
            <a:ext cx="3810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</a:t>
            </a:r>
            <a:endParaRPr lang="en-US" sz="1500" dirty="0"/>
          </a:p>
        </p:txBody>
      </p:sp>
      <p:sp>
        <p:nvSpPr>
          <p:cNvPr id="49" name="Text 26"/>
          <p:cNvSpPr/>
          <p:nvPr/>
        </p:nvSpPr>
        <p:spPr>
          <a:xfrm>
            <a:off x="8652570" y="1628775"/>
            <a:ext cx="156477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Financial</a:t>
            </a:r>
            <a:endParaRPr lang="en-US" sz="825" dirty="0"/>
          </a:p>
        </p:txBody>
      </p:sp>
      <p:sp>
        <p:nvSpPr>
          <p:cNvPr id="50" name="Text 27"/>
          <p:cNvSpPr/>
          <p:nvPr/>
        </p:nvSpPr>
        <p:spPr>
          <a:xfrm>
            <a:off x="8652570" y="1785938"/>
            <a:ext cx="156477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Modeling</a:t>
            </a:r>
            <a:endParaRPr lang="en-US" sz="825" dirty="0"/>
          </a:p>
        </p:txBody>
      </p:sp>
      <p:sp>
        <p:nvSpPr>
          <p:cNvPr id="51" name="Text 28"/>
          <p:cNvSpPr/>
          <p:nvPr/>
        </p:nvSpPr>
        <p:spPr>
          <a:xfrm>
            <a:off x="8652570" y="1981200"/>
            <a:ext cx="1564779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45"/>
              </a:lnSpc>
              <a:buNone/>
            </a:pPr>
            <a:r>
              <a:rPr lang="en-US" sz="67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Unit economics, 3 scenarios, break-even analysis</a:t>
            </a:r>
            <a:endParaRPr lang="en-US" sz="675" dirty="0"/>
          </a:p>
        </p:txBody>
      </p:sp>
      <p:sp>
        <p:nvSpPr>
          <p:cNvPr id="52" name="Text 29"/>
          <p:cNvSpPr/>
          <p:nvPr/>
        </p:nvSpPr>
        <p:spPr>
          <a:xfrm>
            <a:off x="11047363" y="1162050"/>
            <a:ext cx="3810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</a:t>
            </a:r>
            <a:endParaRPr lang="en-US" sz="1500" dirty="0"/>
          </a:p>
        </p:txBody>
      </p:sp>
      <p:sp>
        <p:nvSpPr>
          <p:cNvPr id="53" name="Text 30"/>
          <p:cNvSpPr/>
          <p:nvPr/>
        </p:nvSpPr>
        <p:spPr>
          <a:xfrm>
            <a:off x="10322123" y="1628775"/>
            <a:ext cx="156477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Delivery &amp;</a:t>
            </a:r>
            <a:endParaRPr lang="en-US" sz="825" dirty="0"/>
          </a:p>
        </p:txBody>
      </p:sp>
      <p:sp>
        <p:nvSpPr>
          <p:cNvPr id="54" name="Text 31"/>
          <p:cNvSpPr/>
          <p:nvPr/>
        </p:nvSpPr>
        <p:spPr>
          <a:xfrm>
            <a:off x="10322123" y="1785938"/>
            <a:ext cx="156477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Follow-up</a:t>
            </a:r>
            <a:endParaRPr lang="en-US" sz="825" dirty="0"/>
          </a:p>
        </p:txBody>
      </p:sp>
      <p:sp>
        <p:nvSpPr>
          <p:cNvPr id="55" name="Text 32"/>
          <p:cNvSpPr/>
          <p:nvPr/>
        </p:nvSpPr>
        <p:spPr>
          <a:xfrm>
            <a:off x="10322123" y="1981200"/>
            <a:ext cx="1564779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45"/>
              </a:lnSpc>
              <a:buNone/>
            </a:pPr>
            <a:r>
              <a:rPr lang="en-US" sz="67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IRR compiled, peer-reviewed, T.R.I.A.D. presentation, handout</a:t>
            </a:r>
            <a:endParaRPr lang="en-US" sz="675" dirty="0"/>
          </a:p>
        </p:txBody>
      </p:sp>
      <p:sp>
        <p:nvSpPr>
          <p:cNvPr id="56" name="Text 33"/>
          <p:cNvSpPr/>
          <p:nvPr/>
        </p:nvSpPr>
        <p:spPr>
          <a:xfrm>
            <a:off x="662583" y="6000750"/>
            <a:ext cx="148590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475"/>
              </a:lnSpc>
              <a:buNone/>
            </a:pPr>
            <a:r>
              <a:rPr lang="en-US" sz="16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248</a:t>
            </a:r>
            <a:endParaRPr lang="en-US" sz="1650" dirty="0"/>
          </a:p>
        </p:txBody>
      </p:sp>
      <p:sp>
        <p:nvSpPr>
          <p:cNvPr id="57" name="Text 34"/>
          <p:cNvSpPr/>
          <p:nvPr/>
        </p:nvSpPr>
        <p:spPr>
          <a:xfrm>
            <a:off x="-308967" y="6315075"/>
            <a:ext cx="34290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7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Total Process Items Documented</a:t>
            </a:r>
            <a:endParaRPr lang="en-US" sz="750" dirty="0"/>
          </a:p>
        </p:txBody>
      </p:sp>
      <p:sp>
        <p:nvSpPr>
          <p:cNvPr id="58" name="Text 35"/>
          <p:cNvSpPr/>
          <p:nvPr/>
        </p:nvSpPr>
        <p:spPr>
          <a:xfrm>
            <a:off x="2979837" y="6000750"/>
            <a:ext cx="229552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475"/>
              </a:lnSpc>
              <a:buNone/>
            </a:pPr>
            <a:r>
              <a:rPr lang="en-US" sz="1650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RACI</a:t>
            </a:r>
            <a:endParaRPr lang="en-US" sz="1650" dirty="0"/>
          </a:p>
        </p:txBody>
      </p:sp>
      <p:sp>
        <p:nvSpPr>
          <p:cNvPr id="59" name="Text 36"/>
          <p:cNvSpPr/>
          <p:nvPr/>
        </p:nvSpPr>
        <p:spPr>
          <a:xfrm>
            <a:off x="1555849" y="6315075"/>
            <a:ext cx="51435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7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Matrix — Every Task Has ONE Accountable Owner</a:t>
            </a:r>
            <a:endParaRPr lang="en-US" sz="750" dirty="0"/>
          </a:p>
        </p:txBody>
      </p:sp>
      <p:sp>
        <p:nvSpPr>
          <p:cNvPr id="60" name="Text 37"/>
          <p:cNvSpPr/>
          <p:nvPr/>
        </p:nvSpPr>
        <p:spPr>
          <a:xfrm>
            <a:off x="6106716" y="6000750"/>
            <a:ext cx="2047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475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</a:t>
            </a:r>
            <a:endParaRPr lang="en-US" sz="1650" dirty="0"/>
          </a:p>
        </p:txBody>
      </p:sp>
      <p:sp>
        <p:nvSpPr>
          <p:cNvPr id="61" name="Text 38"/>
          <p:cNvSpPr/>
          <p:nvPr/>
        </p:nvSpPr>
        <p:spPr>
          <a:xfrm>
            <a:off x="4787503" y="6315075"/>
            <a:ext cx="46863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7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Stages — Nothing Skipped, Nothing Assumed</a:t>
            </a:r>
            <a:endParaRPr lang="en-US" sz="750" dirty="0"/>
          </a:p>
        </p:txBody>
      </p:sp>
      <p:sp>
        <p:nvSpPr>
          <p:cNvPr id="62" name="Text 39"/>
          <p:cNvSpPr/>
          <p:nvPr/>
        </p:nvSpPr>
        <p:spPr>
          <a:xfrm>
            <a:off x="8985945" y="6000750"/>
            <a:ext cx="25431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475"/>
              </a:lnSpc>
              <a:buNone/>
            </a:pPr>
            <a:r>
              <a:rPr lang="en-US" sz="16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IRR</a:t>
            </a:r>
            <a:endParaRPr lang="en-US" sz="1650" dirty="0"/>
          </a:p>
        </p:txBody>
      </p:sp>
      <p:sp>
        <p:nvSpPr>
          <p:cNvPr id="63" name="Text 40"/>
          <p:cNvSpPr/>
          <p:nvPr/>
        </p:nvSpPr>
        <p:spPr>
          <a:xfrm>
            <a:off x="7171432" y="6315075"/>
            <a:ext cx="61722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7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Idea Reality Report — Single Comprehensive Deliverable</a:t>
            </a:r>
            <a:endParaRPr lang="en-US" sz="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62025"/>
            <a:ext cx="5019675" cy="4476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1028700"/>
            <a:ext cx="247650" cy="2476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457325"/>
            <a:ext cx="5019675" cy="4476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" y="1524000"/>
            <a:ext cx="247650" cy="2476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1952625"/>
            <a:ext cx="5019675" cy="4476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" y="2019300"/>
            <a:ext cx="247650" cy="2476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2447925"/>
            <a:ext cx="5019675" cy="447675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" y="2514600"/>
            <a:ext cx="247650" cy="24765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2943225"/>
            <a:ext cx="5019675" cy="447675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100" y="3009900"/>
            <a:ext cx="247650" cy="24765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19750" y="2647057"/>
            <a:ext cx="952500" cy="952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48325" y="3991868"/>
            <a:ext cx="895350" cy="333375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67525" y="962025"/>
            <a:ext cx="5019675" cy="447675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81825" y="1028700"/>
            <a:ext cx="247650" cy="24765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67525" y="1457325"/>
            <a:ext cx="5019675" cy="447675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81825" y="1524000"/>
            <a:ext cx="247650" cy="24765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67525" y="1952625"/>
            <a:ext cx="5019675" cy="447675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81825" y="2019300"/>
            <a:ext cx="247650" cy="24765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67525" y="2447925"/>
            <a:ext cx="5019675" cy="447675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81825" y="2514600"/>
            <a:ext cx="247650" cy="24765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67525" y="2943225"/>
            <a:ext cx="5019675" cy="447675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981825" y="3009900"/>
            <a:ext cx="247650" cy="24765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4800" y="6105525"/>
            <a:ext cx="11582400" cy="466725"/>
          </a:xfrm>
          <a:prstGeom prst="rect">
            <a:avLst/>
          </a:prstGeom>
        </p:spPr>
      </p:pic>
      <p:sp>
        <p:nvSpPr>
          <p:cNvPr id="29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30" name="Text 1"/>
          <p:cNvSpPr/>
          <p:nvPr/>
        </p:nvSpPr>
        <p:spPr>
          <a:xfrm>
            <a:off x="9953625" y="190500"/>
            <a:ext cx="297561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2 — THE METHODOLOGY</a:t>
            </a:r>
            <a:endParaRPr lang="en-US" sz="825" dirty="0"/>
          </a:p>
        </p:txBody>
      </p:sp>
      <p:sp>
        <p:nvSpPr>
          <p:cNvPr id="31" name="Text 2"/>
          <p:cNvSpPr/>
          <p:nvPr/>
        </p:nvSpPr>
        <p:spPr>
          <a:xfrm>
            <a:off x="11639550" y="6567488"/>
            <a:ext cx="100584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 / 22</a:t>
            </a:r>
            <a:endParaRPr lang="en-US" sz="825" dirty="0"/>
          </a:p>
        </p:txBody>
      </p:sp>
      <p:sp>
        <p:nvSpPr>
          <p:cNvPr id="32" name="Text 3"/>
          <p:cNvSpPr/>
          <p:nvPr/>
        </p:nvSpPr>
        <p:spPr>
          <a:xfrm>
            <a:off x="304800" y="552450"/>
            <a:ext cx="585216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10-Point Stress Test</a:t>
            </a:r>
            <a:endParaRPr lang="en-US" sz="1800" dirty="0"/>
          </a:p>
        </p:txBody>
      </p:sp>
      <p:sp>
        <p:nvSpPr>
          <p:cNvPr id="33" name="Text 4"/>
          <p:cNvSpPr/>
          <p:nvPr/>
        </p:nvSpPr>
        <p:spPr>
          <a:xfrm>
            <a:off x="-2066925" y="647700"/>
            <a:ext cx="468630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688"/>
              </a:lnSpc>
              <a:buNone/>
            </a:pPr>
            <a:r>
              <a:rPr lang="en-US" sz="112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اختبار الضغط من 10 زوايا</a:t>
            </a:r>
            <a:endParaRPr lang="en-US" sz="1125" dirty="0"/>
          </a:p>
        </p:txBody>
      </p:sp>
      <p:sp>
        <p:nvSpPr>
          <p:cNvPr id="34" name="Text 5"/>
          <p:cNvSpPr/>
          <p:nvPr/>
        </p:nvSpPr>
        <p:spPr>
          <a:xfrm>
            <a:off x="519113" y="1028700"/>
            <a:ext cx="2476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825" dirty="0"/>
          </a:p>
        </p:txBody>
      </p:sp>
      <p:sp>
        <p:nvSpPr>
          <p:cNvPr id="35" name="Text 6"/>
          <p:cNvSpPr/>
          <p:nvPr/>
        </p:nvSpPr>
        <p:spPr>
          <a:xfrm>
            <a:off x="762000" y="1028700"/>
            <a:ext cx="22002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Devil's Advocate</a:t>
            </a:r>
            <a:endParaRPr lang="en-US" sz="900" dirty="0"/>
          </a:p>
        </p:txBody>
      </p:sp>
      <p:sp>
        <p:nvSpPr>
          <p:cNvPr id="36" name="Text 7"/>
          <p:cNvSpPr/>
          <p:nvPr/>
        </p:nvSpPr>
        <p:spPr>
          <a:xfrm>
            <a:off x="762000" y="1200150"/>
            <a:ext cx="54864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"Why will this fail?" — Pre-Mortem Report output</a:t>
            </a:r>
            <a:endParaRPr lang="en-US" sz="750" dirty="0"/>
          </a:p>
        </p:txBody>
      </p:sp>
      <p:sp>
        <p:nvSpPr>
          <p:cNvPr id="37" name="Text 8"/>
          <p:cNvSpPr/>
          <p:nvPr/>
        </p:nvSpPr>
        <p:spPr>
          <a:xfrm>
            <a:off x="509587" y="1524000"/>
            <a:ext cx="2476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825" dirty="0"/>
          </a:p>
        </p:txBody>
      </p:sp>
      <p:sp>
        <p:nvSpPr>
          <p:cNvPr id="38" name="Text 9"/>
          <p:cNvSpPr/>
          <p:nvPr/>
        </p:nvSpPr>
        <p:spPr>
          <a:xfrm>
            <a:off x="762000" y="1524000"/>
            <a:ext cx="22479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Customer's Voice</a:t>
            </a:r>
            <a:endParaRPr lang="en-US" sz="900" dirty="0"/>
          </a:p>
        </p:txBody>
      </p:sp>
      <p:sp>
        <p:nvSpPr>
          <p:cNvPr id="39" name="Text 10"/>
          <p:cNvSpPr/>
          <p:nvPr/>
        </p:nvSpPr>
        <p:spPr>
          <a:xfrm>
            <a:off x="762000" y="1695450"/>
            <a:ext cx="54864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"Would real people pay for this?" — WTP analysis</a:t>
            </a:r>
            <a:endParaRPr lang="en-US" sz="750" dirty="0"/>
          </a:p>
        </p:txBody>
      </p:sp>
      <p:sp>
        <p:nvSpPr>
          <p:cNvPr id="40" name="Text 11"/>
          <p:cNvSpPr/>
          <p:nvPr/>
        </p:nvSpPr>
        <p:spPr>
          <a:xfrm>
            <a:off x="509587" y="2019300"/>
            <a:ext cx="2476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825" dirty="0"/>
          </a:p>
        </p:txBody>
      </p:sp>
      <p:sp>
        <p:nvSpPr>
          <p:cNvPr id="41" name="Text 12"/>
          <p:cNvSpPr/>
          <p:nvPr/>
        </p:nvSpPr>
        <p:spPr>
          <a:xfrm>
            <a:off x="762000" y="2019300"/>
            <a:ext cx="28289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Competitor's Eyes</a:t>
            </a:r>
            <a:endParaRPr lang="en-US" sz="900" dirty="0"/>
          </a:p>
        </p:txBody>
      </p:sp>
      <p:sp>
        <p:nvSpPr>
          <p:cNvPr id="42" name="Text 13"/>
          <p:cNvSpPr/>
          <p:nvPr/>
        </p:nvSpPr>
        <p:spPr>
          <a:xfrm>
            <a:off x="762000" y="2190750"/>
            <a:ext cx="68580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"How would existing players respond?" — Porter's Five Forces</a:t>
            </a:r>
            <a:endParaRPr lang="en-US" sz="750" dirty="0"/>
          </a:p>
        </p:txBody>
      </p:sp>
      <p:sp>
        <p:nvSpPr>
          <p:cNvPr id="43" name="Text 14"/>
          <p:cNvSpPr/>
          <p:nvPr/>
        </p:nvSpPr>
        <p:spPr>
          <a:xfrm>
            <a:off x="504825" y="2514600"/>
            <a:ext cx="2476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825" dirty="0"/>
          </a:p>
        </p:txBody>
      </p:sp>
      <p:sp>
        <p:nvSpPr>
          <p:cNvPr id="44" name="Text 15"/>
          <p:cNvSpPr/>
          <p:nvPr/>
        </p:nvSpPr>
        <p:spPr>
          <a:xfrm>
            <a:off x="762000" y="2514600"/>
            <a:ext cx="301752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Investor's Calculation</a:t>
            </a:r>
            <a:endParaRPr lang="en-US" sz="900" dirty="0"/>
          </a:p>
        </p:txBody>
      </p:sp>
      <p:sp>
        <p:nvSpPr>
          <p:cNvPr id="45" name="Text 16"/>
          <p:cNvSpPr/>
          <p:nvPr/>
        </p:nvSpPr>
        <p:spPr>
          <a:xfrm>
            <a:off x="762000" y="2686050"/>
            <a:ext cx="73533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"If I put 1 EGP in, how/when do I get 3 back?" — Unit economics</a:t>
            </a:r>
            <a:endParaRPr lang="en-US" sz="750" dirty="0"/>
          </a:p>
        </p:txBody>
      </p:sp>
      <p:sp>
        <p:nvSpPr>
          <p:cNvPr id="46" name="Text 17"/>
          <p:cNvSpPr/>
          <p:nvPr/>
        </p:nvSpPr>
        <p:spPr>
          <a:xfrm>
            <a:off x="509587" y="3009900"/>
            <a:ext cx="2476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825" dirty="0"/>
          </a:p>
        </p:txBody>
      </p:sp>
      <p:sp>
        <p:nvSpPr>
          <p:cNvPr id="47" name="Text 18"/>
          <p:cNvSpPr/>
          <p:nvPr/>
        </p:nvSpPr>
        <p:spPr>
          <a:xfrm>
            <a:off x="762000" y="3009900"/>
            <a:ext cx="26289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Regulator's Gavel</a:t>
            </a:r>
            <a:endParaRPr lang="en-US" sz="900" dirty="0"/>
          </a:p>
        </p:txBody>
      </p:sp>
      <p:sp>
        <p:nvSpPr>
          <p:cNvPr id="48" name="Text 19"/>
          <p:cNvSpPr/>
          <p:nvPr/>
        </p:nvSpPr>
        <p:spPr>
          <a:xfrm>
            <a:off x="762000" y="3181350"/>
            <a:ext cx="67437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"What laws, licenses, or restrictions apply?" — Legal audit</a:t>
            </a:r>
            <a:endParaRPr lang="en-US" sz="750" dirty="0"/>
          </a:p>
        </p:txBody>
      </p:sp>
      <p:sp>
        <p:nvSpPr>
          <p:cNvPr id="49" name="Text 20"/>
          <p:cNvSpPr/>
          <p:nvPr/>
        </p:nvSpPr>
        <p:spPr>
          <a:xfrm>
            <a:off x="5891213" y="2930426"/>
            <a:ext cx="82296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IDEA</a:t>
            </a:r>
            <a:endParaRPr lang="en-US" sz="1350" dirty="0"/>
          </a:p>
        </p:txBody>
      </p:sp>
      <p:sp>
        <p:nvSpPr>
          <p:cNvPr id="50" name="Text 21"/>
          <p:cNvSpPr/>
          <p:nvPr/>
        </p:nvSpPr>
        <p:spPr>
          <a:xfrm>
            <a:off x="5810250" y="3187601"/>
            <a:ext cx="113157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STRESS TEST</a:t>
            </a:r>
            <a:endParaRPr lang="en-US" sz="675" dirty="0"/>
          </a:p>
        </p:txBody>
      </p:sp>
      <p:sp>
        <p:nvSpPr>
          <p:cNvPr id="51" name="Text 22"/>
          <p:cNvSpPr/>
          <p:nvPr/>
        </p:nvSpPr>
        <p:spPr>
          <a:xfrm>
            <a:off x="5834063" y="3675757"/>
            <a:ext cx="523875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45"/>
              </a:lnSpc>
              <a:buNone/>
            </a:pPr>
            <a:r>
              <a:rPr lang="en-US" sz="67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ruthless</a:t>
            </a:r>
            <a:pPr algn="ctr" indent="0" marL="0">
              <a:lnSpc>
                <a:spcPts val="945"/>
              </a:lnSpc>
              <a:buNone/>
            </a:pPr>
            <a:r>
              <a:rPr lang="en-US" sz="67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ctr" indent="0" marL="0">
              <a:lnSpc>
                <a:spcPts val="945"/>
              </a:lnSpc>
              <a:buNone/>
            </a:pPr>
            <a:r>
              <a:rPr lang="en-US" sz="67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perspectives</a:t>
            </a:r>
            <a:endParaRPr lang="en-US" sz="675" dirty="0"/>
          </a:p>
        </p:txBody>
      </p:sp>
      <p:sp>
        <p:nvSpPr>
          <p:cNvPr id="52" name="Text 23"/>
          <p:cNvSpPr/>
          <p:nvPr/>
        </p:nvSpPr>
        <p:spPr>
          <a:xfrm>
            <a:off x="5619750" y="4029968"/>
            <a:ext cx="9525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32 POVs</a:t>
            </a:r>
            <a:endParaRPr lang="en-US" sz="750" dirty="0"/>
          </a:p>
        </p:txBody>
      </p:sp>
      <p:sp>
        <p:nvSpPr>
          <p:cNvPr id="53" name="Text 24"/>
          <p:cNvSpPr/>
          <p:nvPr/>
        </p:nvSpPr>
        <p:spPr>
          <a:xfrm>
            <a:off x="5318760" y="4172843"/>
            <a:ext cx="155448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00" dirty="0">
                <a:solidFill>
                  <a:srgbClr val="FFFFFF">
                    <a:alpha val="8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Launch-Ready tier</a:t>
            </a:r>
            <a:endParaRPr lang="en-US" sz="600" dirty="0"/>
          </a:p>
        </p:txBody>
      </p:sp>
      <p:sp>
        <p:nvSpPr>
          <p:cNvPr id="54" name="Text 25"/>
          <p:cNvSpPr/>
          <p:nvPr/>
        </p:nvSpPr>
        <p:spPr>
          <a:xfrm>
            <a:off x="7072313" y="1028700"/>
            <a:ext cx="2476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</a:t>
            </a:r>
            <a:endParaRPr lang="en-US" sz="825" dirty="0"/>
          </a:p>
        </p:txBody>
      </p:sp>
      <p:sp>
        <p:nvSpPr>
          <p:cNvPr id="55" name="Text 26"/>
          <p:cNvSpPr/>
          <p:nvPr/>
        </p:nvSpPr>
        <p:spPr>
          <a:xfrm>
            <a:off x="7324725" y="1028700"/>
            <a:ext cx="31242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Technologist's Audit</a:t>
            </a:r>
            <a:endParaRPr lang="en-US" sz="900" dirty="0"/>
          </a:p>
        </p:txBody>
      </p:sp>
      <p:sp>
        <p:nvSpPr>
          <p:cNvPr id="56" name="Text 27"/>
          <p:cNvSpPr/>
          <p:nvPr/>
        </p:nvSpPr>
        <p:spPr>
          <a:xfrm>
            <a:off x="7324725" y="1200150"/>
            <a:ext cx="78867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"Is the tech feasible, scalable, and defensible?" — Tech stack review</a:t>
            </a:r>
            <a:endParaRPr lang="en-US" sz="750" dirty="0"/>
          </a:p>
        </p:txBody>
      </p:sp>
      <p:sp>
        <p:nvSpPr>
          <p:cNvPr id="57" name="Text 28"/>
          <p:cNvSpPr/>
          <p:nvPr/>
        </p:nvSpPr>
        <p:spPr>
          <a:xfrm>
            <a:off x="7077075" y="1524000"/>
            <a:ext cx="2476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</a:t>
            </a:r>
            <a:endParaRPr lang="en-US" sz="825" dirty="0"/>
          </a:p>
        </p:txBody>
      </p:sp>
      <p:sp>
        <p:nvSpPr>
          <p:cNvPr id="58" name="Text 29"/>
          <p:cNvSpPr/>
          <p:nvPr/>
        </p:nvSpPr>
        <p:spPr>
          <a:xfrm>
            <a:off x="7324725" y="1524000"/>
            <a:ext cx="30670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Operational Realist</a:t>
            </a:r>
            <a:endParaRPr lang="en-US" sz="900" dirty="0"/>
          </a:p>
        </p:txBody>
      </p:sp>
      <p:sp>
        <p:nvSpPr>
          <p:cNvPr id="59" name="Text 30"/>
          <p:cNvSpPr/>
          <p:nvPr/>
        </p:nvSpPr>
        <p:spPr>
          <a:xfrm>
            <a:off x="7324725" y="1695450"/>
            <a:ext cx="76581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"Can this actually be executed?" — Theory of Constraints (Goldratt)</a:t>
            </a:r>
            <a:endParaRPr lang="en-US" sz="750" dirty="0"/>
          </a:p>
        </p:txBody>
      </p:sp>
      <p:sp>
        <p:nvSpPr>
          <p:cNvPr id="60" name="Text 31"/>
          <p:cNvSpPr/>
          <p:nvPr/>
        </p:nvSpPr>
        <p:spPr>
          <a:xfrm>
            <a:off x="7072313" y="2019300"/>
            <a:ext cx="2476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</a:t>
            </a:r>
            <a:endParaRPr lang="en-US" sz="825" dirty="0"/>
          </a:p>
        </p:txBody>
      </p:sp>
      <p:sp>
        <p:nvSpPr>
          <p:cNvPr id="61" name="Text 32"/>
          <p:cNvSpPr/>
          <p:nvPr/>
        </p:nvSpPr>
        <p:spPr>
          <a:xfrm>
            <a:off x="7324725" y="2019300"/>
            <a:ext cx="33813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Psychologist's Lens</a:t>
            </a:r>
            <a:endParaRPr lang="en-US" sz="900" dirty="0"/>
          </a:p>
        </p:txBody>
      </p:sp>
      <p:sp>
        <p:nvSpPr>
          <p:cNvPr id="62" name="Text 33"/>
          <p:cNvSpPr/>
          <p:nvPr/>
        </p:nvSpPr>
        <p:spPr>
          <a:xfrm>
            <a:off x="7324725" y="2190750"/>
            <a:ext cx="76581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"Does this require behavior change?" — Fogg Model + COM-B framework</a:t>
            </a:r>
            <a:endParaRPr lang="en-US" sz="750" dirty="0"/>
          </a:p>
        </p:txBody>
      </p:sp>
      <p:sp>
        <p:nvSpPr>
          <p:cNvPr id="63" name="Text 34"/>
          <p:cNvSpPr/>
          <p:nvPr/>
        </p:nvSpPr>
        <p:spPr>
          <a:xfrm>
            <a:off x="7072313" y="2514600"/>
            <a:ext cx="2476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</a:t>
            </a:r>
            <a:endParaRPr lang="en-US" sz="825" dirty="0"/>
          </a:p>
        </p:txBody>
      </p:sp>
      <p:sp>
        <p:nvSpPr>
          <p:cNvPr id="64" name="Text 35"/>
          <p:cNvSpPr/>
          <p:nvPr/>
        </p:nvSpPr>
        <p:spPr>
          <a:xfrm>
            <a:off x="7324725" y="2514600"/>
            <a:ext cx="29813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Scale Architect</a:t>
            </a:r>
            <a:endParaRPr lang="en-US" sz="900" dirty="0"/>
          </a:p>
        </p:txBody>
      </p:sp>
      <p:sp>
        <p:nvSpPr>
          <p:cNvPr id="65" name="Text 36"/>
          <p:cNvSpPr/>
          <p:nvPr/>
        </p:nvSpPr>
        <p:spPr>
          <a:xfrm>
            <a:off x="7324725" y="2686050"/>
            <a:ext cx="79629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"How does this grow from 10 to 10,000 clients?" — Scalability map</a:t>
            </a:r>
            <a:endParaRPr lang="en-US" sz="750" dirty="0"/>
          </a:p>
        </p:txBody>
      </p:sp>
      <p:sp>
        <p:nvSpPr>
          <p:cNvPr id="66" name="Text 37"/>
          <p:cNvSpPr/>
          <p:nvPr/>
        </p:nvSpPr>
        <p:spPr>
          <a:xfrm>
            <a:off x="7043738" y="3009900"/>
            <a:ext cx="419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</a:t>
            </a:r>
            <a:endParaRPr lang="en-US" sz="825" dirty="0"/>
          </a:p>
        </p:txBody>
      </p:sp>
      <p:sp>
        <p:nvSpPr>
          <p:cNvPr id="67" name="Text 38"/>
          <p:cNvSpPr/>
          <p:nvPr/>
        </p:nvSpPr>
        <p:spPr>
          <a:xfrm>
            <a:off x="7324725" y="3009900"/>
            <a:ext cx="27432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Historian's Judgment</a:t>
            </a:r>
            <a:endParaRPr lang="en-US" sz="900" dirty="0"/>
          </a:p>
        </p:txBody>
      </p:sp>
      <p:sp>
        <p:nvSpPr>
          <p:cNvPr id="68" name="Text 39"/>
          <p:cNvSpPr/>
          <p:nvPr/>
        </p:nvSpPr>
        <p:spPr>
          <a:xfrm>
            <a:off x="7324725" y="3181350"/>
            <a:ext cx="69723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"Is this idea on the right side of history?" — Trend analysis</a:t>
            </a:r>
            <a:endParaRPr lang="en-US" sz="750" dirty="0"/>
          </a:p>
        </p:txBody>
      </p:sp>
      <p:sp>
        <p:nvSpPr>
          <p:cNvPr id="69" name="Text 40"/>
          <p:cNvSpPr/>
          <p:nvPr/>
        </p:nvSpPr>
        <p:spPr>
          <a:xfrm>
            <a:off x="495300" y="6181725"/>
            <a:ext cx="6375499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6D00">
                    <a:alpha val="8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Pre-Mortem Report:</a:t>
            </a:r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8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Written as if the business has already failed — explaining why. Based on CB Insights, Failory.com, and historical startup post-mortems.</a:t>
            </a:r>
            <a:endParaRPr lang="en-US" sz="825" dirty="0"/>
          </a:p>
        </p:txBody>
      </p:sp>
      <p:sp>
        <p:nvSpPr>
          <p:cNvPr id="70" name="Text 41"/>
          <p:cNvSpPr/>
          <p:nvPr/>
        </p:nvSpPr>
        <p:spPr>
          <a:xfrm>
            <a:off x="7335738" y="6181725"/>
            <a:ext cx="4360962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00897B">
                    <a:alpha val="8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Psychologist's Lens:</a:t>
            </a:r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8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Fogg Behavior Model — B = MAT (Motivation × Ability × Trigger) + COM-B framework</a:t>
            </a:r>
            <a:endParaRPr lang="en-US" sz="8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62025"/>
            <a:ext cx="2240161" cy="26312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1057275"/>
            <a:ext cx="209550" cy="2095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0211" y="962025"/>
            <a:ext cx="2240310" cy="263128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4511" y="1057275"/>
            <a:ext cx="209550" cy="2095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5771" y="962025"/>
            <a:ext cx="2240310" cy="263128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0071" y="1057275"/>
            <a:ext cx="209550" cy="2095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1330" y="962025"/>
            <a:ext cx="2240310" cy="2631281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5630" y="1057275"/>
            <a:ext cx="209550" cy="20955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46890" y="962025"/>
            <a:ext cx="2240161" cy="2631281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61190" y="1057275"/>
            <a:ext cx="209550" cy="20955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" y="3688556"/>
            <a:ext cx="2240161" cy="2631281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9100" y="3783806"/>
            <a:ext cx="209550" cy="20955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40211" y="3688556"/>
            <a:ext cx="2240310" cy="2631281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54511" y="3783806"/>
            <a:ext cx="209550" cy="20955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75771" y="3688556"/>
            <a:ext cx="2240310" cy="2631281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90071" y="3783806"/>
            <a:ext cx="209550" cy="20955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11330" y="3688556"/>
            <a:ext cx="2240310" cy="2631281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5630" y="3783806"/>
            <a:ext cx="209550" cy="20955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46890" y="3688556"/>
            <a:ext cx="2240161" cy="2631281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61190" y="3783806"/>
            <a:ext cx="209550" cy="209550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27" name="Text 1"/>
          <p:cNvSpPr/>
          <p:nvPr/>
        </p:nvSpPr>
        <p:spPr>
          <a:xfrm>
            <a:off x="9953625" y="190500"/>
            <a:ext cx="297561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2 — THE METHODOLOGY</a:t>
            </a:r>
            <a:endParaRPr lang="en-US" sz="825" dirty="0"/>
          </a:p>
        </p:txBody>
      </p:sp>
      <p:sp>
        <p:nvSpPr>
          <p:cNvPr id="28" name="Text 2"/>
          <p:cNvSpPr/>
          <p:nvPr/>
        </p:nvSpPr>
        <p:spPr>
          <a:xfrm>
            <a:off x="11630025" y="6567488"/>
            <a:ext cx="100584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 / 22</a:t>
            </a:r>
            <a:endParaRPr lang="en-US" sz="825" dirty="0"/>
          </a:p>
        </p:txBody>
      </p:sp>
      <p:sp>
        <p:nvSpPr>
          <p:cNvPr id="29" name="Text 3"/>
          <p:cNvSpPr/>
          <p:nvPr/>
        </p:nvSpPr>
        <p:spPr>
          <a:xfrm>
            <a:off x="304800" y="552450"/>
            <a:ext cx="9144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Scientific Frameworks Applied</a:t>
            </a:r>
            <a:endParaRPr lang="en-US" sz="1800" dirty="0"/>
          </a:p>
        </p:txBody>
      </p:sp>
      <p:sp>
        <p:nvSpPr>
          <p:cNvPr id="30" name="Text 4"/>
          <p:cNvSpPr/>
          <p:nvPr/>
        </p:nvSpPr>
        <p:spPr>
          <a:xfrm>
            <a:off x="285750" y="647700"/>
            <a:ext cx="382905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rtl="1" algn="r" indent="0" marL="0">
              <a:lnSpc>
                <a:spcPts val="1688"/>
              </a:lnSpc>
              <a:buNone/>
            </a:pPr>
            <a:r>
              <a:rPr lang="en-US" sz="112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10 أطر علمية مطبّقة</a:t>
            </a:r>
            <a:endParaRPr lang="en-US" sz="1125" dirty="0"/>
          </a:p>
        </p:txBody>
      </p:sp>
      <p:sp>
        <p:nvSpPr>
          <p:cNvPr id="31" name="Text 5"/>
          <p:cNvSpPr/>
          <p:nvPr/>
        </p:nvSpPr>
        <p:spPr>
          <a:xfrm>
            <a:off x="504825" y="1057275"/>
            <a:ext cx="2095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750" dirty="0"/>
          </a:p>
        </p:txBody>
      </p:sp>
      <p:sp>
        <p:nvSpPr>
          <p:cNvPr id="32" name="Text 6"/>
          <p:cNvSpPr/>
          <p:nvPr/>
        </p:nvSpPr>
        <p:spPr>
          <a:xfrm>
            <a:off x="685800" y="1076325"/>
            <a:ext cx="164592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Lean Startup</a:t>
            </a:r>
            <a:endParaRPr lang="en-US" sz="900" dirty="0"/>
          </a:p>
        </p:txBody>
      </p:sp>
      <p:sp>
        <p:nvSpPr>
          <p:cNvPr id="33" name="Text 7"/>
          <p:cNvSpPr/>
          <p:nvPr/>
        </p:nvSpPr>
        <p:spPr>
          <a:xfrm>
            <a:off x="419100" y="1295400"/>
            <a:ext cx="2011561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Eric Ries, 2011</a:t>
            </a:r>
            <a:endParaRPr lang="en-US" sz="675" dirty="0"/>
          </a:p>
        </p:txBody>
      </p:sp>
      <p:sp>
        <p:nvSpPr>
          <p:cNvPr id="34" name="Text 8"/>
          <p:cNvSpPr/>
          <p:nvPr/>
        </p:nvSpPr>
        <p:spPr>
          <a:xfrm>
            <a:off x="419100" y="1452563"/>
            <a:ext cx="201156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Define riskiest assumption → Design MVP test → Build-Measure-Learn loop</a:t>
            </a:r>
            <a:endParaRPr lang="en-US" sz="750" dirty="0"/>
          </a:p>
        </p:txBody>
      </p:sp>
      <p:sp>
        <p:nvSpPr>
          <p:cNvPr id="35" name="Text 9"/>
          <p:cNvSpPr/>
          <p:nvPr/>
        </p:nvSpPr>
        <p:spPr>
          <a:xfrm>
            <a:off x="2830711" y="1057275"/>
            <a:ext cx="2095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750" dirty="0"/>
          </a:p>
        </p:txBody>
      </p:sp>
      <p:sp>
        <p:nvSpPr>
          <p:cNvPr id="36" name="Text 10"/>
          <p:cNvSpPr/>
          <p:nvPr/>
        </p:nvSpPr>
        <p:spPr>
          <a:xfrm>
            <a:off x="3021211" y="1076325"/>
            <a:ext cx="20574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Design Thinking</a:t>
            </a:r>
            <a:endParaRPr lang="en-US" sz="900" dirty="0"/>
          </a:p>
        </p:txBody>
      </p:sp>
      <p:sp>
        <p:nvSpPr>
          <p:cNvPr id="37" name="Text 11"/>
          <p:cNvSpPr/>
          <p:nvPr/>
        </p:nvSpPr>
        <p:spPr>
          <a:xfrm>
            <a:off x="2754511" y="1295400"/>
            <a:ext cx="246888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IDEO / Stanford d.school</a:t>
            </a:r>
            <a:endParaRPr lang="en-US" sz="675" dirty="0"/>
          </a:p>
        </p:txBody>
      </p:sp>
      <p:sp>
        <p:nvSpPr>
          <p:cNvPr id="38" name="Text 12"/>
          <p:cNvSpPr/>
          <p:nvPr/>
        </p:nvSpPr>
        <p:spPr>
          <a:xfrm>
            <a:off x="2754511" y="1452563"/>
            <a:ext cx="20117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Empathize → Define → Ideate → Prototype → Test</a:t>
            </a:r>
            <a:endParaRPr lang="en-US" sz="750" dirty="0"/>
          </a:p>
        </p:txBody>
      </p:sp>
      <p:sp>
        <p:nvSpPr>
          <p:cNvPr id="39" name="Text 13"/>
          <p:cNvSpPr/>
          <p:nvPr/>
        </p:nvSpPr>
        <p:spPr>
          <a:xfrm>
            <a:off x="5161508" y="1057275"/>
            <a:ext cx="2095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750" dirty="0"/>
          </a:p>
        </p:txBody>
      </p:sp>
      <p:sp>
        <p:nvSpPr>
          <p:cNvPr id="40" name="Text 14"/>
          <p:cNvSpPr/>
          <p:nvPr/>
        </p:nvSpPr>
        <p:spPr>
          <a:xfrm>
            <a:off x="5356771" y="1076325"/>
            <a:ext cx="219456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Systems Thinking</a:t>
            </a:r>
            <a:endParaRPr lang="en-US" sz="900" dirty="0"/>
          </a:p>
        </p:txBody>
      </p:sp>
      <p:sp>
        <p:nvSpPr>
          <p:cNvPr id="41" name="Text 15"/>
          <p:cNvSpPr/>
          <p:nvPr/>
        </p:nvSpPr>
        <p:spPr>
          <a:xfrm>
            <a:off x="5090071" y="1295400"/>
            <a:ext cx="202311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Peter Senge, 1990</a:t>
            </a:r>
            <a:endParaRPr lang="en-US" sz="675" dirty="0"/>
          </a:p>
        </p:txBody>
      </p:sp>
      <p:sp>
        <p:nvSpPr>
          <p:cNvPr id="42" name="Text 16"/>
          <p:cNvSpPr/>
          <p:nvPr/>
        </p:nvSpPr>
        <p:spPr>
          <a:xfrm>
            <a:off x="5090071" y="1452563"/>
            <a:ext cx="20117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Map reinforcing/balancing loops, find leverage points in the system</a:t>
            </a:r>
            <a:endParaRPr lang="en-US" sz="750" dirty="0"/>
          </a:p>
        </p:txBody>
      </p:sp>
      <p:sp>
        <p:nvSpPr>
          <p:cNvPr id="43" name="Text 17"/>
          <p:cNvSpPr/>
          <p:nvPr/>
        </p:nvSpPr>
        <p:spPr>
          <a:xfrm>
            <a:off x="7497068" y="1057275"/>
            <a:ext cx="2095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750" dirty="0"/>
          </a:p>
        </p:txBody>
      </p:sp>
      <p:sp>
        <p:nvSpPr>
          <p:cNvPr id="44" name="Text 18"/>
          <p:cNvSpPr/>
          <p:nvPr/>
        </p:nvSpPr>
        <p:spPr>
          <a:xfrm>
            <a:off x="7692330" y="1076325"/>
            <a:ext cx="219456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First Principles</a:t>
            </a:r>
            <a:endParaRPr lang="en-US" sz="900" dirty="0"/>
          </a:p>
        </p:txBody>
      </p:sp>
      <p:sp>
        <p:nvSpPr>
          <p:cNvPr id="45" name="Text 19"/>
          <p:cNvSpPr/>
          <p:nvPr/>
        </p:nvSpPr>
        <p:spPr>
          <a:xfrm>
            <a:off x="7425630" y="1295400"/>
            <a:ext cx="216027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Aristotle / Elon Musk</a:t>
            </a:r>
            <a:endParaRPr lang="en-US" sz="675" dirty="0"/>
          </a:p>
        </p:txBody>
      </p:sp>
      <p:sp>
        <p:nvSpPr>
          <p:cNvPr id="46" name="Text 20"/>
          <p:cNvSpPr/>
          <p:nvPr/>
        </p:nvSpPr>
        <p:spPr>
          <a:xfrm>
            <a:off x="7425630" y="1452563"/>
            <a:ext cx="20117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Strip all assumptions, rebuild from fundamental truths</a:t>
            </a:r>
            <a:endParaRPr lang="en-US" sz="750" dirty="0"/>
          </a:p>
        </p:txBody>
      </p:sp>
      <p:sp>
        <p:nvSpPr>
          <p:cNvPr id="47" name="Text 21"/>
          <p:cNvSpPr/>
          <p:nvPr/>
        </p:nvSpPr>
        <p:spPr>
          <a:xfrm>
            <a:off x="9837390" y="1057275"/>
            <a:ext cx="2095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750" dirty="0"/>
          </a:p>
        </p:txBody>
      </p:sp>
      <p:sp>
        <p:nvSpPr>
          <p:cNvPr id="48" name="Text 22"/>
          <p:cNvSpPr/>
          <p:nvPr/>
        </p:nvSpPr>
        <p:spPr>
          <a:xfrm>
            <a:off x="10027890" y="1076325"/>
            <a:ext cx="20574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Jobs To Be Done</a:t>
            </a:r>
            <a:endParaRPr lang="en-US" sz="900" dirty="0"/>
          </a:p>
        </p:txBody>
      </p:sp>
      <p:sp>
        <p:nvSpPr>
          <p:cNvPr id="49" name="Text 23"/>
          <p:cNvSpPr/>
          <p:nvPr/>
        </p:nvSpPr>
        <p:spPr>
          <a:xfrm>
            <a:off x="9761190" y="1295400"/>
            <a:ext cx="246888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Clayton Christensen, HBS</a:t>
            </a:r>
            <a:endParaRPr lang="en-US" sz="675" dirty="0"/>
          </a:p>
        </p:txBody>
      </p:sp>
      <p:sp>
        <p:nvSpPr>
          <p:cNvPr id="50" name="Text 24"/>
          <p:cNvSpPr/>
          <p:nvPr/>
        </p:nvSpPr>
        <p:spPr>
          <a:xfrm>
            <a:off x="9761190" y="1452563"/>
            <a:ext cx="201156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Functional + Emotional + Social job mapping for the customer</a:t>
            </a:r>
            <a:endParaRPr lang="en-US" sz="750" dirty="0"/>
          </a:p>
        </p:txBody>
      </p:sp>
      <p:sp>
        <p:nvSpPr>
          <p:cNvPr id="51" name="Text 25"/>
          <p:cNvSpPr/>
          <p:nvPr/>
        </p:nvSpPr>
        <p:spPr>
          <a:xfrm>
            <a:off x="490538" y="3783806"/>
            <a:ext cx="2095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</a:t>
            </a:r>
            <a:endParaRPr lang="en-US" sz="750" dirty="0"/>
          </a:p>
        </p:txBody>
      </p:sp>
      <p:sp>
        <p:nvSpPr>
          <p:cNvPr id="52" name="Text 26"/>
          <p:cNvSpPr/>
          <p:nvPr/>
        </p:nvSpPr>
        <p:spPr>
          <a:xfrm>
            <a:off x="685800" y="3802856"/>
            <a:ext cx="260604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Blue Ocean Strategy</a:t>
            </a:r>
            <a:endParaRPr lang="en-US" sz="900" dirty="0"/>
          </a:p>
        </p:txBody>
      </p:sp>
      <p:sp>
        <p:nvSpPr>
          <p:cNvPr id="53" name="Text 27"/>
          <p:cNvSpPr/>
          <p:nvPr/>
        </p:nvSpPr>
        <p:spPr>
          <a:xfrm>
            <a:off x="419100" y="4021931"/>
            <a:ext cx="32575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Kim &amp; Mauborgne, INSEAD, 2005</a:t>
            </a:r>
            <a:endParaRPr lang="en-US" sz="675" dirty="0"/>
          </a:p>
        </p:txBody>
      </p:sp>
      <p:sp>
        <p:nvSpPr>
          <p:cNvPr id="54" name="Text 28"/>
          <p:cNvSpPr/>
          <p:nvPr/>
        </p:nvSpPr>
        <p:spPr>
          <a:xfrm>
            <a:off x="419100" y="4179094"/>
            <a:ext cx="201156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Four Actions: Eliminate, Reduce, Raise, Create — Strategy Canvas</a:t>
            </a:r>
            <a:endParaRPr lang="en-US" sz="750" dirty="0"/>
          </a:p>
        </p:txBody>
      </p:sp>
      <p:sp>
        <p:nvSpPr>
          <p:cNvPr id="55" name="Text 29"/>
          <p:cNvSpPr/>
          <p:nvPr/>
        </p:nvSpPr>
        <p:spPr>
          <a:xfrm>
            <a:off x="2830711" y="3783806"/>
            <a:ext cx="2095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</a:t>
            </a:r>
            <a:endParaRPr lang="en-US" sz="750" dirty="0"/>
          </a:p>
        </p:txBody>
      </p:sp>
      <p:sp>
        <p:nvSpPr>
          <p:cNvPr id="56" name="Text 30"/>
          <p:cNvSpPr/>
          <p:nvPr/>
        </p:nvSpPr>
        <p:spPr>
          <a:xfrm>
            <a:off x="3021211" y="3802856"/>
            <a:ext cx="288036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Business Model Canvas</a:t>
            </a:r>
            <a:endParaRPr lang="en-US" sz="900" dirty="0"/>
          </a:p>
        </p:txBody>
      </p:sp>
      <p:sp>
        <p:nvSpPr>
          <p:cNvPr id="57" name="Text 31"/>
          <p:cNvSpPr/>
          <p:nvPr/>
        </p:nvSpPr>
        <p:spPr>
          <a:xfrm>
            <a:off x="2754511" y="4021931"/>
            <a:ext cx="202311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Osterwalder, 2010</a:t>
            </a:r>
            <a:endParaRPr lang="en-US" sz="675" dirty="0"/>
          </a:p>
        </p:txBody>
      </p:sp>
      <p:sp>
        <p:nvSpPr>
          <p:cNvPr id="58" name="Text 32"/>
          <p:cNvSpPr/>
          <p:nvPr/>
        </p:nvSpPr>
        <p:spPr>
          <a:xfrm>
            <a:off x="2754511" y="4179094"/>
            <a:ext cx="20117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 building blocks — weakest block = vulnerability point</a:t>
            </a:r>
            <a:endParaRPr lang="en-US" sz="750" dirty="0"/>
          </a:p>
        </p:txBody>
      </p:sp>
      <p:sp>
        <p:nvSpPr>
          <p:cNvPr id="59" name="Text 33"/>
          <p:cNvSpPr/>
          <p:nvPr/>
        </p:nvSpPr>
        <p:spPr>
          <a:xfrm>
            <a:off x="5161508" y="3783806"/>
            <a:ext cx="2095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</a:t>
            </a:r>
            <a:endParaRPr lang="en-US" sz="750" dirty="0"/>
          </a:p>
        </p:txBody>
      </p:sp>
      <p:sp>
        <p:nvSpPr>
          <p:cNvPr id="60" name="Text 34"/>
          <p:cNvSpPr/>
          <p:nvPr/>
        </p:nvSpPr>
        <p:spPr>
          <a:xfrm>
            <a:off x="5356771" y="3802856"/>
            <a:ext cx="178308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SWOT + PESTLE</a:t>
            </a:r>
            <a:endParaRPr lang="en-US" sz="900" dirty="0"/>
          </a:p>
        </p:txBody>
      </p:sp>
      <p:sp>
        <p:nvSpPr>
          <p:cNvPr id="61" name="Text 35"/>
          <p:cNvSpPr/>
          <p:nvPr/>
        </p:nvSpPr>
        <p:spPr>
          <a:xfrm>
            <a:off x="5090071" y="4021931"/>
            <a:ext cx="373761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Humphrey, 1960s / Aguilar, 1967</a:t>
            </a:r>
            <a:endParaRPr lang="en-US" sz="675" dirty="0"/>
          </a:p>
        </p:txBody>
      </p:sp>
      <p:sp>
        <p:nvSpPr>
          <p:cNvPr id="62" name="Text 36"/>
          <p:cNvSpPr/>
          <p:nvPr/>
        </p:nvSpPr>
        <p:spPr>
          <a:xfrm>
            <a:off x="5090071" y="4179094"/>
            <a:ext cx="20117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Internal + External environment analysis — full strategic picture</a:t>
            </a:r>
            <a:endParaRPr lang="en-US" sz="750" dirty="0"/>
          </a:p>
        </p:txBody>
      </p:sp>
      <p:sp>
        <p:nvSpPr>
          <p:cNvPr id="63" name="Text 37"/>
          <p:cNvSpPr/>
          <p:nvPr/>
        </p:nvSpPr>
        <p:spPr>
          <a:xfrm>
            <a:off x="7497068" y="3783806"/>
            <a:ext cx="2095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</a:t>
            </a:r>
            <a:endParaRPr lang="en-US" sz="750" dirty="0"/>
          </a:p>
        </p:txBody>
      </p:sp>
      <p:sp>
        <p:nvSpPr>
          <p:cNvPr id="64" name="Text 38"/>
          <p:cNvSpPr/>
          <p:nvPr/>
        </p:nvSpPr>
        <p:spPr>
          <a:xfrm>
            <a:off x="7692330" y="3802856"/>
            <a:ext cx="288036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Theory of Constraints</a:t>
            </a:r>
            <a:endParaRPr lang="en-US" sz="900" dirty="0"/>
          </a:p>
        </p:txBody>
      </p:sp>
      <p:sp>
        <p:nvSpPr>
          <p:cNvPr id="65" name="Text 39"/>
          <p:cNvSpPr/>
          <p:nvPr/>
        </p:nvSpPr>
        <p:spPr>
          <a:xfrm>
            <a:off x="7425630" y="4021931"/>
            <a:ext cx="253746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Eliyahu Goldratt, 1984</a:t>
            </a:r>
            <a:endParaRPr lang="en-US" sz="675" dirty="0"/>
          </a:p>
        </p:txBody>
      </p:sp>
      <p:sp>
        <p:nvSpPr>
          <p:cNvPr id="66" name="Text 40"/>
          <p:cNvSpPr/>
          <p:nvPr/>
        </p:nvSpPr>
        <p:spPr>
          <a:xfrm>
            <a:off x="7425630" y="4179094"/>
            <a:ext cx="20117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Find the ONE bottleneck — subordinate everything else to it</a:t>
            </a:r>
            <a:endParaRPr lang="en-US" sz="750" dirty="0"/>
          </a:p>
        </p:txBody>
      </p:sp>
      <p:sp>
        <p:nvSpPr>
          <p:cNvPr id="67" name="Text 41"/>
          <p:cNvSpPr/>
          <p:nvPr/>
        </p:nvSpPr>
        <p:spPr>
          <a:xfrm>
            <a:off x="9813578" y="3783806"/>
            <a:ext cx="38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</a:t>
            </a:r>
            <a:endParaRPr lang="en-US" sz="750" dirty="0"/>
          </a:p>
        </p:txBody>
      </p:sp>
      <p:sp>
        <p:nvSpPr>
          <p:cNvPr id="68" name="Text 42"/>
          <p:cNvSpPr/>
          <p:nvPr/>
        </p:nvSpPr>
        <p:spPr>
          <a:xfrm>
            <a:off x="10027890" y="3802856"/>
            <a:ext cx="233172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Scenario Planning</a:t>
            </a:r>
            <a:endParaRPr lang="en-US" sz="900" dirty="0"/>
          </a:p>
        </p:txBody>
      </p:sp>
      <p:sp>
        <p:nvSpPr>
          <p:cNvPr id="69" name="Text 43"/>
          <p:cNvSpPr/>
          <p:nvPr/>
        </p:nvSpPr>
        <p:spPr>
          <a:xfrm>
            <a:off x="9761190" y="4021931"/>
            <a:ext cx="274320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13"/>
              </a:lnSpc>
              <a:buNone/>
            </a:pPr>
            <a:r>
              <a:rPr lang="en-US" sz="675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Royal Dutch Shell, 1970s</a:t>
            </a:r>
            <a:endParaRPr lang="en-US" sz="675" dirty="0"/>
          </a:p>
        </p:txBody>
      </p:sp>
      <p:sp>
        <p:nvSpPr>
          <p:cNvPr id="70" name="Text 44"/>
          <p:cNvSpPr/>
          <p:nvPr/>
        </p:nvSpPr>
        <p:spPr>
          <a:xfrm>
            <a:off x="9761190" y="4179094"/>
            <a:ext cx="201156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050"/>
              </a:lnSpc>
              <a:buNone/>
            </a:pPr>
            <a:r>
              <a:rPr lang="en-US" sz="750" dirty="0">
                <a:solidFill>
                  <a:srgbClr val="2D2D2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2×2 matrix, 4 futures, "no regret moves" identified</a:t>
            </a:r>
            <a:endParaRPr lang="en-US" sz="750" dirty="0"/>
          </a:p>
        </p:txBody>
      </p:sp>
      <p:sp>
        <p:nvSpPr>
          <p:cNvPr id="71" name="Text 45"/>
          <p:cNvSpPr/>
          <p:nvPr/>
        </p:nvSpPr>
        <p:spPr>
          <a:xfrm>
            <a:off x="-4800600" y="6415088"/>
            <a:ext cx="217932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38"/>
              </a:lnSpc>
              <a:buNone/>
            </a:pPr>
            <a:r>
              <a:rPr lang="en-US" sz="825" i="1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"The integration of these 10 approaches into a single analytical engine is, to our knowledge, not offered by any competitor in the Egyptian market at the idea-stage level."</a:t>
            </a:r>
            <a:endParaRPr lang="en-US" sz="8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"/>
            <a:ext cx="12192000" cy="28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7175"/>
            <a:ext cx="57150" cy="571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23875"/>
            <a:ext cx="533400" cy="53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050" y="621506"/>
            <a:ext cx="1962150" cy="3381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845344"/>
            <a:ext cx="209550" cy="571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6050" y="845344"/>
            <a:ext cx="209550" cy="571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3700" y="845344"/>
            <a:ext cx="209550" cy="571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1350" y="845344"/>
            <a:ext cx="209550" cy="571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9000" y="845344"/>
            <a:ext cx="209550" cy="571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96650" y="845344"/>
            <a:ext cx="209550" cy="5715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44300" y="845344"/>
            <a:ext cx="209550" cy="5715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1152525"/>
            <a:ext cx="2084784" cy="309563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89584" y="1152525"/>
            <a:ext cx="3011388" cy="309563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00973" y="1152525"/>
            <a:ext cx="3474690" cy="309563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75663" y="1152525"/>
            <a:ext cx="3011537" cy="309563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800" y="1462088"/>
            <a:ext cx="2084784" cy="447675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89584" y="1462088"/>
            <a:ext cx="3011388" cy="447675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00973" y="1462088"/>
            <a:ext cx="3474690" cy="447675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75663" y="1462088"/>
            <a:ext cx="3011537" cy="447675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4800" y="1909762"/>
            <a:ext cx="2084784" cy="447675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89584" y="1909762"/>
            <a:ext cx="3011388" cy="447675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00973" y="1909762"/>
            <a:ext cx="3474690" cy="447675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75663" y="1909762"/>
            <a:ext cx="3011537" cy="447675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4800" y="2357438"/>
            <a:ext cx="2084784" cy="447675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89584" y="2357438"/>
            <a:ext cx="3011388" cy="447675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400973" y="2357438"/>
            <a:ext cx="3474690" cy="447675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75663" y="2357438"/>
            <a:ext cx="3011537" cy="447675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04800" y="2805113"/>
            <a:ext cx="2084784" cy="447675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389584" y="2805113"/>
            <a:ext cx="3011388" cy="447675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400973" y="2805113"/>
            <a:ext cx="3474690" cy="447675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75663" y="2805113"/>
            <a:ext cx="3011537" cy="447675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04800" y="3252788"/>
            <a:ext cx="2084784" cy="447675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389584" y="3252788"/>
            <a:ext cx="3011388" cy="447675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400973" y="3252788"/>
            <a:ext cx="3474690" cy="447675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875663" y="3252788"/>
            <a:ext cx="3011537" cy="447675"/>
          </a:xfrm>
          <a:prstGeom prst="rect">
            <a:avLst/>
          </a:prstGeom>
        </p:spPr>
      </p:pic>
      <p:pic>
        <p:nvPicPr>
          <p:cNvPr id="3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04800" y="6234113"/>
            <a:ext cx="11582400" cy="338138"/>
          </a:xfrm>
          <a:prstGeom prst="rect">
            <a:avLst/>
          </a:prstGeom>
        </p:spPr>
      </p:pic>
      <p:sp>
        <p:nvSpPr>
          <p:cNvPr id="40" name="Text 0"/>
          <p:cNvSpPr/>
          <p:nvPr/>
        </p:nvSpPr>
        <p:spPr>
          <a:xfrm>
            <a:off x="266700" y="17145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spc="180" kern="0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UPVIA</a:t>
            </a:r>
            <a:endParaRPr lang="en-US" sz="1200" dirty="0"/>
          </a:p>
        </p:txBody>
      </p:sp>
      <p:sp>
        <p:nvSpPr>
          <p:cNvPr id="41" name="Text 1"/>
          <p:cNvSpPr/>
          <p:nvPr/>
        </p:nvSpPr>
        <p:spPr>
          <a:xfrm>
            <a:off x="9753600" y="190500"/>
            <a:ext cx="33528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spc="120" kern="0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 3 — THE TRANSFORMATION</a:t>
            </a:r>
            <a:endParaRPr lang="en-US" sz="825" dirty="0"/>
          </a:p>
        </p:txBody>
      </p:sp>
      <p:sp>
        <p:nvSpPr>
          <p:cNvPr id="42" name="Text 2"/>
          <p:cNvSpPr/>
          <p:nvPr/>
        </p:nvSpPr>
        <p:spPr>
          <a:xfrm>
            <a:off x="11630025" y="6567488"/>
            <a:ext cx="100584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 / 22</a:t>
            </a:r>
            <a:endParaRPr lang="en-US" sz="825" dirty="0"/>
          </a:p>
        </p:txBody>
      </p:sp>
      <p:sp>
        <p:nvSpPr>
          <p:cNvPr id="43" name="Text 3"/>
          <p:cNvSpPr/>
          <p:nvPr/>
        </p:nvSpPr>
        <p:spPr>
          <a:xfrm>
            <a:off x="457200" y="533400"/>
            <a:ext cx="41148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050"/>
              </a:lnSpc>
              <a:buNone/>
            </a:pPr>
            <a:r>
              <a:rPr lang="en-US" sz="2700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</a:t>
            </a:r>
            <a:endParaRPr lang="en-US" sz="2700" dirty="0"/>
          </a:p>
        </p:txBody>
      </p:sp>
      <p:sp>
        <p:nvSpPr>
          <p:cNvPr id="44" name="Text 4"/>
          <p:cNvSpPr/>
          <p:nvPr/>
        </p:nvSpPr>
        <p:spPr>
          <a:xfrm>
            <a:off x="990600" y="547688"/>
            <a:ext cx="729234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75"/>
              </a:lnSpc>
              <a:buNone/>
            </a:pPr>
            <a:r>
              <a:rPr lang="en-US" sz="1650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SUBSTITUTE — Applied to UPVIA</a:t>
            </a:r>
            <a:endParaRPr lang="en-US" sz="1650" dirty="0"/>
          </a:p>
        </p:txBody>
      </p:sp>
      <p:sp>
        <p:nvSpPr>
          <p:cNvPr id="45" name="Text 5"/>
          <p:cNvSpPr/>
          <p:nvPr/>
        </p:nvSpPr>
        <p:spPr>
          <a:xfrm>
            <a:off x="990600" y="862013"/>
            <a:ext cx="1481328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elements of traditional consulting can we REPLACE with something more efficient, scalable, or valuable?</a:t>
            </a:r>
            <a:endParaRPr lang="en-US" sz="900" dirty="0"/>
          </a:p>
        </p:txBody>
      </p:sp>
      <p:sp>
        <p:nvSpPr>
          <p:cNvPr id="46" name="Text 6"/>
          <p:cNvSpPr/>
          <p:nvPr/>
        </p:nvSpPr>
        <p:spPr>
          <a:xfrm>
            <a:off x="10058400" y="678656"/>
            <a:ext cx="1695450" cy="12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013"/>
              </a:lnSpc>
              <a:buNone/>
            </a:pPr>
            <a:r>
              <a:rPr lang="en-US" sz="675" b="1" spc="60" kern="0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SCAMPER PROGRESS</a:t>
            </a:r>
            <a:endParaRPr lang="en-US" sz="675" dirty="0"/>
          </a:p>
        </p:txBody>
      </p:sp>
      <p:sp>
        <p:nvSpPr>
          <p:cNvPr id="47" name="Text 7"/>
          <p:cNvSpPr/>
          <p:nvPr/>
        </p:nvSpPr>
        <p:spPr>
          <a:xfrm>
            <a:off x="400050" y="1152525"/>
            <a:ext cx="1894284" cy="3095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Element</a:t>
            </a:r>
            <a:endParaRPr lang="en-US" sz="825" dirty="0"/>
          </a:p>
        </p:txBody>
      </p:sp>
      <p:sp>
        <p:nvSpPr>
          <p:cNvPr id="48" name="Text 8"/>
          <p:cNvSpPr/>
          <p:nvPr/>
        </p:nvSpPr>
        <p:spPr>
          <a:xfrm>
            <a:off x="2484834" y="1152525"/>
            <a:ext cx="2820888" cy="3095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BEFORE </a:t>
            </a:r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(Traditional)</a:t>
            </a:r>
            <a:endParaRPr lang="en-US" sz="825" dirty="0"/>
          </a:p>
        </p:txBody>
      </p:sp>
      <p:sp>
        <p:nvSpPr>
          <p:cNvPr id="49" name="Text 9"/>
          <p:cNvSpPr/>
          <p:nvPr/>
        </p:nvSpPr>
        <p:spPr>
          <a:xfrm>
            <a:off x="5496223" y="1152525"/>
            <a:ext cx="3284190" cy="3095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AFTER — Substituted </a:t>
            </a:r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(UPVIA)</a:t>
            </a:r>
            <a:endParaRPr lang="en-US" sz="825" dirty="0"/>
          </a:p>
        </p:txBody>
      </p:sp>
      <p:sp>
        <p:nvSpPr>
          <p:cNvPr id="50" name="Text 10"/>
          <p:cNvSpPr/>
          <p:nvPr/>
        </p:nvSpPr>
        <p:spPr>
          <a:xfrm>
            <a:off x="8970913" y="1152525"/>
            <a:ext cx="2821037" cy="3095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Measurable Impact</a:t>
            </a:r>
            <a:endParaRPr lang="en-US" sz="825" dirty="0"/>
          </a:p>
        </p:txBody>
      </p:sp>
      <p:sp>
        <p:nvSpPr>
          <p:cNvPr id="51" name="Text 11"/>
          <p:cNvSpPr/>
          <p:nvPr/>
        </p:nvSpPr>
        <p:spPr>
          <a:xfrm>
            <a:off x="400050" y="1462088"/>
            <a:ext cx="1894284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 Intake</a:t>
            </a:r>
            <a:endParaRPr lang="en-US" sz="825" dirty="0"/>
          </a:p>
        </p:txBody>
      </p:sp>
      <p:sp>
        <p:nvSpPr>
          <p:cNvPr id="52" name="Text 12"/>
          <p:cNvSpPr/>
          <p:nvPr/>
        </p:nvSpPr>
        <p:spPr>
          <a:xfrm>
            <a:off x="2484834" y="1462088"/>
            <a:ext cx="5653264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Physical meetings only — slow, geography-limited</a:t>
            </a:r>
            <a:endParaRPr lang="en-US" sz="825" dirty="0"/>
          </a:p>
        </p:txBody>
      </p:sp>
      <p:sp>
        <p:nvSpPr>
          <p:cNvPr id="53" name="Text 13"/>
          <p:cNvSpPr/>
          <p:nvPr/>
        </p:nvSpPr>
        <p:spPr>
          <a:xfrm>
            <a:off x="5496223" y="1462088"/>
            <a:ext cx="6179516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 intake form + structured video call protocol</a:t>
            </a:r>
            <a:endParaRPr lang="en-US" sz="825" dirty="0"/>
          </a:p>
        </p:txBody>
      </p:sp>
      <p:sp>
        <p:nvSpPr>
          <p:cNvPr id="54" name="Text 14"/>
          <p:cNvSpPr/>
          <p:nvPr/>
        </p:nvSpPr>
        <p:spPr>
          <a:xfrm>
            <a:off x="8970913" y="1462088"/>
            <a:ext cx="2821037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Intake time: 3 days → 4 hours. Geographic reach unlimited.</a:t>
            </a:r>
            <a:endParaRPr lang="en-US" sz="825" dirty="0"/>
          </a:p>
        </p:txBody>
      </p:sp>
      <p:sp>
        <p:nvSpPr>
          <p:cNvPr id="55" name="Text 15"/>
          <p:cNvSpPr/>
          <p:nvPr/>
        </p:nvSpPr>
        <p:spPr>
          <a:xfrm>
            <a:off x="400050" y="1909762"/>
            <a:ext cx="1894284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Research Tools</a:t>
            </a:r>
            <a:endParaRPr lang="en-US" sz="825" dirty="0"/>
          </a:p>
        </p:txBody>
      </p:sp>
      <p:sp>
        <p:nvSpPr>
          <p:cNvPr id="56" name="Text 16"/>
          <p:cNvSpPr/>
          <p:nvPr/>
        </p:nvSpPr>
        <p:spPr>
          <a:xfrm>
            <a:off x="2484834" y="1909762"/>
            <a:ext cx="2820888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Ad-hoc Google searching — inconsistent, person-dependent</a:t>
            </a:r>
            <a:endParaRPr lang="en-US" sz="825" dirty="0"/>
          </a:p>
        </p:txBody>
      </p:sp>
      <p:sp>
        <p:nvSpPr>
          <p:cNvPr id="57" name="Text 17"/>
          <p:cNvSpPr/>
          <p:nvPr/>
        </p:nvSpPr>
        <p:spPr>
          <a:xfrm>
            <a:off x="5496223" y="1909762"/>
            <a:ext cx="3284190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structured POVs + 10 Scientific Approaches applied systematically</a:t>
            </a:r>
            <a:endParaRPr lang="en-US" sz="825" dirty="0"/>
          </a:p>
        </p:txBody>
      </p:sp>
      <p:sp>
        <p:nvSpPr>
          <p:cNvPr id="58" name="Text 18"/>
          <p:cNvSpPr/>
          <p:nvPr/>
        </p:nvSpPr>
        <p:spPr>
          <a:xfrm>
            <a:off x="8970913" y="1909762"/>
            <a:ext cx="2821037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Standardized quality across ALL clients. System ensures quality, not individual.</a:t>
            </a:r>
            <a:endParaRPr lang="en-US" sz="825" dirty="0"/>
          </a:p>
        </p:txBody>
      </p:sp>
      <p:sp>
        <p:nvSpPr>
          <p:cNvPr id="59" name="Text 19"/>
          <p:cNvSpPr/>
          <p:nvPr/>
        </p:nvSpPr>
        <p:spPr>
          <a:xfrm>
            <a:off x="400050" y="2357438"/>
            <a:ext cx="1894284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Report Delivery</a:t>
            </a:r>
            <a:endParaRPr lang="en-US" sz="825" dirty="0"/>
          </a:p>
        </p:txBody>
      </p:sp>
      <p:sp>
        <p:nvSpPr>
          <p:cNvPr id="60" name="Text 20"/>
          <p:cNvSpPr/>
          <p:nvPr/>
        </p:nvSpPr>
        <p:spPr>
          <a:xfrm>
            <a:off x="2484834" y="2357438"/>
            <a:ext cx="5888817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Static PDF via email — no tracking, no interaction</a:t>
            </a:r>
            <a:endParaRPr lang="en-US" sz="825" dirty="0"/>
          </a:p>
        </p:txBody>
      </p:sp>
      <p:sp>
        <p:nvSpPr>
          <p:cNvPr id="61" name="Text 21"/>
          <p:cNvSpPr/>
          <p:nvPr/>
        </p:nvSpPr>
        <p:spPr>
          <a:xfrm>
            <a:off x="5496223" y="2357438"/>
            <a:ext cx="3284190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Interactive digital dashboard + PDF archive + T.R.I.A.D. presentation</a:t>
            </a:r>
            <a:endParaRPr lang="en-US" sz="825" dirty="0"/>
          </a:p>
        </p:txBody>
      </p:sp>
      <p:sp>
        <p:nvSpPr>
          <p:cNvPr id="62" name="Text 22"/>
          <p:cNvSpPr/>
          <p:nvPr/>
        </p:nvSpPr>
        <p:spPr>
          <a:xfrm>
            <a:off x="8970913" y="2357438"/>
            <a:ext cx="2821037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Real-time progress tracking. +35% perceived value. Client engagement.</a:t>
            </a:r>
            <a:endParaRPr lang="en-US" sz="825" dirty="0"/>
          </a:p>
        </p:txBody>
      </p:sp>
      <p:sp>
        <p:nvSpPr>
          <p:cNvPr id="63" name="Text 23"/>
          <p:cNvSpPr/>
          <p:nvPr/>
        </p:nvSpPr>
        <p:spPr>
          <a:xfrm>
            <a:off x="400050" y="2805113"/>
            <a:ext cx="2170584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Competitor Analysis</a:t>
            </a:r>
            <a:endParaRPr lang="en-US" sz="825" dirty="0"/>
          </a:p>
        </p:txBody>
      </p:sp>
      <p:sp>
        <p:nvSpPr>
          <p:cNvPr id="64" name="Text 24"/>
          <p:cNvSpPr/>
          <p:nvPr/>
        </p:nvSpPr>
        <p:spPr>
          <a:xfrm>
            <a:off x="2484834" y="2805113"/>
            <a:ext cx="4946606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Informal browsing — subjective, incomplete</a:t>
            </a:r>
            <a:endParaRPr lang="en-US" sz="825" dirty="0"/>
          </a:p>
        </p:txBody>
      </p:sp>
      <p:sp>
        <p:nvSpPr>
          <p:cNvPr id="65" name="Text 25"/>
          <p:cNvSpPr/>
          <p:nvPr/>
        </p:nvSpPr>
        <p:spPr>
          <a:xfrm>
            <a:off x="5496223" y="2805113"/>
            <a:ext cx="3284190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Porter's Five Forces + Positioning Map + Strategy Canvas (Blue Ocean)</a:t>
            </a:r>
            <a:endParaRPr lang="en-US" sz="825" dirty="0"/>
          </a:p>
        </p:txBody>
      </p:sp>
      <p:sp>
        <p:nvSpPr>
          <p:cNvPr id="66" name="Text 26"/>
          <p:cNvSpPr/>
          <p:nvPr/>
        </p:nvSpPr>
        <p:spPr>
          <a:xfrm>
            <a:off x="8970913" y="2805113"/>
            <a:ext cx="2821037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Institutional-grade output. Defensible, cited, reproducible.</a:t>
            </a:r>
            <a:endParaRPr lang="en-US" sz="825" dirty="0"/>
          </a:p>
        </p:txBody>
      </p:sp>
      <p:sp>
        <p:nvSpPr>
          <p:cNvPr id="67" name="Text 27"/>
          <p:cNvSpPr/>
          <p:nvPr/>
        </p:nvSpPr>
        <p:spPr>
          <a:xfrm>
            <a:off x="400050" y="3252788"/>
            <a:ext cx="2399066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Pricing Communication</a:t>
            </a:r>
            <a:endParaRPr lang="en-US" sz="825" dirty="0"/>
          </a:p>
        </p:txBody>
      </p:sp>
      <p:sp>
        <p:nvSpPr>
          <p:cNvPr id="68" name="Text 28"/>
          <p:cNvSpPr/>
          <p:nvPr/>
        </p:nvSpPr>
        <p:spPr>
          <a:xfrm>
            <a:off x="2484834" y="3252788"/>
            <a:ext cx="5417712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75757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Negotiation-based — creates friction, distrust</a:t>
            </a:r>
            <a:endParaRPr lang="en-US" sz="825" dirty="0"/>
          </a:p>
        </p:txBody>
      </p:sp>
      <p:sp>
        <p:nvSpPr>
          <p:cNvPr id="69" name="Text 29"/>
          <p:cNvSpPr/>
          <p:nvPr/>
        </p:nvSpPr>
        <p:spPr>
          <a:xfrm>
            <a:off x="5496223" y="3252788"/>
            <a:ext cx="7130211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00897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Transparent tiered pricing published on website from day one</a:t>
            </a:r>
            <a:endParaRPr lang="en-US" sz="825" dirty="0"/>
          </a:p>
        </p:txBody>
      </p:sp>
      <p:sp>
        <p:nvSpPr>
          <p:cNvPr id="70" name="Text 30"/>
          <p:cNvSpPr/>
          <p:nvPr/>
        </p:nvSpPr>
        <p:spPr>
          <a:xfrm>
            <a:off x="8970913" y="3252788"/>
            <a:ext cx="2821037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b="1" dirty="0">
                <a:solidFill>
                  <a:srgbClr val="1B365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Reduces sales friction. Faster conversion. Builds trust immediately.</a:t>
            </a:r>
            <a:endParaRPr lang="en-US" sz="825" dirty="0"/>
          </a:p>
        </p:txBody>
      </p:sp>
      <p:sp>
        <p:nvSpPr>
          <p:cNvPr id="71" name="Text 31"/>
          <p:cNvSpPr/>
          <p:nvPr/>
        </p:nvSpPr>
        <p:spPr>
          <a:xfrm>
            <a:off x="495300" y="6310313"/>
            <a:ext cx="1040130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63"/>
              </a:lnSpc>
              <a:buNone/>
            </a:pPr>
            <a:r>
              <a:rPr lang="en-US" sz="975" b="1" dirty="0">
                <a:solidFill>
                  <a:srgbClr val="FF6D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IMPACT:</a:t>
            </a:r>
            <a:endParaRPr lang="en-US" sz="975" dirty="0"/>
          </a:p>
        </p:txBody>
      </p:sp>
      <p:sp>
        <p:nvSpPr>
          <p:cNvPr id="72" name="Text 32"/>
          <p:cNvSpPr/>
          <p:nvPr/>
        </p:nvSpPr>
        <p:spPr>
          <a:xfrm>
            <a:off x="1123950" y="6324600"/>
            <a:ext cx="1663827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238"/>
              </a:lnSpc>
              <a:buNone/>
            </a:pPr>
            <a:r>
              <a:rPr lang="en-US" sz="825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-40% overhead cost. +Geographic reach. Quality driven by SYSTEM, not individual talent — as Bell Labs, DARPA, and McKinsey operate.</a:t>
            </a:r>
            <a:endParaRPr lang="en-US" sz="825" dirty="0"/>
          </a:p>
        </p:txBody>
      </p:sp>
      <p:sp>
        <p:nvSpPr>
          <p:cNvPr id="73" name="Text 33"/>
          <p:cNvSpPr/>
          <p:nvPr/>
        </p:nvSpPr>
        <p:spPr>
          <a:xfrm>
            <a:off x="10687050" y="6331744"/>
            <a:ext cx="21717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125"/>
              </a:lnSpc>
              <a:buNone/>
            </a:pPr>
            <a:r>
              <a:rPr lang="en-US" sz="750" dirty="0">
                <a:solidFill>
                  <a:srgbClr val="FFFFFF">
                    <a:alpha val="5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→ Next: C — Combine</a:t>
            </a:r>
            <a:endParaRPr lang="en-US" sz="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2026-03-07T14:37:44Z</dcterms:created>
  <dcterms:modified xsi:type="dcterms:W3CDTF">2026-03-07T14:37:44Z</dcterms:modified>
</cp:coreProperties>
</file>